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6" r:id="rId1"/>
  </p:sldMasterIdLst>
  <p:notesMasterIdLst>
    <p:notesMasterId r:id="rId16"/>
  </p:notesMasterIdLst>
  <p:sldIdLst>
    <p:sldId id="407" r:id="rId2"/>
    <p:sldId id="429" r:id="rId3"/>
    <p:sldId id="432" r:id="rId4"/>
    <p:sldId id="532" r:id="rId5"/>
    <p:sldId id="411" r:id="rId6"/>
    <p:sldId id="412" r:id="rId7"/>
    <p:sldId id="413" r:id="rId8"/>
    <p:sldId id="414" r:id="rId9"/>
    <p:sldId id="523" r:id="rId10"/>
    <p:sldId id="527" r:id="rId11"/>
    <p:sldId id="416" r:id="rId12"/>
    <p:sldId id="492" r:id="rId13"/>
    <p:sldId id="531" r:id="rId14"/>
    <p:sldId id="481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BB"/>
    <a:srgbClr val="D60093"/>
    <a:srgbClr val="2F418F"/>
    <a:srgbClr val="B5121B"/>
    <a:srgbClr val="000000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 autoAdjust="0"/>
    <p:restoredTop sz="88701" autoAdjust="0"/>
  </p:normalViewPr>
  <p:slideViewPr>
    <p:cSldViewPr snapToGrid="0">
      <p:cViewPr varScale="1">
        <p:scale>
          <a:sx n="61" d="100"/>
          <a:sy n="61" d="100"/>
        </p:scale>
        <p:origin x="124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3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2F3E7-441F-477B-9032-3EE7BEB30DA2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2F0C5-9915-4C9D-B9C1-C3246B8D4C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5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the increase in |dB/</a:t>
            </a:r>
            <a:r>
              <a:rPr lang="en-GB" dirty="0" err="1"/>
              <a:t>dt</a:t>
            </a:r>
            <a:r>
              <a:rPr lang="en-GB" dirty="0"/>
              <a:t>| at 60-75° geomagnetic (North and South).</a:t>
            </a:r>
          </a:p>
          <a:p>
            <a:r>
              <a:rPr lang="en-GB" dirty="0"/>
              <a:t>BRW (Barrow) is the outlier in Northern Alaska.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CE1D5E-DC18-40E5-AA91-A2D5130F5968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19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CE1D5E-DC18-40E5-AA91-A2D5130F5968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IID = Independent and Identically Distributed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E1D5E-DC18-40E5-AA91-A2D5130F5968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6463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2F0C5-9915-4C9D-B9C1-C3246B8D4C9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76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97BC6B07-530C-4694-A931-F01DB01EE33E}"/>
              </a:ext>
            </a:extLst>
          </p:cNvPr>
          <p:cNvSpPr/>
          <p:nvPr userDrawn="1"/>
        </p:nvSpPr>
        <p:spPr>
          <a:xfrm>
            <a:off x="153823" y="145278"/>
            <a:ext cx="8810715" cy="6546079"/>
          </a:xfrm>
          <a:custGeom>
            <a:avLst/>
            <a:gdLst/>
            <a:ahLst/>
            <a:cxnLst/>
            <a:rect l="l" t="t" r="r" b="b"/>
            <a:pathLst>
              <a:path w="8999220" h="6713220">
                <a:moveTo>
                  <a:pt x="0" y="6713004"/>
                </a:moveTo>
                <a:lnTo>
                  <a:pt x="8999004" y="6713004"/>
                </a:lnTo>
                <a:lnTo>
                  <a:pt x="8999004" y="0"/>
                </a:lnTo>
                <a:lnTo>
                  <a:pt x="0" y="0"/>
                </a:lnTo>
                <a:lnTo>
                  <a:pt x="0" y="6713004"/>
                </a:lnTo>
                <a:close/>
              </a:path>
            </a:pathLst>
          </a:custGeom>
          <a:solidFill>
            <a:srgbClr val="B511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016806"/>
            <a:ext cx="7772400" cy="1527339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defRPr sz="4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Template slide:</a:t>
            </a:r>
            <a:br>
              <a:rPr lang="en-US" dirty="0"/>
            </a:br>
            <a:r>
              <a:rPr lang="en-US" dirty="0"/>
              <a:t>presentation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88" y="4012237"/>
            <a:ext cx="6858000" cy="1106693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525"/>
              </a:spcBef>
              <a:buNone/>
              <a:defRPr sz="265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date, month, year here</a:t>
            </a:r>
            <a:br>
              <a:rPr lang="en-US" dirty="0"/>
            </a:br>
            <a:r>
              <a:rPr lang="en-US" dirty="0"/>
              <a:t>Insert presenter name here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68DC6395-2EE1-48E0-B1B8-D97ECF815E87}"/>
              </a:ext>
            </a:extLst>
          </p:cNvPr>
          <p:cNvSpPr/>
          <p:nvPr userDrawn="1"/>
        </p:nvSpPr>
        <p:spPr>
          <a:xfrm>
            <a:off x="824129" y="3820047"/>
            <a:ext cx="1590675" cy="0"/>
          </a:xfrm>
          <a:custGeom>
            <a:avLst/>
            <a:gdLst/>
            <a:ahLst/>
            <a:cxnLst/>
            <a:rect l="l" t="t" r="r" b="b"/>
            <a:pathLst>
              <a:path w="1590675">
                <a:moveTo>
                  <a:pt x="0" y="0"/>
                </a:moveTo>
                <a:lnTo>
                  <a:pt x="1590421" y="0"/>
                </a:lnTo>
              </a:path>
            </a:pathLst>
          </a:custGeom>
          <a:ln w="17043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 descr="Lancaster University">
            <a:extLst>
              <a:ext uri="{FF2B5EF4-FFF2-40B4-BE49-F238E27FC236}">
                <a16:creationId xmlns:a16="http://schemas.microsoft.com/office/drawing/2014/main" id="{6D9FAC59-F82E-45D3-AACC-CA5CBCBD0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94" y="762000"/>
            <a:ext cx="2552491" cy="806916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769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13794" y="1700808"/>
            <a:ext cx="8136904" cy="432248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  <a:lvl2pPr>
              <a:defRPr sz="1800" baseline="0">
                <a:solidFill>
                  <a:schemeClr val="tx1"/>
                </a:solidFill>
              </a:defRPr>
            </a:lvl2pPr>
            <a:lvl3pPr>
              <a:defRPr sz="16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600" baseline="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516328" y="476672"/>
            <a:ext cx="8136000" cy="1152128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500"/>
              </a:lnSpc>
              <a:defRPr sz="3600">
                <a:solidFill>
                  <a:srgbClr val="D52B1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A0B903-38B7-4A9B-84F8-164F8DEFD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71775" y="6088063"/>
            <a:ext cx="360045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Footer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6EAB73-7196-40FF-84F2-69B4B8E2D9B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39750" y="6092825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Date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C85C9-1CB8-49B1-A20A-AF488A7F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3663" y="6092825"/>
            <a:ext cx="19907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666666"/>
                </a:solidFill>
              </a:defRPr>
            </a:lvl1pPr>
          </a:lstStyle>
          <a:p>
            <a:fld id="{1EA2DE23-DD49-40C4-A568-0EE8C7AB93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670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16328" y="476672"/>
            <a:ext cx="8136000" cy="1152128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500"/>
              </a:lnSpc>
              <a:defRPr sz="3600">
                <a:solidFill>
                  <a:srgbClr val="D52B1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15938" y="1701230"/>
            <a:ext cx="4056062" cy="50401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1"/>
          </p:nvPr>
        </p:nvSpPr>
        <p:spPr>
          <a:xfrm>
            <a:off x="4596266" y="1701252"/>
            <a:ext cx="4056062" cy="50518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278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016806"/>
            <a:ext cx="7772400" cy="1527339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defRPr sz="450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Template slide:</a:t>
            </a:r>
            <a:br>
              <a:rPr lang="en-US" dirty="0"/>
            </a:br>
            <a:r>
              <a:rPr lang="en-US" dirty="0"/>
              <a:t>presentation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88" y="4012237"/>
            <a:ext cx="6858000" cy="1106693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525"/>
              </a:spcBef>
              <a:buNone/>
              <a:defRPr sz="26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date, month, year here</a:t>
            </a:r>
            <a:br>
              <a:rPr lang="en-US" dirty="0"/>
            </a:br>
            <a:r>
              <a:rPr lang="en-US" dirty="0"/>
              <a:t>Insert presenter name here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FD173A2F-4A2C-4B5B-9ABD-51792F8F6DFD}"/>
              </a:ext>
            </a:extLst>
          </p:cNvPr>
          <p:cNvSpPr/>
          <p:nvPr userDrawn="1"/>
        </p:nvSpPr>
        <p:spPr>
          <a:xfrm>
            <a:off x="824129" y="3779995"/>
            <a:ext cx="1590675" cy="0"/>
          </a:xfrm>
          <a:custGeom>
            <a:avLst/>
            <a:gdLst/>
            <a:ahLst/>
            <a:cxnLst/>
            <a:rect l="l" t="t" r="r" b="b"/>
            <a:pathLst>
              <a:path w="1590675">
                <a:moveTo>
                  <a:pt x="0" y="0"/>
                </a:moveTo>
                <a:lnTo>
                  <a:pt x="1590421" y="0"/>
                </a:lnTo>
              </a:path>
            </a:pathLst>
          </a:custGeom>
          <a:ln w="17043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 descr="Lancaster University">
            <a:extLst>
              <a:ext uri="{FF2B5EF4-FFF2-40B4-BE49-F238E27FC236}">
                <a16:creationId xmlns:a16="http://schemas.microsoft.com/office/drawing/2014/main" id="{2279AC1B-5D11-4558-91B3-5BC464197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2" y="762000"/>
            <a:ext cx="2565317" cy="810971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4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016806"/>
            <a:ext cx="7772400" cy="1527339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defRPr sz="450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Template slide:</a:t>
            </a:r>
            <a:br>
              <a:rPr lang="en-US" dirty="0"/>
            </a:br>
            <a:r>
              <a:rPr lang="en-US" dirty="0"/>
              <a:t>presentation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88" y="4012237"/>
            <a:ext cx="6858000" cy="1106693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525"/>
              </a:spcBef>
              <a:buNone/>
              <a:defRPr sz="26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date, month, year here</a:t>
            </a:r>
            <a:br>
              <a:rPr lang="en-US" dirty="0"/>
            </a:br>
            <a:r>
              <a:rPr lang="en-US" dirty="0"/>
              <a:t>Insert presenter name here</a:t>
            </a: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B45E5DA3-9E0D-4EA5-8A27-51E6CF3F145E}"/>
              </a:ext>
            </a:extLst>
          </p:cNvPr>
          <p:cNvSpPr/>
          <p:nvPr userDrawn="1"/>
        </p:nvSpPr>
        <p:spPr>
          <a:xfrm>
            <a:off x="824129" y="3773867"/>
            <a:ext cx="1590675" cy="0"/>
          </a:xfrm>
          <a:custGeom>
            <a:avLst/>
            <a:gdLst/>
            <a:ahLst/>
            <a:cxnLst/>
            <a:rect l="l" t="t" r="r" b="b"/>
            <a:pathLst>
              <a:path w="1590675">
                <a:moveTo>
                  <a:pt x="0" y="0"/>
                </a:moveTo>
                <a:lnTo>
                  <a:pt x="1590421" y="0"/>
                </a:lnTo>
              </a:path>
            </a:pathLst>
          </a:custGeom>
          <a:ln w="17043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 descr="Lancaster University">
            <a:extLst>
              <a:ext uri="{FF2B5EF4-FFF2-40B4-BE49-F238E27FC236}">
                <a16:creationId xmlns:a16="http://schemas.microsoft.com/office/drawing/2014/main" id="{89FBDE8A-B290-48D7-BAC7-DD77AF9D7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2" y="762000"/>
            <a:ext cx="2565317" cy="810971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6E0242F6-5B19-4916-9E05-493DA5A6EA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614196" y="670208"/>
            <a:ext cx="0" cy="748665"/>
          </a:xfrm>
          <a:custGeom>
            <a:avLst/>
            <a:gdLst/>
            <a:ahLst/>
            <a:cxnLst/>
            <a:rect l="l" t="t" r="r" b="b"/>
            <a:pathLst>
              <a:path h="748665">
                <a:moveTo>
                  <a:pt x="0" y="0"/>
                </a:moveTo>
                <a:lnTo>
                  <a:pt x="0" y="748474"/>
                </a:lnTo>
              </a:path>
            </a:pathLst>
          </a:custGeom>
          <a:ln w="22631">
            <a:solidFill>
              <a:srgbClr val="6A73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44" r="49868" b="-1"/>
          <a:stretch/>
        </p:blipFill>
        <p:spPr bwMode="auto">
          <a:xfrm>
            <a:off x="3148543" y="710849"/>
            <a:ext cx="2373290" cy="80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7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FF025D24-2A1F-4A67-B11B-BBB27058480F}"/>
              </a:ext>
            </a:extLst>
          </p:cNvPr>
          <p:cNvSpPr/>
          <p:nvPr userDrawn="1"/>
        </p:nvSpPr>
        <p:spPr>
          <a:xfrm>
            <a:off x="170917" y="170916"/>
            <a:ext cx="8802168" cy="6537533"/>
          </a:xfrm>
          <a:custGeom>
            <a:avLst/>
            <a:gdLst/>
            <a:ahLst/>
            <a:cxnLst/>
            <a:rect l="l" t="t" r="r" b="b"/>
            <a:pathLst>
              <a:path w="8999855" h="6713855">
                <a:moveTo>
                  <a:pt x="0" y="6713410"/>
                </a:moveTo>
                <a:lnTo>
                  <a:pt x="8999410" y="6713410"/>
                </a:lnTo>
                <a:lnTo>
                  <a:pt x="8999410" y="0"/>
                </a:lnTo>
                <a:lnTo>
                  <a:pt x="0" y="0"/>
                </a:lnTo>
                <a:lnTo>
                  <a:pt x="0" y="6713410"/>
                </a:lnTo>
                <a:close/>
              </a:path>
            </a:pathLst>
          </a:custGeom>
          <a:solidFill>
            <a:srgbClr val="7CB1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016806"/>
            <a:ext cx="7772400" cy="1527339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defRPr sz="4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Template slide:</a:t>
            </a:r>
            <a:br>
              <a:rPr lang="en-US" dirty="0"/>
            </a:br>
            <a:r>
              <a:rPr lang="en-US" dirty="0"/>
              <a:t>section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88" y="4012237"/>
            <a:ext cx="6858000" cy="1106693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525"/>
              </a:spcBef>
              <a:buNone/>
              <a:defRPr sz="265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date, month, year here</a:t>
            </a:r>
            <a:br>
              <a:rPr lang="en-US" dirty="0"/>
            </a:br>
            <a:r>
              <a:rPr lang="en-US" dirty="0"/>
              <a:t>Insert presenter name here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E19778BA-78CF-4F59-A9D6-A20950FB3B1D}"/>
              </a:ext>
            </a:extLst>
          </p:cNvPr>
          <p:cNvSpPr/>
          <p:nvPr userDrawn="1"/>
        </p:nvSpPr>
        <p:spPr>
          <a:xfrm>
            <a:off x="824129" y="3820047"/>
            <a:ext cx="1590675" cy="0"/>
          </a:xfrm>
          <a:custGeom>
            <a:avLst/>
            <a:gdLst/>
            <a:ahLst/>
            <a:cxnLst/>
            <a:rect l="l" t="t" r="r" b="b"/>
            <a:pathLst>
              <a:path w="1590675">
                <a:moveTo>
                  <a:pt x="0" y="0"/>
                </a:moveTo>
                <a:lnTo>
                  <a:pt x="1590421" y="0"/>
                </a:lnTo>
              </a:path>
            </a:pathLst>
          </a:custGeom>
          <a:ln w="17043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 descr="Lancaster University">
            <a:extLst>
              <a:ext uri="{FF2B5EF4-FFF2-40B4-BE49-F238E27FC236}">
                <a16:creationId xmlns:a16="http://schemas.microsoft.com/office/drawing/2014/main" id="{60625C31-2A9C-4627-8FD8-77B68A2A7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94" y="762000"/>
            <a:ext cx="2552491" cy="806916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2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826" y="668216"/>
            <a:ext cx="5340481" cy="1022473"/>
          </a:xfrm>
        </p:spPr>
        <p:txBody>
          <a:bodyPr>
            <a:normAutofit/>
          </a:bodyPr>
          <a:lstStyle>
            <a:lvl1pPr>
              <a:lnSpc>
                <a:spcPts val="3600"/>
              </a:lnSpc>
              <a:spcBef>
                <a:spcPts val="320"/>
              </a:spcBef>
              <a:defRPr sz="340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92571"/>
            <a:ext cx="7886700" cy="4014315"/>
          </a:xfrm>
        </p:spPr>
        <p:txBody>
          <a:bodyPr/>
          <a:lstStyle>
            <a:lvl1pPr>
              <a:spcBef>
                <a:spcPts val="960"/>
              </a:spcBef>
              <a:buClr>
                <a:srgbClr val="AEB4B9"/>
              </a:buClr>
              <a:defRPr sz="2600"/>
            </a:lvl1pPr>
            <a:lvl2pPr>
              <a:spcBef>
                <a:spcPts val="960"/>
              </a:spcBef>
              <a:buClr>
                <a:srgbClr val="AEB4B9"/>
              </a:buClr>
              <a:defRPr/>
            </a:lvl2pPr>
            <a:lvl3pPr>
              <a:buClr>
                <a:srgbClr val="AEB4B9"/>
              </a:buClr>
              <a:defRPr/>
            </a:lvl3pPr>
            <a:lvl4pPr>
              <a:buClr>
                <a:srgbClr val="AEB4B9"/>
              </a:buClr>
              <a:defRPr/>
            </a:lvl4pPr>
            <a:lvl5pPr>
              <a:buClr>
                <a:srgbClr val="AEB4B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DAB56063-C065-4615-AFC7-4C57FC3392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31791" y="1858523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3728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Picture 12" descr="Lancaster University">
            <a:extLst>
              <a:ext uri="{FF2B5EF4-FFF2-40B4-BE49-F238E27FC236}">
                <a16:creationId xmlns:a16="http://schemas.microsoft.com/office/drawing/2014/main" id="{6DA54611-9D21-4ACE-A640-5AE6BB84A4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89" y="762000"/>
            <a:ext cx="2098889" cy="66352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8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092569"/>
            <a:ext cx="7011865" cy="4014317"/>
          </a:xfrm>
        </p:spPr>
        <p:txBody>
          <a:bodyPr/>
          <a:lstStyle>
            <a:lvl1pPr marL="0" indent="0">
              <a:spcBef>
                <a:spcPts val="960"/>
              </a:spcBef>
              <a:buClr>
                <a:srgbClr val="AEB4B9"/>
              </a:buClr>
              <a:buNone/>
              <a:defRPr sz="2600"/>
            </a:lvl1pPr>
            <a:lvl2pPr>
              <a:spcBef>
                <a:spcPts val="960"/>
              </a:spcBef>
              <a:buClr>
                <a:srgbClr val="AEB4B9"/>
              </a:buClr>
              <a:defRPr/>
            </a:lvl2pPr>
            <a:lvl3pPr>
              <a:buClr>
                <a:srgbClr val="AEB4B9"/>
              </a:buClr>
              <a:defRPr/>
            </a:lvl3pPr>
            <a:lvl4pPr>
              <a:buClr>
                <a:srgbClr val="AEB4B9"/>
              </a:buClr>
              <a:defRPr/>
            </a:lvl4pPr>
            <a:lvl5pPr>
              <a:buClr>
                <a:srgbClr val="AEB4B9"/>
              </a:buClr>
              <a:defRPr/>
            </a:lvl5pPr>
          </a:lstStyle>
          <a:p>
            <a:pPr lvl="0"/>
            <a:r>
              <a:rPr lang="en-US" dirty="0"/>
              <a:t>Template slide: text only (use italics for sub-headings)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46FC20C-FB86-4874-BEA9-18FB8BD1FA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31791" y="1858523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3728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12CCF8-17A7-457E-88AC-25B11FB5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26" y="668216"/>
            <a:ext cx="5340481" cy="1022473"/>
          </a:xfrm>
        </p:spPr>
        <p:txBody>
          <a:bodyPr>
            <a:normAutofit/>
          </a:bodyPr>
          <a:lstStyle>
            <a:lvl1pPr>
              <a:lnSpc>
                <a:spcPts val="3600"/>
              </a:lnSpc>
              <a:spcBef>
                <a:spcPts val="320"/>
              </a:spcBef>
              <a:defRPr sz="340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 descr="Lancaster University">
            <a:extLst>
              <a:ext uri="{FF2B5EF4-FFF2-40B4-BE49-F238E27FC236}">
                <a16:creationId xmlns:a16="http://schemas.microsoft.com/office/drawing/2014/main" id="{748BDBDA-A7FA-4360-8B54-69F175B28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89" y="762000"/>
            <a:ext cx="2098889" cy="66352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0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5887E-4F05-4593-B389-647D40DD0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60" y="1858523"/>
            <a:ext cx="3868340" cy="64655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9B9D8-EA34-4852-A458-9C736D59E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860" y="2505075"/>
            <a:ext cx="3868340" cy="3684588"/>
          </a:xfrm>
        </p:spPr>
        <p:txBody>
          <a:bodyPr/>
          <a:lstStyle>
            <a:lvl1pPr>
              <a:buClr>
                <a:srgbClr val="AEB4B9"/>
              </a:buClr>
              <a:defRPr sz="2600"/>
            </a:lvl1pPr>
            <a:lvl2pPr>
              <a:buClr>
                <a:srgbClr val="AEB4B9"/>
              </a:buClr>
              <a:defRPr/>
            </a:lvl2pPr>
            <a:lvl3pPr>
              <a:buClr>
                <a:srgbClr val="AEB4B9"/>
              </a:buClr>
              <a:defRPr/>
            </a:lvl3pPr>
            <a:lvl4pPr>
              <a:buClr>
                <a:srgbClr val="AEB4B9"/>
              </a:buClr>
              <a:defRPr/>
            </a:lvl4pPr>
            <a:lvl5pPr>
              <a:buClr>
                <a:srgbClr val="AEB4B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E91B9-1447-4EAE-9AB6-9200E96A9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858523"/>
            <a:ext cx="3887391" cy="64655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05AF1-67AB-413D-B37A-83B233A5D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>
            <a:lvl1pPr>
              <a:buClr>
                <a:srgbClr val="AEB4B9"/>
              </a:buClr>
              <a:defRPr sz="2600"/>
            </a:lvl1pPr>
            <a:lvl2pPr>
              <a:buClr>
                <a:srgbClr val="AEB4B9"/>
              </a:buClr>
              <a:defRPr/>
            </a:lvl2pPr>
            <a:lvl3pPr>
              <a:buClr>
                <a:srgbClr val="AEB4B9"/>
              </a:buClr>
              <a:defRPr/>
            </a:lvl3pPr>
            <a:lvl4pPr>
              <a:buClr>
                <a:srgbClr val="AEB4B9"/>
              </a:buClr>
              <a:defRPr/>
            </a:lvl4pPr>
            <a:lvl5pPr>
              <a:buClr>
                <a:srgbClr val="AEB4B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AB714264-F8FF-4258-B4EE-B3548F1694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31791" y="1858523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3728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A618DBC-FC1D-459B-8E1E-C65F284C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26" y="668216"/>
            <a:ext cx="5340481" cy="1022473"/>
          </a:xfrm>
        </p:spPr>
        <p:txBody>
          <a:bodyPr>
            <a:normAutofit/>
          </a:bodyPr>
          <a:lstStyle>
            <a:lvl1pPr>
              <a:lnSpc>
                <a:spcPts val="3600"/>
              </a:lnSpc>
              <a:spcBef>
                <a:spcPts val="320"/>
              </a:spcBef>
              <a:defRPr sz="340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 descr="Lancaster University">
            <a:extLst>
              <a:ext uri="{FF2B5EF4-FFF2-40B4-BE49-F238E27FC236}">
                <a16:creationId xmlns:a16="http://schemas.microsoft.com/office/drawing/2014/main" id="{2CBC7160-5C30-425D-A5BA-EFAFF03A0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89" y="762000"/>
            <a:ext cx="2098889" cy="66352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34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24EA18C7-0A5B-4754-87DB-56029965C9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31791" y="1858523"/>
            <a:ext cx="1584325" cy="0"/>
          </a:xfrm>
          <a:custGeom>
            <a:avLst/>
            <a:gdLst/>
            <a:ahLst/>
            <a:cxnLst/>
            <a:rect l="l" t="t" r="r" b="b"/>
            <a:pathLst>
              <a:path w="1584325">
                <a:moveTo>
                  <a:pt x="0" y="0"/>
                </a:moveTo>
                <a:lnTo>
                  <a:pt x="1583728" y="0"/>
                </a:lnTo>
              </a:path>
            </a:pathLst>
          </a:custGeom>
          <a:ln w="16929">
            <a:solidFill>
              <a:srgbClr val="A6ADB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B6B0ED-30AC-43D0-AC8A-25DADB23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26" y="668216"/>
            <a:ext cx="5340481" cy="1022473"/>
          </a:xfrm>
        </p:spPr>
        <p:txBody>
          <a:bodyPr>
            <a:normAutofit/>
          </a:bodyPr>
          <a:lstStyle>
            <a:lvl1pPr>
              <a:lnSpc>
                <a:spcPts val="3600"/>
              </a:lnSpc>
              <a:spcBef>
                <a:spcPts val="320"/>
              </a:spcBef>
              <a:defRPr sz="3400">
                <a:solidFill>
                  <a:srgbClr val="B5121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 descr="Lancaster University">
            <a:extLst>
              <a:ext uri="{FF2B5EF4-FFF2-40B4-BE49-F238E27FC236}">
                <a16:creationId xmlns:a16="http://schemas.microsoft.com/office/drawing/2014/main" id="{94FC4F8C-FC3E-4621-A8E4-01B9FA26E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89" y="762000"/>
            <a:ext cx="2098889" cy="6635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5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bk object 16">
            <a:extLst>
              <a:ext uri="{FF2B5EF4-FFF2-40B4-BE49-F238E27FC236}">
                <a16:creationId xmlns:a16="http://schemas.microsoft.com/office/drawing/2014/main" id="{B228C834-E0BF-4130-9AA4-11A4C62B34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4003" y="95973"/>
            <a:ext cx="8964539" cy="6666230"/>
          </a:xfrm>
          <a:custGeom>
            <a:avLst/>
            <a:gdLst/>
            <a:ahLst/>
            <a:cxnLst/>
            <a:rect l="l" t="t" r="r" b="b"/>
            <a:pathLst>
              <a:path w="12001500" h="6666230">
                <a:moveTo>
                  <a:pt x="0" y="6666039"/>
                </a:moveTo>
                <a:lnTo>
                  <a:pt x="12001233" y="6666039"/>
                </a:lnTo>
                <a:lnTo>
                  <a:pt x="12001233" y="0"/>
                </a:lnTo>
                <a:lnTo>
                  <a:pt x="0" y="0"/>
                </a:lnTo>
                <a:lnTo>
                  <a:pt x="0" y="6666039"/>
                </a:lnTo>
                <a:close/>
              </a:path>
            </a:pathLst>
          </a:custGeom>
          <a:ln w="191960">
            <a:solidFill>
              <a:srgbClr val="E9ECED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08588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7" r:id="rId2"/>
    <p:sldLayoutId id="2147483683" r:id="rId3"/>
    <p:sldLayoutId id="2147483682" r:id="rId4"/>
    <p:sldLayoutId id="2147483668" r:id="rId5"/>
    <p:sldLayoutId id="2147483684" r:id="rId6"/>
    <p:sldLayoutId id="2147483653" r:id="rId7"/>
    <p:sldLayoutId id="2147483672" r:id="rId8"/>
    <p:sldLayoutId id="2147483685" r:id="rId9"/>
    <p:sldLayoutId id="2147483690" r:id="rId10"/>
    <p:sldLayoutId id="214748369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96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6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rsi.org/proceedings/procGA20/papers/PID6336971.pdf" TargetMode="Externa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em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e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7.emf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e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1.emf"/><Relationship Id="rId5" Type="http://schemas.openxmlformats.org/officeDocument/2006/relationships/image" Target="../media/image31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png"/><Relationship Id="rId5" Type="http://schemas.openxmlformats.org/officeDocument/2006/relationships/hyperlink" Target="http://www.ursi.org/proceedings/procGA20/papers/PID6336971.pdf" TargetMode="External"/><Relationship Id="rId4" Type="http://schemas.openxmlformats.org/officeDocument/2006/relationships/hyperlink" Target="https://doi.org/10.1051/swsc/2020008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em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11" Type="http://schemas.openxmlformats.org/officeDocument/2006/relationships/image" Target="../media/image9.emf"/><Relationship Id="rId5" Type="http://schemas.openxmlformats.org/officeDocument/2006/relationships/notesSlide" Target="../notesSlides/notesSlide2.xml"/><Relationship Id="rId10" Type="http://schemas.openxmlformats.org/officeDocument/2006/relationships/hyperlink" Target="https://doi.org/10.1051/swsc/2020008" TargetMode="Externa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6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9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image" Target="../media/image32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43885" y="1947980"/>
            <a:ext cx="3941529" cy="15273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/>
              <a:t>Temporal, directional, and spatial statistics of extreme dB/</a:t>
            </a:r>
            <a:r>
              <a:rPr lang="en-US" sz="2800" b="1" dirty="0" err="1"/>
              <a:t>dt</a:t>
            </a:r>
            <a:endParaRPr lang="en-GB" sz="2800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43885" y="3842553"/>
            <a:ext cx="4041696" cy="1106693"/>
          </a:xfrm>
        </p:spPr>
        <p:txBody>
          <a:bodyPr>
            <a:noAutofit/>
          </a:bodyPr>
          <a:lstStyle/>
          <a:p>
            <a:r>
              <a:rPr lang="en-GB" sz="1600" b="1" dirty="0"/>
              <a:t>Neil </a:t>
            </a:r>
            <a:r>
              <a:rPr lang="en-GB" sz="1600" b="1" dirty="0" smtClean="0"/>
              <a:t>Rogers</a:t>
            </a:r>
            <a:r>
              <a:rPr lang="en-GB" sz="1600" dirty="0"/>
              <a:t>, </a:t>
            </a:r>
            <a:r>
              <a:rPr lang="en-GB" sz="1600" dirty="0" smtClean="0"/>
              <a:t>James Wild, </a:t>
            </a:r>
            <a:r>
              <a:rPr lang="en-GB" sz="1600" dirty="0"/>
              <a:t>and Emma </a:t>
            </a:r>
            <a:r>
              <a:rPr lang="en-GB" sz="1600" dirty="0" smtClean="0"/>
              <a:t>Eastoe</a:t>
            </a:r>
          </a:p>
          <a:p>
            <a:r>
              <a:rPr lang="en-GB" sz="1600" dirty="0" smtClean="0"/>
              <a:t>Lancaster University, UK</a:t>
            </a:r>
          </a:p>
          <a:p>
            <a:endParaRPr lang="en-GB" sz="1600" dirty="0" smtClean="0"/>
          </a:p>
          <a:p>
            <a:r>
              <a:rPr lang="en-GB" sz="1100" dirty="0" smtClean="0"/>
              <a:t>European Space Weather Symposium (online)</a:t>
            </a:r>
            <a:endParaRPr lang="en-GB" sz="1100" dirty="0"/>
          </a:p>
          <a:p>
            <a:r>
              <a:rPr lang="en-GB" sz="1100" dirty="0" smtClean="0"/>
              <a:t>2</a:t>
            </a:r>
            <a:r>
              <a:rPr lang="en-GB" sz="1100" baseline="30000" dirty="0" smtClean="0"/>
              <a:t>nd</a:t>
            </a:r>
            <a:r>
              <a:rPr lang="en-GB" sz="1100" dirty="0" smtClean="0"/>
              <a:t> – 6</a:t>
            </a:r>
            <a:r>
              <a:rPr lang="en-GB" sz="1100" baseline="30000" dirty="0" smtClean="0"/>
              <a:t>th</a:t>
            </a:r>
            <a:r>
              <a:rPr lang="en-GB" sz="1100" dirty="0" smtClean="0"/>
              <a:t> November </a:t>
            </a:r>
            <a:r>
              <a:rPr lang="en-GB" sz="1100" dirty="0"/>
              <a:t>2020	</a:t>
            </a:r>
          </a:p>
        </p:txBody>
      </p:sp>
      <p:pic>
        <p:nvPicPr>
          <p:cNvPr id="7" name="Picture 6" descr="Lancaster University">
            <a:extLst>
              <a:ext uri="{FF2B5EF4-FFF2-40B4-BE49-F238E27FC236}">
                <a16:creationId xmlns:a16="http://schemas.microsoft.com/office/drawing/2014/main" id="{89FBDE8A-B290-48D7-BAC7-DD77AF9D7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62" y="762000"/>
            <a:ext cx="2565317" cy="810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9" y="2222302"/>
            <a:ext cx="3579411" cy="2506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559A0F-F6A1-47B2-BAC8-B119EB20C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80" y="589067"/>
            <a:ext cx="1654399" cy="86338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3"/>
    </mc:Choice>
    <mc:Fallback xmlns="">
      <p:transition spd="slow" advTm="1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Modelling temporal (frequency) dependence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2010021"/>
            <a:ext cx="4229100" cy="4014315"/>
          </a:xfrm>
        </p:spPr>
        <p:txBody>
          <a:bodyPr>
            <a:normAutofit/>
          </a:bodyPr>
          <a:lstStyle/>
          <a:p>
            <a:r>
              <a:rPr lang="en-GB" sz="2000" dirty="0" smtClean="0"/>
              <a:t>Percentiles and return levels are well modelled by quadratic functions of sampling frequency</a:t>
            </a:r>
          </a:p>
          <a:p>
            <a:r>
              <a:rPr lang="en-GB" sz="2000" dirty="0" smtClean="0"/>
              <a:t>Fitted coefficients vary predictably with abs. mag. latitude.</a:t>
            </a:r>
            <a:endParaRPr lang="en-GB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014" r="6809"/>
          <a:stretch/>
        </p:blipFill>
        <p:spPr>
          <a:xfrm>
            <a:off x="5586779" y="1435100"/>
            <a:ext cx="3373071" cy="26900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6263" r="5355"/>
          <a:stretch/>
        </p:blipFill>
        <p:spPr>
          <a:xfrm>
            <a:off x="5586779" y="4156849"/>
            <a:ext cx="3366721" cy="25035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4218747" y="4854076"/>
            <a:ext cx="2736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100-year Return Level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4207999" y="2378207"/>
            <a:ext cx="2736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99.97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percentile |dB/</a:t>
            </a:r>
            <a:r>
              <a:rPr lang="en-GB" sz="1600" dirty="0" err="1" smtClean="0"/>
              <a:t>dt</a:t>
            </a:r>
            <a:r>
              <a:rPr lang="en-GB" sz="1600" dirty="0" smtClean="0"/>
              <a:t>|</a:t>
            </a:r>
            <a:endParaRPr lang="en-GB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264" y="3655321"/>
            <a:ext cx="3493583" cy="2623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632630" y="6198691"/>
                <a:ext cx="27368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/>
                  <a:t>Fit</a:t>
                </a:r>
                <a:r>
                  <a:rPr lang="en-GB" sz="1200" dirty="0" smtClean="0"/>
                  <a:t>ted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200" i="1" baseline="-25000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1200" dirty="0"/>
                  <a:t> </a:t>
                </a:r>
                <a:endParaRPr lang="en-GB" sz="1200" dirty="0" smtClean="0"/>
              </a:p>
              <a:p>
                <a:r>
                  <a:rPr lang="en-GB" sz="1200" dirty="0" smtClean="0"/>
                  <a:t>with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2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99.97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GB" sz="1200" dirty="0"/>
                  <a:t> and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2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func>
                  </m:oMath>
                </a14:m>
                <a:endParaRPr lang="en-GB" sz="12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630" y="6198691"/>
                <a:ext cx="2736850" cy="461665"/>
              </a:xfrm>
              <a:prstGeom prst="rect">
                <a:avLst/>
              </a:prstGeom>
              <a:blipFill>
                <a:blip r:embed="rId7"/>
                <a:stretch>
                  <a:fillRect l="-223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8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9"/>
    </mc:Choice>
    <mc:Fallback xmlns="">
      <p:transition spd="slow" advTm="26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Extremes of Directionally Anisotropic Distributions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092571"/>
            <a:ext cx="4667554" cy="1923383"/>
          </a:xfrm>
        </p:spPr>
        <p:txBody>
          <a:bodyPr>
            <a:normAutofit lnSpcReduction="10000"/>
          </a:bodyPr>
          <a:lstStyle/>
          <a:p>
            <a:r>
              <a:rPr lang="en-GB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Models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take into account </a:t>
            </a:r>
            <a:r>
              <a:rPr lang="en-GB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direction</a:t>
            </a:r>
            <a:r>
              <a:rPr lang="en-GB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GB" sz="18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dB</a:t>
            </a:r>
            <a:r>
              <a:rPr lang="en-GB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</a:t>
            </a:r>
            <a:r>
              <a:rPr lang="en-GB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yield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accurate results since they explain more of the variability in the </a:t>
            </a:r>
            <a:r>
              <a:rPr lang="en-GB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</a:p>
          <a:p>
            <a:r>
              <a:rPr lang="en-GB" sz="1800" dirty="0" smtClean="0"/>
              <a:t>Fit GP distributions in 8 discrete </a:t>
            </a:r>
            <a:r>
              <a:rPr lang="en-GB" sz="1800" dirty="0"/>
              <a:t>directional sectors of 45° </a:t>
            </a:r>
            <a:r>
              <a:rPr lang="en-GB" sz="1800" dirty="0" smtClean="0"/>
              <a:t>width and reconstruct </a:t>
            </a:r>
            <a:r>
              <a:rPr lang="en-GB" sz="1800" dirty="0"/>
              <a:t>return </a:t>
            </a:r>
            <a:r>
              <a:rPr lang="en-GB" sz="1800" dirty="0" smtClean="0"/>
              <a:t>levels (RL) by combining GP distributions from all sectors</a:t>
            </a:r>
            <a:endParaRPr lang="en-GB" sz="1800" dirty="0"/>
          </a:p>
          <a:p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201" t="3659" r="32512"/>
          <a:stretch/>
        </p:blipFill>
        <p:spPr>
          <a:xfrm>
            <a:off x="5061098" y="1661807"/>
            <a:ext cx="3685832" cy="3161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757" y="1487429"/>
            <a:ext cx="2860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Ascension I. (low lat. site)</a:t>
            </a:r>
            <a:endParaRPr lang="en-GB"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6" y="4686396"/>
            <a:ext cx="4391144" cy="737518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r="7601"/>
          <a:stretch/>
        </p:blipFill>
        <p:spPr bwMode="auto">
          <a:xfrm>
            <a:off x="1042213" y="3790285"/>
            <a:ext cx="2954345" cy="262299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 rot="16200000">
            <a:off x="-537715" y="4804756"/>
            <a:ext cx="239314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Difference in 100-year RL</a:t>
            </a:r>
          </a:p>
          <a:p>
            <a:pPr algn="ctr"/>
            <a:r>
              <a:rPr lang="en-GB" sz="1050" dirty="0" smtClean="0"/>
              <a:t>Omni. (reconstructed) – Non-directional (MLE) (nT/min.) </a:t>
            </a:r>
            <a:endParaRPr lang="en-GB" sz="1050" dirty="0"/>
          </a:p>
        </p:txBody>
      </p:sp>
      <p:sp>
        <p:nvSpPr>
          <p:cNvPr id="23" name="Rectangle 22"/>
          <p:cNvSpPr/>
          <p:nvPr/>
        </p:nvSpPr>
        <p:spPr>
          <a:xfrm>
            <a:off x="3996558" y="5608194"/>
            <a:ext cx="5330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Incorporating direction yields lower RLs for low latitude sites, and higher-RLs for high-latitude </a:t>
            </a:r>
            <a:r>
              <a:rPr lang="en-GB" b="1" dirty="0" smtClean="0"/>
              <a:t>sites</a:t>
            </a:r>
            <a:endParaRPr lang="en-GB" b="1" dirty="0"/>
          </a:p>
        </p:txBody>
      </p:sp>
      <p:sp>
        <p:nvSpPr>
          <p:cNvPr id="24" name="Rectangle 23"/>
          <p:cNvSpPr/>
          <p:nvPr/>
        </p:nvSpPr>
        <p:spPr>
          <a:xfrm>
            <a:off x="2618613" y="6393666"/>
            <a:ext cx="7330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/>
              <a:t>Reference</a:t>
            </a:r>
            <a:r>
              <a:rPr lang="en-GB" sz="1200" dirty="0" smtClean="0"/>
              <a:t>: Rogers </a:t>
            </a:r>
            <a:r>
              <a:rPr lang="en-GB" sz="1200" dirty="0"/>
              <a:t>et al. 2020b</a:t>
            </a:r>
            <a:r>
              <a:rPr lang="en-GB" sz="1200" dirty="0">
                <a:hlinkClick r:id="rId8"/>
              </a:rPr>
              <a:t> http://www.ursi.org/proceedings/procGA20/papers/PID6336971.pdf</a:t>
            </a:r>
            <a:r>
              <a:rPr lang="en-GB" sz="1200" dirty="0"/>
              <a:t> </a:t>
            </a: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08"/>
    </mc:Choice>
    <mc:Fallback xmlns="">
      <p:transition spd="slow" advTm="80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coherence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092571"/>
                <a:ext cx="3712781" cy="4014315"/>
              </a:xfrm>
            </p:spPr>
            <p:txBody>
              <a:bodyPr>
                <a:normAutofit/>
              </a:bodyPr>
              <a:lstStyle/>
              <a:p>
                <a:r>
                  <a:rPr lang="en-GB" sz="1800" dirty="0" smtClean="0"/>
                  <a:t>Comparing </a:t>
                </a:r>
                <a:r>
                  <a:rPr lang="en-GB" sz="1800" b="1" dirty="0"/>
                  <a:t>daily max</a:t>
                </a:r>
                <a:r>
                  <a:rPr lang="en-GB" sz="1800" b="1" dirty="0" smtClean="0"/>
                  <a:t>.</a:t>
                </a:r>
                <a:r>
                  <a:rPr lang="en-GB" sz="1800" b="1" dirty="0"/>
                  <a:t>(</a:t>
                </a:r>
                <a14:m>
                  <m:oMath xmlns:m="http://schemas.openxmlformats.org/officeDocument/2006/math">
                    <m:r>
                      <a:rPr lang="en-GB" sz="1800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𝑑𝐵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800" i="1" dirty="0" err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GB" sz="1800" i="1" dirty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GB" sz="1800" b="1" dirty="0"/>
                  <a:t>)</a:t>
                </a:r>
                <a:r>
                  <a:rPr lang="en-GB" sz="1800" dirty="0"/>
                  <a:t> at each </a:t>
                </a:r>
                <a:r>
                  <a:rPr lang="en-GB" sz="1800" dirty="0" smtClean="0"/>
                  <a:t>pair of sites we </a:t>
                </a:r>
                <a:r>
                  <a:rPr lang="en-GB" sz="1800" dirty="0"/>
                  <a:t>find </a:t>
                </a:r>
                <a:r>
                  <a:rPr lang="en-GB" sz="1800" dirty="0" smtClean="0"/>
                  <a:t>large </a:t>
                </a:r>
                <a:r>
                  <a:rPr lang="en-GB" sz="1800" dirty="0"/>
                  <a:t>correlation between sites &lt; 55° and with sites &gt; </a:t>
                </a:r>
                <a:r>
                  <a:rPr lang="en-GB" sz="1800" dirty="0" smtClean="0"/>
                  <a:t>80° </a:t>
                </a:r>
              </a:p>
              <a:p>
                <a:r>
                  <a:rPr lang="en-GB" sz="1800" dirty="0" smtClean="0"/>
                  <a:t>Auroral sites exhibit strong correlation only where closely spaced in magnetic latitude or conjugate latitude</a:t>
                </a:r>
              </a:p>
              <a:p>
                <a:endParaRPr lang="en-GB" sz="1800" dirty="0" smtClean="0"/>
              </a:p>
              <a:p>
                <a:endParaRPr lang="en-GB" sz="1800" dirty="0"/>
              </a:p>
              <a:p>
                <a:endParaRPr lang="en-GB" sz="1800" dirty="0"/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092571"/>
                <a:ext cx="3712781" cy="4014315"/>
              </a:xfrm>
              <a:blipFill>
                <a:blip r:embed="rId5"/>
                <a:stretch>
                  <a:fillRect l="-985" t="-1366" r="-26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956376" y="5013176"/>
            <a:ext cx="288032" cy="14401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Content Placeholder 15"/>
          <p:cNvPicPr>
            <a:picLocks noChangeAspect="1"/>
          </p:cNvPicPr>
          <p:nvPr/>
        </p:nvPicPr>
        <p:blipFill rotWithShape="1">
          <a:blip r:embed="rId6"/>
          <a:srcRect t="2103"/>
          <a:stretch/>
        </p:blipFill>
        <p:spPr>
          <a:xfrm>
            <a:off x="4781980" y="1690689"/>
            <a:ext cx="4116058" cy="3024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5282" r="7339" b="4839"/>
          <a:stretch/>
        </p:blipFill>
        <p:spPr>
          <a:xfrm>
            <a:off x="845730" y="4660061"/>
            <a:ext cx="1918238" cy="1568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8636" b="10919"/>
          <a:stretch/>
        </p:blipFill>
        <p:spPr>
          <a:xfrm>
            <a:off x="3037840" y="4613725"/>
            <a:ext cx="1744140" cy="16295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-35426" y="5188892"/>
            <a:ext cx="15820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Correlation coefficient</a:t>
            </a:r>
            <a:endParaRPr lang="en-GB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1003125" y="6235700"/>
            <a:ext cx="27715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Difference in CGM latitude (°)</a:t>
            </a:r>
            <a:endParaRPr lang="en-GB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3072223" y="6212424"/>
            <a:ext cx="27715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Difference in CGM longitude (°)</a:t>
            </a:r>
            <a:endParaRPr lang="en-GB" sz="105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559474" y="4803685"/>
            <a:ext cx="27715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Difference in CGM latitude (°)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2112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2"/>
    </mc:Choice>
    <mc:Fallback xmlns="">
      <p:transition spd="slow" advTm="45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GB" dirty="0" smtClean="0"/>
                  <a:t>Tail </a:t>
                </a:r>
                <a:r>
                  <a:rPr lang="en-GB" dirty="0"/>
                  <a:t>dependence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54173" y="1958338"/>
                <a:ext cx="4011950" cy="1766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From quantiles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GB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en-GB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of daily max. |dB/</a:t>
                </a:r>
                <a:r>
                  <a:rPr lang="en-GB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dt</a:t>
                </a:r>
                <a:r>
                  <a:rPr lang="en-GB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| at two magnetometer sites, set a high threshold,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GB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, and define tail dependence as</a:t>
                </a:r>
                <a:endParaRPr lang="en-GB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𝜒</m:t>
                      </m:r>
                      <m:r>
                        <m:rPr>
                          <m:aln/>
                        </m:rPr>
                        <a:rPr lang="en-GB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|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r>
                  <a:rPr lang="en-GB" i="1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GB" i="1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GB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73" y="1958338"/>
                <a:ext cx="4011950" cy="1766317"/>
              </a:xfrm>
              <a:prstGeom prst="rect">
                <a:avLst/>
              </a:prstGeom>
              <a:blipFill>
                <a:blip r:embed="rId5"/>
                <a:stretch>
                  <a:fillRect l="-1368" t="-13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54172" y="2648607"/>
            <a:ext cx="3420113" cy="3935063"/>
            <a:chOff x="5187415" y="947493"/>
            <a:chExt cx="3682490" cy="4236945"/>
          </a:xfrm>
        </p:grpSpPr>
        <p:grpSp>
          <p:nvGrpSpPr>
            <p:cNvPr id="27" name="Group 26"/>
            <p:cNvGrpSpPr/>
            <p:nvPr/>
          </p:nvGrpSpPr>
          <p:grpSpPr>
            <a:xfrm>
              <a:off x="5313363" y="1899821"/>
              <a:ext cx="3556542" cy="3079839"/>
              <a:chOff x="5479955" y="1779537"/>
              <a:chExt cx="3556542" cy="3079839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/>
              <a:srcRect l="11761" t="12314" r="7718" b="14679"/>
              <a:stretch/>
            </p:blipFill>
            <p:spPr>
              <a:xfrm>
                <a:off x="5907106" y="2204864"/>
                <a:ext cx="2721155" cy="2245782"/>
              </a:xfrm>
              <a:prstGeom prst="rect">
                <a:avLst/>
              </a:prstGeom>
            </p:spPr>
          </p:pic>
          <p:cxnSp>
            <p:nvCxnSpPr>
              <p:cNvPr id="29" name="Straight Arrow Connector 28"/>
              <p:cNvCxnSpPr/>
              <p:nvPr/>
            </p:nvCxnSpPr>
            <p:spPr>
              <a:xfrm>
                <a:off x="5839995" y="4443833"/>
                <a:ext cx="319650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5896768" y="1920003"/>
                <a:ext cx="0" cy="25527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5479955" y="1779537"/>
                <a:ext cx="706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i="1" dirty="0" smtClean="0"/>
                  <a:t>V</a:t>
                </a:r>
                <a:endParaRPr lang="en-GB" i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783331" y="4490044"/>
                <a:ext cx="253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i="1" dirty="0" smtClean="0"/>
                  <a:t>U</a:t>
                </a:r>
                <a:endParaRPr lang="en-GB" i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592523" y="2012868"/>
                <a:ext cx="4003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</a:t>
                </a:r>
                <a:endParaRPr lang="en-GB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481569" y="4470759"/>
                <a:ext cx="4003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</a:t>
                </a:r>
                <a:endParaRPr lang="en-GB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609848" y="4265980"/>
                <a:ext cx="4003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0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773406" y="4450646"/>
                <a:ext cx="4003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0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5896768" y="2204864"/>
                <a:ext cx="273149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8628261" y="2204864"/>
                <a:ext cx="0" cy="2275569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/>
            <p:cNvCxnSpPr/>
            <p:nvPr/>
          </p:nvCxnSpPr>
          <p:spPr>
            <a:xfrm flipV="1">
              <a:off x="5650543" y="2416700"/>
              <a:ext cx="2790726" cy="7912"/>
            </a:xfrm>
            <a:prstGeom prst="line">
              <a:avLst/>
            </a:prstGeom>
            <a:ln w="1270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8358747" y="2325148"/>
              <a:ext cx="0" cy="2305928"/>
            </a:xfrm>
            <a:prstGeom prst="line">
              <a:avLst/>
            </a:prstGeom>
            <a:ln w="1270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395600" y="2263392"/>
              <a:ext cx="282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7030A0"/>
                  </a:solidFill>
                </a:rPr>
                <a:t>u</a:t>
              </a:r>
              <a:endParaRPr lang="en-GB" dirty="0">
                <a:solidFill>
                  <a:srgbClr val="7030A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165800" y="4570930"/>
              <a:ext cx="282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7030A0"/>
                  </a:solidFill>
                </a:rPr>
                <a:t>u</a:t>
              </a:r>
              <a:endParaRPr lang="en-GB" dirty="0">
                <a:solidFill>
                  <a:srgbClr val="7030A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806975" y="4907439"/>
              <a:ext cx="2984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0070C0"/>
                  </a:solidFill>
                </a:rPr>
                <a:t>Daily max. |dB/</a:t>
              </a:r>
              <a:r>
                <a:rPr lang="en-GB" sz="1200" dirty="0" err="1" smtClean="0">
                  <a:solidFill>
                    <a:srgbClr val="0070C0"/>
                  </a:solidFill>
                </a:rPr>
                <a:t>dt</a:t>
              </a:r>
              <a:r>
                <a:rPr lang="en-GB" sz="1200" dirty="0" smtClean="0">
                  <a:solidFill>
                    <a:srgbClr val="0070C0"/>
                  </a:solidFill>
                </a:rPr>
                <a:t>| quantiles at site A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3402164" y="2732744"/>
              <a:ext cx="3847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0070C0"/>
                  </a:solidFill>
                </a:rPr>
                <a:t>Daily max. </a:t>
              </a:r>
              <a:r>
                <a:rPr lang="en-GB" sz="1200" dirty="0">
                  <a:solidFill>
                    <a:srgbClr val="0070C0"/>
                  </a:solidFill>
                </a:rPr>
                <a:t>|dB/</a:t>
              </a:r>
              <a:r>
                <a:rPr lang="en-GB" sz="1200" dirty="0" err="1">
                  <a:solidFill>
                    <a:srgbClr val="0070C0"/>
                  </a:solidFill>
                </a:rPr>
                <a:t>dt</a:t>
              </a:r>
              <a:r>
                <a:rPr lang="en-GB" sz="1200" dirty="0">
                  <a:solidFill>
                    <a:srgbClr val="0070C0"/>
                  </a:solidFill>
                </a:rPr>
                <a:t>| </a:t>
              </a:r>
              <a:r>
                <a:rPr lang="en-GB" sz="1200" dirty="0" smtClean="0">
                  <a:solidFill>
                    <a:srgbClr val="0070C0"/>
                  </a:solidFill>
                </a:rPr>
                <a:t>quantiles at site B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6" name="Content Placeholder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046" y="1958339"/>
            <a:ext cx="4652802" cy="3489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1439" y="5660340"/>
            <a:ext cx="4494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We find that sites </a:t>
            </a:r>
            <a:r>
              <a:rPr lang="en-GB" b="1" dirty="0"/>
              <a:t>&lt; 55° </a:t>
            </a:r>
            <a:r>
              <a:rPr lang="en-GB" b="1" dirty="0" smtClean="0"/>
              <a:t>tend towards asymptotic dependence, whilst auroral sites exhibit asymptotic independence</a:t>
            </a:r>
            <a:endParaRPr lang="en-GB" b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3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0"/>
    </mc:Choice>
    <mc:Fallback xmlns="">
      <p:transition spd="slow" advTm="49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92571"/>
            <a:ext cx="4471303" cy="443205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Article in J. Space Weather &amp; Space Climate (Jan. 2020)</a:t>
            </a:r>
            <a:r>
              <a:rPr lang="en-GB" dirty="0"/>
              <a:t> </a:t>
            </a:r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doi.org/10.1051/swsc/2020008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URSI General Assembly 2020 Conference paper </a:t>
            </a:r>
            <a:r>
              <a:rPr lang="en-GB" dirty="0" smtClean="0">
                <a:hlinkClick r:id="rId5"/>
              </a:rPr>
              <a:t>http</a:t>
            </a:r>
            <a:r>
              <a:rPr lang="en-GB" dirty="0">
                <a:hlinkClick r:id="rId5"/>
              </a:rPr>
              <a:t>://</a:t>
            </a:r>
            <a:r>
              <a:rPr lang="en-GB" dirty="0" smtClean="0">
                <a:hlinkClick r:id="rId5"/>
              </a:rPr>
              <a:t>www.ursi.org/proceedings/procGA20/papers/PID6336971.pdf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Farrell </a:t>
            </a:r>
            <a:r>
              <a:rPr lang="en-GB" dirty="0"/>
              <a:t>A. </a:t>
            </a:r>
            <a:r>
              <a:rPr lang="en-GB" dirty="0" smtClean="0"/>
              <a:t>“Bivariate Analysis of Extreme Space Weather Events” MSc. Thesis, Lancaster University 30 Aug. 2019.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433" y="1690689"/>
            <a:ext cx="3406050" cy="149877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433" y="3636886"/>
            <a:ext cx="3406050" cy="9444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7551" y="5028737"/>
            <a:ext cx="1293812" cy="1495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6"/>
    </mc:Choice>
    <mc:Fallback xmlns="">
      <p:transition spd="slow" advTm="3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Magnetic Field Measurements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628651" y="2092571"/>
                <a:ext cx="3156463" cy="4308229"/>
              </a:xfrm>
            </p:spPr>
            <p:txBody>
              <a:bodyPr>
                <a:normAutofit fontScale="85000" lnSpcReduction="10000"/>
              </a:bodyPr>
              <a:lstStyle/>
              <a:p>
                <a:pPr marL="342900" lvl="0" indent="-34290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GB" sz="2000" b="1" dirty="0" smtClean="0">
                    <a:solidFill>
                      <a:prstClr val="black"/>
                    </a:solidFill>
                    <a:latin typeface="Calibri" pitchFamily="34" charset="0"/>
                  </a:rPr>
                  <a:t>1-min cadence</a:t>
                </a:r>
                <a:r>
                  <a:rPr lang="en-GB" sz="2000" dirty="0" smtClean="0">
                    <a:solidFill>
                      <a:prstClr val="black"/>
                    </a:solidFill>
                    <a:latin typeface="Calibri" pitchFamily="34" charset="0"/>
                  </a:rPr>
                  <a:t> field measurements from 125 </a:t>
                </a:r>
                <a:r>
                  <a:rPr lang="en-GB" sz="2000" dirty="0">
                    <a:solidFill>
                      <a:prstClr val="black"/>
                    </a:solidFill>
                    <a:latin typeface="Calibri" pitchFamily="34" charset="0"/>
                  </a:rPr>
                  <a:t>SuperMAG magnetometers worldwide</a:t>
                </a:r>
              </a:p>
              <a:p>
                <a:pPr marL="342900" lvl="0" indent="-34290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 </m:t>
                    </m:r>
                  </m:oMath>
                </a14:m>
                <a:r>
                  <a:rPr lang="en-GB" sz="2000" dirty="0">
                    <a:solidFill>
                      <a:prstClr val="black"/>
                    </a:solidFill>
                    <a:latin typeface="Calibri" pitchFamily="34" charset="0"/>
                  </a:rPr>
                  <a:t>20 years of data at each site</a:t>
                </a:r>
              </a:p>
              <a:p>
                <a:pPr marL="342900" indent="-34290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2000" b="1" dirty="0" smtClean="0">
                  <a:solidFill>
                    <a:prstClr val="black"/>
                  </a:solidFill>
                  <a:latin typeface="Calibri" pitchFamily="34" charset="0"/>
                </a:endParaRPr>
              </a:p>
              <a:p>
                <a:pPr marL="342900" indent="-34290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GB" sz="2000" b="1" dirty="0" smtClean="0">
                    <a:solidFill>
                      <a:prstClr val="black"/>
                    </a:solidFill>
                    <a:latin typeface="Calibri" pitchFamily="34" charset="0"/>
                  </a:rPr>
                  <a:t>1s-cadence</a:t>
                </a:r>
                <a:r>
                  <a:rPr lang="en-GB" sz="2000" dirty="0" smtClean="0">
                    <a:solidFill>
                      <a:prstClr val="black"/>
                    </a:solidFill>
                    <a:latin typeface="Calibri" pitchFamily="34" charset="0"/>
                  </a:rPr>
                  <a:t> measurements for 3 UK sites provided by BGS for 2001-2016</a:t>
                </a:r>
              </a:p>
              <a:p>
                <a:pPr marL="342900" indent="-34290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altLang="en-US" sz="2000" dirty="0" smtClean="0">
                  <a:solidFill>
                    <a:prstClr val="black"/>
                  </a:solidFill>
                  <a:latin typeface="Calibri" pitchFamily="34" charset="0"/>
                </a:endParaRPr>
              </a:p>
              <a:p>
                <a:pPr marL="342900" indent="-34290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altLang="en-US" sz="2000" dirty="0" smtClean="0">
                    <a:solidFill>
                      <a:prstClr val="black"/>
                    </a:solidFill>
                    <a:latin typeface="Calibri" pitchFamily="34" charset="0"/>
                  </a:rPr>
                  <a:t>Examine </a:t>
                </a:r>
                <a:r>
                  <a:rPr lang="en-US" altLang="en-US" sz="2000" dirty="0">
                    <a:solidFill>
                      <a:prstClr val="black"/>
                    </a:solidFill>
                    <a:latin typeface="Calibri" pitchFamily="34" charset="0"/>
                  </a:rPr>
                  <a:t>occurrences of 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GB" sz="2000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000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i="1" dirty="0" err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GB" sz="2000" dirty="0">
                    <a:solidFill>
                      <a:prstClr val="black"/>
                    </a:solidFill>
                    <a:latin typeface="Calibri" pitchFamily="34" charset="0"/>
                  </a:rPr>
                  <a:t> above 99.97</a:t>
                </a:r>
                <a:r>
                  <a:rPr lang="en-GB" sz="2000" baseline="30000" dirty="0">
                    <a:solidFill>
                      <a:prstClr val="black"/>
                    </a:solidFill>
                    <a:latin typeface="Calibri" pitchFamily="34" charset="0"/>
                  </a:rPr>
                  <a:t>th</a:t>
                </a:r>
                <a:r>
                  <a:rPr lang="en-GB" sz="2000" dirty="0">
                    <a:solidFill>
                      <a:prstClr val="black"/>
                    </a:solidFill>
                    <a:latin typeface="Calibri" pitchFamily="34" charset="0"/>
                  </a:rPr>
                  <a:t> percentile</a:t>
                </a:r>
              </a:p>
              <a:p>
                <a:pPr marL="342900" indent="-34290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2000" dirty="0" smtClean="0">
                  <a:solidFill>
                    <a:prstClr val="black"/>
                  </a:solidFill>
                  <a:latin typeface="Calibri" pitchFamily="34" charset="0"/>
                </a:endParaRPr>
              </a:p>
              <a:p>
                <a:pPr marL="342900" indent="-34290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GB" sz="2000" dirty="0" smtClean="0">
                    <a:solidFill>
                      <a:prstClr val="black"/>
                    </a:solidFill>
                    <a:latin typeface="Calibri" pitchFamily="34" charset="0"/>
                  </a:rPr>
                  <a:t>Occurrences </a:t>
                </a:r>
                <a:r>
                  <a:rPr lang="en-GB" sz="2000" dirty="0">
                    <a:solidFill>
                      <a:prstClr val="black"/>
                    </a:solidFill>
                    <a:latin typeface="Calibri" pitchFamily="34" charset="0"/>
                  </a:rPr>
                  <a:t>are 12-h </a:t>
                </a:r>
                <a:r>
                  <a:rPr lang="en-GB" sz="2000" dirty="0" smtClean="0">
                    <a:solidFill>
                      <a:prstClr val="black"/>
                    </a:solidFill>
                    <a:latin typeface="Calibri" pitchFamily="34" charset="0"/>
                  </a:rPr>
                  <a:t>declustered</a:t>
                </a:r>
                <a:endParaRPr lang="en-GB" sz="2000" dirty="0">
                  <a:solidFill>
                    <a:prstClr val="black"/>
                  </a:solidFill>
                  <a:latin typeface="Calibri" pitchFamily="34" charset="0"/>
                </a:endParaRPr>
              </a:p>
              <a:p>
                <a:pPr marL="342900" lvl="0" indent="-34290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2000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1" y="2092571"/>
                <a:ext cx="3156463" cy="4308229"/>
              </a:xfrm>
              <a:blipFill>
                <a:blip r:embed="rId5"/>
                <a:stretch>
                  <a:fillRect l="-965" t="-9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/>
          <a:stretch/>
        </p:blipFill>
        <p:spPr bwMode="auto">
          <a:xfrm>
            <a:off x="3783808" y="1690688"/>
            <a:ext cx="4700973" cy="367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5764" y="5858108"/>
            <a:ext cx="212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Contours show corrected geomagnetic latitudes (from IGRF Epoch 2000). 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4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69"/>
    </mc:Choice>
    <mc:Fallback xmlns="">
      <p:transition spd="slow" advTm="38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Occurrence </a:t>
            </a:r>
            <a:r>
              <a:rPr lang="en-US" dirty="0"/>
              <a:t>Probabilities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-1509913" y="1368468"/>
                <a:ext cx="7560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Pr(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GB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&gt;  99.97</a:t>
                </a:r>
                <a:r>
                  <a:rPr kumimoji="0" lang="en-US" sz="18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th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 percentile)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09913" y="1368468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41" y="2245021"/>
            <a:ext cx="7362837" cy="3690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437361" y="1875689"/>
                <a:ext cx="16834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m:rPr>
                        <m:sty m:val="p"/>
                      </m:rPr>
                      <a:rPr lang="en-GB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009A46"/>
                    </a:solidFill>
                  </a:rPr>
                  <a:t> 1 minute</a:t>
                </a:r>
                <a:endParaRPr lang="en-GB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61" y="1875689"/>
                <a:ext cx="1683410" cy="369332"/>
              </a:xfrm>
              <a:prstGeom prst="rect">
                <a:avLst/>
              </a:prstGeom>
              <a:blipFill>
                <a:blip r:embed="rId9"/>
                <a:stretch>
                  <a:fillRect t="-10000" r="-253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5068794" y="5755759"/>
            <a:ext cx="39466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Fitted spherical </a:t>
            </a:r>
            <a:r>
              <a:rPr lang="en-GB" dirty="0"/>
              <a:t>h</a:t>
            </a:r>
            <a:r>
              <a:rPr lang="en-GB" dirty="0" smtClean="0"/>
              <a:t>armonic expansion</a:t>
            </a:r>
          </a:p>
          <a:p>
            <a:r>
              <a:rPr lang="en-GB" dirty="0" smtClean="0"/>
              <a:t>provided in Rogers et al. 2020, JSWSC </a:t>
            </a:r>
          </a:p>
          <a:p>
            <a:r>
              <a:rPr lang="en-GB" dirty="0" smtClean="0">
                <a:hlinkClick r:id="rId10"/>
              </a:rPr>
              <a:t>https</a:t>
            </a:r>
            <a:r>
              <a:rPr lang="en-GB" dirty="0">
                <a:hlinkClick r:id="rId10"/>
              </a:rPr>
              <a:t>://</a:t>
            </a:r>
            <a:r>
              <a:rPr lang="en-GB" dirty="0" smtClean="0">
                <a:hlinkClick r:id="rId10"/>
              </a:rPr>
              <a:t>doi.org/10.1051/swsc/2020008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3" name="Picture 52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t="2366" r="4792" b="1679"/>
          <a:stretch/>
        </p:blipFill>
        <p:spPr bwMode="auto">
          <a:xfrm>
            <a:off x="5684638" y="3457050"/>
            <a:ext cx="3220616" cy="21978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ight Arrow 15"/>
          <p:cNvSpPr/>
          <p:nvPr/>
        </p:nvSpPr>
        <p:spPr>
          <a:xfrm>
            <a:off x="5193572" y="4207934"/>
            <a:ext cx="381000" cy="263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26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0"/>
    </mc:Choice>
    <mc:Fallback xmlns="">
      <p:transition spd="slow" advTm="3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Ramp and RMS Field Fluctuations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2092571"/>
                <a:ext cx="8242081" cy="401431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dirty="0" smtClean="0"/>
                  <a:t>Variations over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/>
                  <a:t> 1-minute </a:t>
                </a:r>
                <a:r>
                  <a:rPr lang="en-US" sz="1800" dirty="0" smtClean="0"/>
                  <a:t>periods</a:t>
                </a:r>
              </a:p>
              <a:p>
                <a:pPr marL="0" indent="0">
                  <a:buNone/>
                </a:pPr>
                <a:endParaRPr lang="en-US" sz="1800" b="1" dirty="0"/>
              </a:p>
              <a:p>
                <a:pPr marL="0" indent="0">
                  <a:buNone/>
                </a:pPr>
                <a:r>
                  <a:rPr lang="en-GB" sz="1800" b="1" dirty="0" smtClean="0"/>
                  <a:t>Ramp</a:t>
                </a:r>
                <a:r>
                  <a:rPr lang="en-GB" sz="1800" dirty="0" smtClean="0"/>
                  <a:t>(</a:t>
                </a:r>
                <a:r>
                  <a:rPr lang="en-GB" sz="1800" dirty="0" err="1" smtClean="0"/>
                  <a:t>i</a:t>
                </a:r>
                <a:r>
                  <a:rPr lang="en-GB" sz="1800" dirty="0"/>
                  <a:t>)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8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GB" sz="1800" dirty="0"/>
                                  <m:t> − </m:t>
                                </m:r>
                                <m:sSub>
                                  <m:sSub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GB" sz="1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180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GB" sz="1800" dirty="0"/>
                                  <m:t> − </m:t>
                                </m:r>
                                <m:sSub>
                                  <m:sSub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GB" sz="1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GB" sz="1800" dirty="0"/>
              </a:p>
              <a:p>
                <a:pPr marL="457200" lvl="1" indent="0">
                  <a:buNone/>
                </a:pPr>
                <a:r>
                  <a:rPr lang="en-US" sz="1800" dirty="0"/>
                  <a:t>            where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= 1 minute</a:t>
                </a:r>
              </a:p>
              <a:p>
                <a:pPr marL="0" indent="0">
                  <a:buNone/>
                </a:pPr>
                <a:endParaRPr lang="en-US" sz="1800" b="1" dirty="0"/>
              </a:p>
              <a:p>
                <a:pPr marL="0" indent="0">
                  <a:buNone/>
                </a:pPr>
                <a:r>
                  <a:rPr lang="en-US" sz="1800" dirty="0"/>
                  <a:t>	</a:t>
                </a:r>
              </a:p>
              <a:p>
                <a:pPr marL="0" indent="0">
                  <a:buNone/>
                </a:pPr>
                <a:r>
                  <a:rPr lang="en-US" sz="1800" b="1" dirty="0"/>
                  <a:t>RMS</a:t>
                </a:r>
                <a:r>
                  <a:rPr lang="en-US" sz="1800" dirty="0"/>
                  <a:t>(</a:t>
                </a:r>
                <a:r>
                  <a:rPr lang="en-US" sz="1800" dirty="0" err="1"/>
                  <a:t>i</a:t>
                </a:r>
                <a:r>
                  <a:rPr lang="en-US" sz="18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Δ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Δ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rad>
                  </m:oMath>
                </a14:m>
                <a:endParaRPr lang="en-US" sz="1800" dirty="0"/>
              </a:p>
              <a:p>
                <a:pPr marL="457200" lvl="1" indent="0">
                  <a:buNone/>
                </a:pPr>
                <a:endParaRPr lang="en-US" sz="1800" dirty="0"/>
              </a:p>
              <a:p>
                <a:pPr marL="457200" lvl="1" indent="0">
                  <a:buNone/>
                </a:pPr>
                <a:r>
                  <a:rPr lang="en-US" sz="1800" dirty="0"/>
                  <a:t>      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1800" dirty="0"/>
                  <a:t> are the 1-minute first </a:t>
                </a:r>
                <a:r>
                  <a:rPr lang="en-US" sz="1800" dirty="0" smtClean="0"/>
                  <a:t>differences</a:t>
                </a:r>
                <a:endParaRPr lang="en-GB" sz="1800" dirty="0"/>
              </a:p>
              <a:p>
                <a:pPr marL="0" indent="0">
                  <a:buNone/>
                </a:pPr>
                <a:endParaRPr lang="en-GB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2092571"/>
                <a:ext cx="8242081" cy="4014315"/>
              </a:xfrm>
              <a:blipFill>
                <a:blip r:embed="rId4"/>
                <a:stretch>
                  <a:fillRect l="-592" t="-13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0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5"/>
    </mc:Choice>
    <mc:Fallback>
      <p:transition spd="slow" advTm="2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Occurrence </a:t>
            </a:r>
            <a:r>
              <a:rPr lang="en-US" dirty="0" smtClean="0"/>
              <a:t>Probabilities: Ramp vs RMS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>
          <a:xfrm>
            <a:off x="215900" y="2708275"/>
            <a:ext cx="4056063" cy="292576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/>
          <a:stretch/>
        </p:blipFill>
        <p:spPr>
          <a:xfrm>
            <a:off x="4910138" y="2708275"/>
            <a:ext cx="4056062" cy="2925763"/>
          </a:xfrm>
        </p:spPr>
      </p:pic>
      <p:sp>
        <p:nvSpPr>
          <p:cNvPr id="2" name="TextBox 1"/>
          <p:cNvSpPr txBox="1"/>
          <p:nvPr/>
        </p:nvSpPr>
        <p:spPr>
          <a:xfrm>
            <a:off x="3635896" y="580526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(These are equal)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59006" y="2061944"/>
                <a:ext cx="63715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9A46"/>
                    </a:solidFill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>
                    <a:solidFill>
                      <a:srgbClr val="009A46"/>
                    </a:solidFill>
                  </a:rPr>
                  <a:t> 1 minute</a:t>
                </a:r>
              </a:p>
              <a:p>
                <a:r>
                  <a:rPr lang="en-US" b="1" dirty="0" smtClean="0"/>
                  <a:t>Ramp 	 		                                                                RMS</a:t>
                </a:r>
                <a:endParaRPr lang="en-GB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006" y="2061944"/>
                <a:ext cx="6371574" cy="646331"/>
              </a:xfrm>
              <a:prstGeom prst="rect">
                <a:avLst/>
              </a:prstGeom>
              <a:blipFill>
                <a:blip r:embed="rId6"/>
                <a:stretch>
                  <a:fillRect l="-765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7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0"/>
    </mc:Choice>
    <mc:Fallback>
      <p:transition spd="slow" advTm="1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Occurrence Probabilities: Ramp vs RMS</a:t>
            </a:r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>
          <a:xfrm>
            <a:off x="211668" y="2708275"/>
            <a:ext cx="4056063" cy="292576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>
          <a:xfrm>
            <a:off x="4901664" y="2708275"/>
            <a:ext cx="4056062" cy="292576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59006" y="2061944"/>
                <a:ext cx="63715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9A46"/>
                    </a:solidFill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>
                    <a:solidFill>
                      <a:srgbClr val="009A46"/>
                    </a:solidFill>
                  </a:rPr>
                  <a:t> 10 minutes</a:t>
                </a:r>
              </a:p>
              <a:p>
                <a:r>
                  <a:rPr lang="en-US" b="1" dirty="0" smtClean="0"/>
                  <a:t>Ramp 	 		                                                                RMS</a:t>
                </a:r>
                <a:endParaRPr lang="en-GB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006" y="2061944"/>
                <a:ext cx="6371574" cy="646331"/>
              </a:xfrm>
              <a:prstGeom prst="rect">
                <a:avLst/>
              </a:prstGeom>
              <a:blipFill>
                <a:blip r:embed="rId6"/>
                <a:stretch>
                  <a:fillRect l="-765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9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2"/>
    </mc:Choice>
    <mc:Fallback xmlns="">
      <p:transition spd="slow" advTm="5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Occurrence Probabilities: Ramp vs RMS</a:t>
            </a:r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>
          <a:xfrm>
            <a:off x="203197" y="2708275"/>
            <a:ext cx="4056063" cy="292576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>
          <a:xfrm>
            <a:off x="4901671" y="2708275"/>
            <a:ext cx="4056062" cy="292576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59006" y="2061944"/>
                <a:ext cx="63715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9A46"/>
                    </a:solidFill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>
                    <a:solidFill>
                      <a:srgbClr val="009A46"/>
                    </a:solidFill>
                  </a:rPr>
                  <a:t> 30 minutes</a:t>
                </a:r>
              </a:p>
              <a:p>
                <a:r>
                  <a:rPr lang="en-US" b="1" dirty="0" smtClean="0"/>
                  <a:t>Ramp 	 		                                                                RMS</a:t>
                </a:r>
                <a:endParaRPr lang="en-GB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006" y="2061944"/>
                <a:ext cx="6371574" cy="646331"/>
              </a:xfrm>
              <a:prstGeom prst="rect">
                <a:avLst/>
              </a:prstGeom>
              <a:blipFill>
                <a:blip r:embed="rId6"/>
                <a:stretch>
                  <a:fillRect l="-765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8"/>
    </mc:Choice>
    <mc:Fallback xmlns="">
      <p:transition spd="slow" advTm="2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Occurrence Probabilities: Ramp vs RMS</a:t>
            </a:r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>
          <a:xfrm>
            <a:off x="194731" y="2708275"/>
            <a:ext cx="4056063" cy="292576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>
          <a:xfrm>
            <a:off x="4901671" y="2708275"/>
            <a:ext cx="4056062" cy="2925763"/>
          </a:xfrm>
        </p:spPr>
      </p:pic>
      <p:grpSp>
        <p:nvGrpSpPr>
          <p:cNvPr id="17" name="Group 16"/>
          <p:cNvGrpSpPr/>
          <p:nvPr/>
        </p:nvGrpSpPr>
        <p:grpSpPr>
          <a:xfrm>
            <a:off x="134305" y="1680325"/>
            <a:ext cx="8695370" cy="2080847"/>
            <a:chOff x="-361038" y="1660827"/>
            <a:chExt cx="8695370" cy="2080847"/>
          </a:xfrm>
        </p:grpSpPr>
        <p:sp>
          <p:nvSpPr>
            <p:cNvPr id="5" name="Oval 4"/>
            <p:cNvSpPr/>
            <p:nvPr/>
          </p:nvSpPr>
          <p:spPr>
            <a:xfrm>
              <a:off x="1088553" y="2963074"/>
              <a:ext cx="1008112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5174151" y="3344497"/>
              <a:ext cx="750465" cy="39717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/>
            <p:cNvCxnSpPr>
              <a:stCxn id="5" idx="1"/>
            </p:cNvCxnSpPr>
            <p:nvPr/>
          </p:nvCxnSpPr>
          <p:spPr>
            <a:xfrm flipH="1" flipV="1">
              <a:off x="951367" y="2619523"/>
              <a:ext cx="284821" cy="385732"/>
            </a:xfrm>
            <a:prstGeom prst="line">
              <a:avLst/>
            </a:prstGeom>
            <a:ln>
              <a:solidFill>
                <a:srgbClr val="C0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-361038" y="1802141"/>
              <a:ext cx="1944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Most likely region for </a:t>
              </a:r>
              <a:r>
                <a:rPr lang="en-US" b="1" i="1" dirty="0" smtClean="0">
                  <a:solidFill>
                    <a:srgbClr val="C00000"/>
                  </a:solidFill>
                </a:rPr>
                <a:t>long-period</a:t>
              </a:r>
              <a:r>
                <a:rPr lang="en-US" dirty="0" smtClean="0">
                  <a:solidFill>
                    <a:srgbClr val="C00000"/>
                  </a:solidFill>
                </a:rPr>
                <a:t> fluctuations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cxnSp>
          <p:nvCxnSpPr>
            <p:cNvPr id="11" name="Straight Connector 10"/>
            <p:cNvCxnSpPr>
              <a:stCxn id="8" idx="7"/>
            </p:cNvCxnSpPr>
            <p:nvPr/>
          </p:nvCxnSpPr>
          <p:spPr>
            <a:xfrm flipV="1">
              <a:off x="5814713" y="2526470"/>
              <a:ext cx="1133194" cy="876192"/>
            </a:xfrm>
            <a:prstGeom prst="line">
              <a:avLst/>
            </a:prstGeom>
            <a:ln>
              <a:solidFill>
                <a:srgbClr val="C0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102184" y="1660827"/>
              <a:ext cx="22321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C00000"/>
                  </a:solidFill>
                </a:rPr>
                <a:t>Most likely region for </a:t>
              </a:r>
              <a:r>
                <a:rPr lang="en-US" b="1" i="1" dirty="0" smtClean="0">
                  <a:solidFill>
                    <a:srgbClr val="C00000"/>
                  </a:solidFill>
                </a:rPr>
                <a:t>sustained power</a:t>
              </a:r>
              <a:r>
                <a:rPr lang="en-US" dirty="0" smtClean="0">
                  <a:solidFill>
                    <a:srgbClr val="C00000"/>
                  </a:solidFill>
                </a:rPr>
                <a:t> in fluctuations</a:t>
              </a:r>
              <a:endParaRPr lang="en-GB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59006" y="2061944"/>
                <a:ext cx="63715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9A46"/>
                    </a:solidFill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>
                    <a:solidFill>
                      <a:srgbClr val="009A46"/>
                    </a:solidFill>
                  </a:rPr>
                  <a:t> 60 minutes</a:t>
                </a:r>
              </a:p>
              <a:p>
                <a:r>
                  <a:rPr lang="en-US" b="1" dirty="0" smtClean="0"/>
                  <a:t>Ramp 	 		                                                                RMS</a:t>
                </a:r>
                <a:endParaRPr lang="en-GB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006" y="2061944"/>
                <a:ext cx="6371574" cy="646331"/>
              </a:xfrm>
              <a:prstGeom prst="rect">
                <a:avLst/>
              </a:prstGeom>
              <a:blipFill>
                <a:blip r:embed="rId7"/>
                <a:stretch>
                  <a:fillRect l="-765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0"/>
    </mc:Choice>
    <mc:Fallback xmlns="">
      <p:transition spd="slow" advTm="2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</a:t>
            </a:r>
            <a:r>
              <a:rPr lang="en-GB" baseline="-25000" dirty="0" smtClean="0"/>
              <a:t>99.97</a:t>
            </a:r>
            <a:r>
              <a:rPr lang="en-GB" dirty="0" smtClean="0"/>
              <a:t> and 100-year Return Levels vs. Sampling Frequency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471592" y="592030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(Shading indicates 95% C.I.)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1" name="Content Placeholder 14"/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l="3150"/>
          <a:stretch/>
        </p:blipFill>
        <p:spPr>
          <a:xfrm>
            <a:off x="4523874" y="2390446"/>
            <a:ext cx="4435828" cy="3435055"/>
          </a:xfrm>
          <a:prstGeom prst="rect">
            <a:avLst/>
          </a:prstGeom>
        </p:spPr>
      </p:pic>
      <p:pic>
        <p:nvPicPr>
          <p:cNvPr id="12" name="Content Placeholder 18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2485" r="4816"/>
          <a:stretch/>
        </p:blipFill>
        <p:spPr>
          <a:xfrm>
            <a:off x="191386" y="2469568"/>
            <a:ext cx="4284361" cy="329194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8"/>
    </mc:Choice>
    <mc:Fallback xmlns="">
      <p:transition spd="slow" advTm="4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34|29.8|0.9|2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546A"/>
      </a:hlink>
      <a:folHlink>
        <a:srgbClr val="44546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870</Words>
  <Application>Microsoft Office PowerPoint</Application>
  <PresentationFormat>On-screen Show (4:3)</PresentationFormat>
  <Paragraphs>102</Paragraphs>
  <Slides>14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Calibri Light</vt:lpstr>
      <vt:lpstr>Arial</vt:lpstr>
      <vt:lpstr>Cambria Math</vt:lpstr>
      <vt:lpstr>Times New Roman</vt:lpstr>
      <vt:lpstr>Office Theme</vt:lpstr>
      <vt:lpstr>Temporal, directional, and spatial statistics of extreme dB/dt</vt:lpstr>
      <vt:lpstr>Magnetic Field Measurements</vt:lpstr>
      <vt:lpstr>Occurrence Probabilities</vt:lpstr>
      <vt:lpstr>Ramp and RMS Field Fluctuations</vt:lpstr>
      <vt:lpstr>Occurrence Probabilities: Ramp vs RMS</vt:lpstr>
      <vt:lpstr>Occurrence Probabilities: Ramp vs RMS</vt:lpstr>
      <vt:lpstr>Occurrence Probabilities: Ramp vs RMS</vt:lpstr>
      <vt:lpstr>Occurrence Probabilities: Ramp vs RMS</vt:lpstr>
      <vt:lpstr>P99.97 and 100-year Return Levels vs. Sampling Frequency</vt:lpstr>
      <vt:lpstr>Modelling temporal (frequency) dependence</vt:lpstr>
      <vt:lpstr>Extremes of Directionally Anisotropic Distributions</vt:lpstr>
      <vt:lpstr>Spatial coherence</vt:lpstr>
      <vt:lpstr>χ: Tail dependence</vt:lpstr>
      <vt:lpstr>Further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2020-06-05T16:59:37Z</dcterms:created>
  <dcterms:modified xsi:type="dcterms:W3CDTF">2020-10-09T13:04:58Z</dcterms:modified>
</cp:coreProperties>
</file>