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2803763" cy="3027521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05124"/>
    <a:srgbClr val="FFFFFF"/>
    <a:srgbClr val="E44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 d="100"/>
          <a:sy n="16" d="100"/>
        </p:scale>
        <p:origin x="12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50471" y="4954765"/>
            <a:ext cx="32102822" cy="10540259"/>
          </a:xfrm>
        </p:spPr>
        <p:txBody>
          <a:bodyPr anchor="b"/>
          <a:lstStyle>
            <a:lvl1pPr algn="ctr">
              <a:defRPr sz="21065"/>
            </a:lvl1pPr>
          </a:lstStyle>
          <a:p>
            <a:r>
              <a:rPr lang="en-US"/>
              <a:t>Click to edit Master title style</a:t>
            </a:r>
            <a:endParaRPr lang="en-GB"/>
          </a:p>
        </p:txBody>
      </p:sp>
      <p:sp>
        <p:nvSpPr>
          <p:cNvPr id="3" name="Subtitle 2"/>
          <p:cNvSpPr>
            <a:spLocks noGrp="1"/>
          </p:cNvSpPr>
          <p:nvPr>
            <p:ph type="subTitle" idx="1"/>
          </p:nvPr>
        </p:nvSpPr>
        <p:spPr>
          <a:xfrm>
            <a:off x="5350471" y="15901497"/>
            <a:ext cx="32102822" cy="7309499"/>
          </a:xfrm>
        </p:spPr>
        <p:txBody>
          <a:bodyPr/>
          <a:lstStyle>
            <a:lvl1pPr marL="0" indent="0" algn="ctr">
              <a:buNone/>
              <a:defRPr sz="8426"/>
            </a:lvl1pPr>
            <a:lvl2pPr marL="1605138" indent="0" algn="ctr">
              <a:buNone/>
              <a:defRPr sz="7022"/>
            </a:lvl2pPr>
            <a:lvl3pPr marL="3210276" indent="0" algn="ctr">
              <a:buNone/>
              <a:defRPr sz="6319"/>
            </a:lvl3pPr>
            <a:lvl4pPr marL="4815413" indent="0" algn="ctr">
              <a:buNone/>
              <a:defRPr sz="5617"/>
            </a:lvl4pPr>
            <a:lvl5pPr marL="6420551" indent="0" algn="ctr">
              <a:buNone/>
              <a:defRPr sz="5617"/>
            </a:lvl5pPr>
            <a:lvl6pPr marL="8025689" indent="0" algn="ctr">
              <a:buNone/>
              <a:defRPr sz="5617"/>
            </a:lvl6pPr>
            <a:lvl7pPr marL="9630827" indent="0" algn="ctr">
              <a:buNone/>
              <a:defRPr sz="5617"/>
            </a:lvl7pPr>
            <a:lvl8pPr marL="11235964" indent="0" algn="ctr">
              <a:buNone/>
              <a:defRPr sz="5617"/>
            </a:lvl8pPr>
            <a:lvl9pPr marL="12841102" indent="0" algn="ctr">
              <a:buNone/>
              <a:defRPr sz="5617"/>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1BAF76-994C-4D5A-AE28-A17C7665109C}"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32886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1BAF76-994C-4D5A-AE28-A17C7665109C}"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343772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3" y="1611875"/>
            <a:ext cx="9229561" cy="256568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942759"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1BAF76-994C-4D5A-AE28-A17C7665109C}"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380715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1BAF76-994C-4D5A-AE28-A17C7665109C}"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95778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5" y="7547783"/>
            <a:ext cx="36918246" cy="12593645"/>
          </a:xfrm>
        </p:spPr>
        <p:txBody>
          <a:bodyPr anchor="b"/>
          <a:lstStyle>
            <a:lvl1pPr>
              <a:defRPr sz="21065"/>
            </a:lvl1pPr>
          </a:lstStyle>
          <a:p>
            <a:r>
              <a:rPr lang="en-US"/>
              <a:t>Click to edit Master title style</a:t>
            </a:r>
            <a:endParaRPr lang="en-GB"/>
          </a:p>
        </p:txBody>
      </p:sp>
      <p:sp>
        <p:nvSpPr>
          <p:cNvPr id="3" name="Text Placeholder 2"/>
          <p:cNvSpPr>
            <a:spLocks noGrp="1"/>
          </p:cNvSpPr>
          <p:nvPr>
            <p:ph type="body" idx="1"/>
          </p:nvPr>
        </p:nvSpPr>
        <p:spPr>
          <a:xfrm>
            <a:off x="2920465" y="20260569"/>
            <a:ext cx="36918246" cy="6622701"/>
          </a:xfrm>
        </p:spPr>
        <p:txBody>
          <a:bodyPr/>
          <a:lstStyle>
            <a:lvl1pPr marL="0" indent="0">
              <a:buNone/>
              <a:defRPr sz="8426">
                <a:solidFill>
                  <a:schemeClr val="tx1">
                    <a:tint val="75000"/>
                  </a:schemeClr>
                </a:solidFill>
              </a:defRPr>
            </a:lvl1pPr>
            <a:lvl2pPr marL="1605138" indent="0">
              <a:buNone/>
              <a:defRPr sz="7022">
                <a:solidFill>
                  <a:schemeClr val="tx1">
                    <a:tint val="75000"/>
                  </a:schemeClr>
                </a:solidFill>
              </a:defRPr>
            </a:lvl2pPr>
            <a:lvl3pPr marL="3210276" indent="0">
              <a:buNone/>
              <a:defRPr sz="6319">
                <a:solidFill>
                  <a:schemeClr val="tx1">
                    <a:tint val="75000"/>
                  </a:schemeClr>
                </a:solidFill>
              </a:defRPr>
            </a:lvl3pPr>
            <a:lvl4pPr marL="4815413" indent="0">
              <a:buNone/>
              <a:defRPr sz="5617">
                <a:solidFill>
                  <a:schemeClr val="tx1">
                    <a:tint val="75000"/>
                  </a:schemeClr>
                </a:solidFill>
              </a:defRPr>
            </a:lvl4pPr>
            <a:lvl5pPr marL="6420551" indent="0">
              <a:buNone/>
              <a:defRPr sz="5617">
                <a:solidFill>
                  <a:schemeClr val="tx1">
                    <a:tint val="75000"/>
                  </a:schemeClr>
                </a:solidFill>
              </a:defRPr>
            </a:lvl5pPr>
            <a:lvl6pPr marL="8025689" indent="0">
              <a:buNone/>
              <a:defRPr sz="5617">
                <a:solidFill>
                  <a:schemeClr val="tx1">
                    <a:tint val="75000"/>
                  </a:schemeClr>
                </a:solidFill>
              </a:defRPr>
            </a:lvl6pPr>
            <a:lvl7pPr marL="9630827" indent="0">
              <a:buNone/>
              <a:defRPr sz="5617">
                <a:solidFill>
                  <a:schemeClr val="tx1">
                    <a:tint val="75000"/>
                  </a:schemeClr>
                </a:solidFill>
              </a:defRPr>
            </a:lvl7pPr>
            <a:lvl8pPr marL="11235964" indent="0">
              <a:buNone/>
              <a:defRPr sz="5617">
                <a:solidFill>
                  <a:schemeClr val="tx1">
                    <a:tint val="75000"/>
                  </a:schemeClr>
                </a:solidFill>
              </a:defRPr>
            </a:lvl8pPr>
            <a:lvl9pPr marL="12841102" indent="0">
              <a:buNone/>
              <a:defRPr sz="56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1BAF76-994C-4D5A-AE28-A17C7665109C}"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33965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1BAF76-994C-4D5A-AE28-A17C7665109C}"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26218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77"/>
            <a:ext cx="36918246" cy="5851808"/>
          </a:xfrm>
        </p:spPr>
        <p:txBody>
          <a:bodyPr/>
          <a:lstStyle/>
          <a:p>
            <a:r>
              <a:rPr lang="en-US"/>
              <a:t>Click to edit Master title style</a:t>
            </a:r>
            <a:endParaRPr lang="en-GB"/>
          </a:p>
        </p:txBody>
      </p:sp>
      <p:sp>
        <p:nvSpPr>
          <p:cNvPr id="3" name="Text Placeholder 2"/>
          <p:cNvSpPr>
            <a:spLocks noGrp="1"/>
          </p:cNvSpPr>
          <p:nvPr>
            <p:ph type="body" idx="1"/>
          </p:nvPr>
        </p:nvSpPr>
        <p:spPr>
          <a:xfrm>
            <a:off x="2948336" y="7421634"/>
            <a:ext cx="18107996"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en-US"/>
              <a:t>Click to edit Master text styles</a:t>
            </a:r>
          </a:p>
        </p:txBody>
      </p:sp>
      <p:sp>
        <p:nvSpPr>
          <p:cNvPr id="4" name="Content Placeholder 3"/>
          <p:cNvSpPr>
            <a:spLocks noGrp="1"/>
          </p:cNvSpPr>
          <p:nvPr>
            <p:ph sz="half" idx="2"/>
          </p:nvPr>
        </p:nvSpPr>
        <p:spPr>
          <a:xfrm>
            <a:off x="2948336" y="11058863"/>
            <a:ext cx="1810799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669405" y="7421634"/>
            <a:ext cx="18197174"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en-US"/>
              <a:t>Click to edit Master text styles</a:t>
            </a:r>
          </a:p>
        </p:txBody>
      </p:sp>
      <p:sp>
        <p:nvSpPr>
          <p:cNvPr id="6" name="Content Placeholder 5"/>
          <p:cNvSpPr>
            <a:spLocks noGrp="1"/>
          </p:cNvSpPr>
          <p:nvPr>
            <p:ph sz="quarter" idx="4"/>
          </p:nvPr>
        </p:nvSpPr>
        <p:spPr>
          <a:xfrm>
            <a:off x="21669405"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1BAF76-994C-4D5A-AE28-A17C7665109C}" type="datetimeFigureOut">
              <a:rPr lang="en-GB" smtClean="0"/>
              <a:t>19/03/2022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92677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1BAF76-994C-4D5A-AE28-A17C7665109C}" type="datetimeFigureOut">
              <a:rPr lang="en-GB" smtClean="0"/>
              <a:t>19/03/2022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79592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BAF76-994C-4D5A-AE28-A17C7665109C}" type="datetimeFigureOut">
              <a:rPr lang="en-GB" smtClean="0"/>
              <a:t>19/03/2022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118320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6" y="2018348"/>
            <a:ext cx="13805326" cy="7064216"/>
          </a:xfrm>
        </p:spPr>
        <p:txBody>
          <a:bodyPr anchor="b"/>
          <a:lstStyle>
            <a:lvl1pPr>
              <a:defRPr sz="11235"/>
            </a:lvl1pPr>
          </a:lstStyle>
          <a:p>
            <a:r>
              <a:rPr lang="en-US"/>
              <a:t>Click to edit Master title style</a:t>
            </a:r>
            <a:endParaRPr lang="en-GB"/>
          </a:p>
        </p:txBody>
      </p:sp>
      <p:sp>
        <p:nvSpPr>
          <p:cNvPr id="3" name="Content Placeholder 2"/>
          <p:cNvSpPr>
            <a:spLocks noGrp="1"/>
          </p:cNvSpPr>
          <p:nvPr>
            <p:ph idx="1"/>
          </p:nvPr>
        </p:nvSpPr>
        <p:spPr>
          <a:xfrm>
            <a:off x="18197174" y="4359072"/>
            <a:ext cx="21669405" cy="21515024"/>
          </a:xfrm>
        </p:spPr>
        <p:txBody>
          <a:bodyPr/>
          <a:lstStyle>
            <a:lvl1pPr>
              <a:defRPr sz="11235"/>
            </a:lvl1pPr>
            <a:lvl2pPr>
              <a:defRPr sz="9830"/>
            </a:lvl2pPr>
            <a:lvl3pPr>
              <a:defRPr sz="8426"/>
            </a:lvl3pPr>
            <a:lvl4pPr>
              <a:defRPr sz="7022"/>
            </a:lvl4pPr>
            <a:lvl5pPr>
              <a:defRPr sz="7022"/>
            </a:lvl5pPr>
            <a:lvl6pPr>
              <a:defRPr sz="7022"/>
            </a:lvl6pPr>
            <a:lvl7pPr>
              <a:defRPr sz="7022"/>
            </a:lvl7pPr>
            <a:lvl8pPr>
              <a:defRPr sz="7022"/>
            </a:lvl8pPr>
            <a:lvl9pPr>
              <a:defRPr sz="70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en-US"/>
              <a:t>Click to edit Master text styles</a:t>
            </a:r>
          </a:p>
        </p:txBody>
      </p:sp>
      <p:sp>
        <p:nvSpPr>
          <p:cNvPr id="5" name="Date Placeholder 4"/>
          <p:cNvSpPr>
            <a:spLocks noGrp="1"/>
          </p:cNvSpPr>
          <p:nvPr>
            <p:ph type="dt" sz="half" idx="10"/>
          </p:nvPr>
        </p:nvSpPr>
        <p:spPr/>
        <p:txBody>
          <a:bodyPr/>
          <a:lstStyle/>
          <a:p>
            <a:fld id="{1D1BAF76-994C-4D5A-AE28-A17C7665109C}"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301242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6" y="2018348"/>
            <a:ext cx="13805326" cy="7064216"/>
          </a:xfrm>
        </p:spPr>
        <p:txBody>
          <a:bodyPr anchor="b"/>
          <a:lstStyle>
            <a:lvl1pPr>
              <a:defRPr sz="11235"/>
            </a:lvl1pPr>
          </a:lstStyle>
          <a:p>
            <a:r>
              <a:rPr lang="en-US"/>
              <a:t>Click to edit Master title style</a:t>
            </a:r>
            <a:endParaRPr lang="en-GB"/>
          </a:p>
        </p:txBody>
      </p:sp>
      <p:sp>
        <p:nvSpPr>
          <p:cNvPr id="3" name="Picture Placeholder 2"/>
          <p:cNvSpPr>
            <a:spLocks noGrp="1"/>
          </p:cNvSpPr>
          <p:nvPr>
            <p:ph type="pic" idx="1"/>
          </p:nvPr>
        </p:nvSpPr>
        <p:spPr>
          <a:xfrm>
            <a:off x="18197174" y="4359072"/>
            <a:ext cx="21669405" cy="21515024"/>
          </a:xfrm>
        </p:spPr>
        <p:txBody>
          <a:bodyPr/>
          <a:lstStyle>
            <a:lvl1pPr marL="0" indent="0">
              <a:buNone/>
              <a:defRPr sz="11235"/>
            </a:lvl1pPr>
            <a:lvl2pPr marL="1605138" indent="0">
              <a:buNone/>
              <a:defRPr sz="9830"/>
            </a:lvl2pPr>
            <a:lvl3pPr marL="3210276" indent="0">
              <a:buNone/>
              <a:defRPr sz="8426"/>
            </a:lvl3pPr>
            <a:lvl4pPr marL="4815413" indent="0">
              <a:buNone/>
              <a:defRPr sz="7022"/>
            </a:lvl4pPr>
            <a:lvl5pPr marL="6420551" indent="0">
              <a:buNone/>
              <a:defRPr sz="7022"/>
            </a:lvl5pPr>
            <a:lvl6pPr marL="8025689" indent="0">
              <a:buNone/>
              <a:defRPr sz="7022"/>
            </a:lvl6pPr>
            <a:lvl7pPr marL="9630827" indent="0">
              <a:buNone/>
              <a:defRPr sz="7022"/>
            </a:lvl7pPr>
            <a:lvl8pPr marL="11235964" indent="0">
              <a:buNone/>
              <a:defRPr sz="7022"/>
            </a:lvl8pPr>
            <a:lvl9pPr marL="12841102" indent="0">
              <a:buNone/>
              <a:defRPr sz="7022"/>
            </a:lvl9pPr>
          </a:lstStyle>
          <a:p>
            <a:endParaRPr lang="en-GB"/>
          </a:p>
        </p:txBody>
      </p:sp>
      <p:sp>
        <p:nvSpPr>
          <p:cNvPr id="4" name="Text Placeholder 3"/>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en-US"/>
              <a:t>Click to edit Master text styles</a:t>
            </a:r>
          </a:p>
        </p:txBody>
      </p:sp>
      <p:sp>
        <p:nvSpPr>
          <p:cNvPr id="5" name="Date Placeholder 4"/>
          <p:cNvSpPr>
            <a:spLocks noGrp="1"/>
          </p:cNvSpPr>
          <p:nvPr>
            <p:ph type="dt" sz="half" idx="10"/>
          </p:nvPr>
        </p:nvSpPr>
        <p:spPr/>
        <p:txBody>
          <a:bodyPr/>
          <a:lstStyle/>
          <a:p>
            <a:fld id="{1D1BAF76-994C-4D5A-AE28-A17C7665109C}"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79A2A-76A3-46E4-B0A4-ACC6140AC868}" type="slidenum">
              <a:rPr lang="en-GB" smtClean="0"/>
              <a:t>‹#›</a:t>
            </a:fld>
            <a:endParaRPr lang="en-GB"/>
          </a:p>
        </p:txBody>
      </p:sp>
    </p:spTree>
    <p:extLst>
      <p:ext uri="{BB962C8B-B14F-4D97-AF65-F5344CB8AC3E}">
        <p14:creationId xmlns:p14="http://schemas.microsoft.com/office/powerpoint/2010/main" val="50870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77"/>
            <a:ext cx="36918246" cy="585180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942759" y="28060639"/>
            <a:ext cx="9630847" cy="1611875"/>
          </a:xfrm>
          <a:prstGeom prst="rect">
            <a:avLst/>
          </a:prstGeom>
        </p:spPr>
        <p:txBody>
          <a:bodyPr vert="horz" lIns="91440" tIns="45720" rIns="91440" bIns="45720" rtlCol="0" anchor="ctr"/>
          <a:lstStyle>
            <a:lvl1pPr algn="l">
              <a:defRPr sz="4213">
                <a:solidFill>
                  <a:schemeClr val="tx1">
                    <a:tint val="75000"/>
                  </a:schemeClr>
                </a:solidFill>
              </a:defRPr>
            </a:lvl1pPr>
          </a:lstStyle>
          <a:p>
            <a:fld id="{1D1BAF76-994C-4D5A-AE28-A17C7665109C}" type="datetimeFigureOut">
              <a:rPr lang="en-GB" smtClean="0"/>
              <a:t>19/03/2022</a:t>
            </a:fld>
            <a:endParaRPr lang="en-GB"/>
          </a:p>
        </p:txBody>
      </p:sp>
      <p:sp>
        <p:nvSpPr>
          <p:cNvPr id="5" name="Footer Placeholder 4"/>
          <p:cNvSpPr>
            <a:spLocks noGrp="1"/>
          </p:cNvSpPr>
          <p:nvPr>
            <p:ph type="ftr" sz="quarter" idx="3"/>
          </p:nvPr>
        </p:nvSpPr>
        <p:spPr>
          <a:xfrm>
            <a:off x="14178747" y="28060639"/>
            <a:ext cx="14446270" cy="1611875"/>
          </a:xfrm>
          <a:prstGeom prst="rect">
            <a:avLst/>
          </a:prstGeom>
        </p:spPr>
        <p:txBody>
          <a:bodyPr vert="horz" lIns="91440" tIns="45720" rIns="91440" bIns="45720" rtlCol="0" anchor="ctr"/>
          <a:lstStyle>
            <a:lvl1pPr algn="ctr">
              <a:defRPr sz="421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39"/>
            <a:ext cx="9630847" cy="1611875"/>
          </a:xfrm>
          <a:prstGeom prst="rect">
            <a:avLst/>
          </a:prstGeom>
        </p:spPr>
        <p:txBody>
          <a:bodyPr vert="horz" lIns="91440" tIns="45720" rIns="91440" bIns="45720" rtlCol="0" anchor="ctr"/>
          <a:lstStyle>
            <a:lvl1pPr algn="r">
              <a:defRPr sz="4213">
                <a:solidFill>
                  <a:schemeClr val="tx1">
                    <a:tint val="75000"/>
                  </a:schemeClr>
                </a:solidFill>
              </a:defRPr>
            </a:lvl1pPr>
          </a:lstStyle>
          <a:p>
            <a:fld id="{BE179A2A-76A3-46E4-B0A4-ACC6140AC868}" type="slidenum">
              <a:rPr lang="en-GB" smtClean="0"/>
              <a:t>‹#›</a:t>
            </a:fld>
            <a:endParaRPr lang="en-GB"/>
          </a:p>
        </p:txBody>
      </p:sp>
    </p:spTree>
    <p:extLst>
      <p:ext uri="{BB962C8B-B14F-4D97-AF65-F5344CB8AC3E}">
        <p14:creationId xmlns:p14="http://schemas.microsoft.com/office/powerpoint/2010/main" val="1427424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10276" rtl="0" eaLnBrk="1" latinLnBrk="0" hangingPunct="1">
        <a:lnSpc>
          <a:spcPct val="90000"/>
        </a:lnSpc>
        <a:spcBef>
          <a:spcPct val="0"/>
        </a:spcBef>
        <a:buNone/>
        <a:defRPr sz="15448" kern="1200">
          <a:solidFill>
            <a:schemeClr val="tx1"/>
          </a:solidFill>
          <a:latin typeface="+mj-lt"/>
          <a:ea typeface="+mj-ea"/>
          <a:cs typeface="+mj-cs"/>
        </a:defRPr>
      </a:lvl1pPr>
    </p:titleStyle>
    <p:bodyStyle>
      <a:lvl1pPr marL="802569" indent="-802569" algn="l" defTabSz="3210276" rtl="0" eaLnBrk="1" latinLnBrk="0" hangingPunct="1">
        <a:lnSpc>
          <a:spcPct val="90000"/>
        </a:lnSpc>
        <a:spcBef>
          <a:spcPts val="3511"/>
        </a:spcBef>
        <a:buFont typeface="Arial" panose="020B0604020202020204" pitchFamily="34" charset="0"/>
        <a:buChar char="•"/>
        <a:defRPr sz="9830" kern="1200">
          <a:solidFill>
            <a:schemeClr val="tx1"/>
          </a:solidFill>
          <a:latin typeface="+mn-lt"/>
          <a:ea typeface="+mn-ea"/>
          <a:cs typeface="+mn-cs"/>
        </a:defRPr>
      </a:lvl1pPr>
      <a:lvl2pPr marL="2407707" indent="-802569" algn="l" defTabSz="3210276" rtl="0" eaLnBrk="1" latinLnBrk="0" hangingPunct="1">
        <a:lnSpc>
          <a:spcPct val="90000"/>
        </a:lnSpc>
        <a:spcBef>
          <a:spcPts val="1755"/>
        </a:spcBef>
        <a:buFont typeface="Arial" panose="020B0604020202020204" pitchFamily="34" charset="0"/>
        <a:buChar char="•"/>
        <a:defRPr sz="8426" kern="1200">
          <a:solidFill>
            <a:schemeClr val="tx1"/>
          </a:solidFill>
          <a:latin typeface="+mn-lt"/>
          <a:ea typeface="+mn-ea"/>
          <a:cs typeface="+mn-cs"/>
        </a:defRPr>
      </a:lvl2pPr>
      <a:lvl3pPr marL="4012844" indent="-802569" algn="l" defTabSz="3210276" rtl="0" eaLnBrk="1" latinLnBrk="0" hangingPunct="1">
        <a:lnSpc>
          <a:spcPct val="90000"/>
        </a:lnSpc>
        <a:spcBef>
          <a:spcPts val="1755"/>
        </a:spcBef>
        <a:buFont typeface="Arial" panose="020B0604020202020204" pitchFamily="34" charset="0"/>
        <a:buChar char="•"/>
        <a:defRPr sz="7022" kern="1200">
          <a:solidFill>
            <a:schemeClr val="tx1"/>
          </a:solidFill>
          <a:latin typeface="+mn-lt"/>
          <a:ea typeface="+mn-ea"/>
          <a:cs typeface="+mn-cs"/>
        </a:defRPr>
      </a:lvl3pPr>
      <a:lvl4pPr marL="5617982"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4pPr>
      <a:lvl5pPr marL="7223120"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5pPr>
      <a:lvl6pPr marL="8828258"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6pPr>
      <a:lvl7pPr marL="10433395"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7pPr>
      <a:lvl8pPr marL="12038533"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8pPr>
      <a:lvl9pPr marL="13643671"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9pPr>
    </p:bodyStyle>
    <p:otherStyle>
      <a:defPPr>
        <a:defRPr lang="en-US"/>
      </a:defPPr>
      <a:lvl1pPr marL="0" algn="l" defTabSz="3210276" rtl="0" eaLnBrk="1" latinLnBrk="0" hangingPunct="1">
        <a:defRPr sz="6319" kern="1200">
          <a:solidFill>
            <a:schemeClr val="tx1"/>
          </a:solidFill>
          <a:latin typeface="+mn-lt"/>
          <a:ea typeface="+mn-ea"/>
          <a:cs typeface="+mn-cs"/>
        </a:defRPr>
      </a:lvl1pPr>
      <a:lvl2pPr marL="1605138" algn="l" defTabSz="3210276" rtl="0" eaLnBrk="1" latinLnBrk="0" hangingPunct="1">
        <a:defRPr sz="6319" kern="1200">
          <a:solidFill>
            <a:schemeClr val="tx1"/>
          </a:solidFill>
          <a:latin typeface="+mn-lt"/>
          <a:ea typeface="+mn-ea"/>
          <a:cs typeface="+mn-cs"/>
        </a:defRPr>
      </a:lvl2pPr>
      <a:lvl3pPr marL="3210276" algn="l" defTabSz="3210276" rtl="0" eaLnBrk="1" latinLnBrk="0" hangingPunct="1">
        <a:defRPr sz="6319" kern="1200">
          <a:solidFill>
            <a:schemeClr val="tx1"/>
          </a:solidFill>
          <a:latin typeface="+mn-lt"/>
          <a:ea typeface="+mn-ea"/>
          <a:cs typeface="+mn-cs"/>
        </a:defRPr>
      </a:lvl3pPr>
      <a:lvl4pPr marL="4815413" algn="l" defTabSz="3210276" rtl="0" eaLnBrk="1" latinLnBrk="0" hangingPunct="1">
        <a:defRPr sz="6319" kern="1200">
          <a:solidFill>
            <a:schemeClr val="tx1"/>
          </a:solidFill>
          <a:latin typeface="+mn-lt"/>
          <a:ea typeface="+mn-ea"/>
          <a:cs typeface="+mn-cs"/>
        </a:defRPr>
      </a:lvl4pPr>
      <a:lvl5pPr marL="6420551" algn="l" defTabSz="3210276" rtl="0" eaLnBrk="1" latinLnBrk="0" hangingPunct="1">
        <a:defRPr sz="6319" kern="1200">
          <a:solidFill>
            <a:schemeClr val="tx1"/>
          </a:solidFill>
          <a:latin typeface="+mn-lt"/>
          <a:ea typeface="+mn-ea"/>
          <a:cs typeface="+mn-cs"/>
        </a:defRPr>
      </a:lvl5pPr>
      <a:lvl6pPr marL="8025689" algn="l" defTabSz="3210276" rtl="0" eaLnBrk="1" latinLnBrk="0" hangingPunct="1">
        <a:defRPr sz="6319" kern="1200">
          <a:solidFill>
            <a:schemeClr val="tx1"/>
          </a:solidFill>
          <a:latin typeface="+mn-lt"/>
          <a:ea typeface="+mn-ea"/>
          <a:cs typeface="+mn-cs"/>
        </a:defRPr>
      </a:lvl6pPr>
      <a:lvl7pPr marL="9630827" algn="l" defTabSz="3210276" rtl="0" eaLnBrk="1" latinLnBrk="0" hangingPunct="1">
        <a:defRPr sz="6319" kern="1200">
          <a:solidFill>
            <a:schemeClr val="tx1"/>
          </a:solidFill>
          <a:latin typeface="+mn-lt"/>
          <a:ea typeface="+mn-ea"/>
          <a:cs typeface="+mn-cs"/>
        </a:defRPr>
      </a:lvl7pPr>
      <a:lvl8pPr marL="11235964" algn="l" defTabSz="3210276" rtl="0" eaLnBrk="1" latinLnBrk="0" hangingPunct="1">
        <a:defRPr sz="6319" kern="1200">
          <a:solidFill>
            <a:schemeClr val="tx1"/>
          </a:solidFill>
          <a:latin typeface="+mn-lt"/>
          <a:ea typeface="+mn-ea"/>
          <a:cs typeface="+mn-cs"/>
        </a:defRPr>
      </a:lvl8pPr>
      <a:lvl9pPr marL="12841102" algn="l" defTabSz="3210276" rtl="0" eaLnBrk="1" latinLnBrk="0" hangingPunct="1">
        <a:defRPr sz="63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42803763" cy="5078129"/>
          </a:xfrm>
          <a:solidFill>
            <a:schemeClr val="accent6">
              <a:lumMod val="40000"/>
              <a:lumOff val="60000"/>
            </a:schemeClr>
          </a:solidFill>
        </p:spPr>
        <p:txBody>
          <a:bodyPr>
            <a:normAutofit/>
          </a:bodyPr>
          <a:lstStyle/>
          <a:p>
            <a:r>
              <a:rPr lang="en-GB" sz="5400" dirty="0"/>
              <a:t>       </a:t>
            </a:r>
            <a:r>
              <a:rPr lang="en-GB" sz="5400" b="1" dirty="0">
                <a:solidFill>
                  <a:srgbClr val="0070C0"/>
                </a:solidFill>
              </a:rPr>
              <a:t>Manufacturing Of Engineered Novel Additive Manufactured  Polymer Material From Phase-field</a:t>
            </a:r>
            <a:br>
              <a:rPr lang="en-GB" sz="5400" dirty="0"/>
            </a:br>
            <a:r>
              <a:rPr lang="en-GB" sz="5400" dirty="0"/>
              <a:t>EMMANUEL FOLARIN ADEFUYE</a:t>
            </a:r>
            <a:br>
              <a:rPr lang="en-GB" sz="5400" dirty="0"/>
            </a:br>
            <a:r>
              <a:rPr lang="en-GB" sz="5400" i="1" dirty="0"/>
              <a:t>1</a:t>
            </a:r>
            <a:r>
              <a:rPr lang="en-GB" sz="5400" i="1" baseline="30000" dirty="0"/>
              <a:t>st</a:t>
            </a:r>
            <a:r>
              <a:rPr lang="en-GB" sz="5400" i="1" dirty="0"/>
              <a:t> </a:t>
            </a:r>
            <a:r>
              <a:rPr lang="en-GB" sz="5300" i="1" dirty="0"/>
              <a:t>Year PhD Student – Engineering Department</a:t>
            </a:r>
            <a:br>
              <a:rPr lang="en-GB" sz="5300" dirty="0"/>
            </a:br>
            <a:r>
              <a:rPr lang="en-GB" sz="5300" dirty="0"/>
              <a:t>Supervisor: Prof. Jianqiao Ye and </a:t>
            </a:r>
            <a:r>
              <a:rPr lang="en-GB" sz="5300" dirty="0" err="1"/>
              <a:t>Dr.</a:t>
            </a:r>
            <a:r>
              <a:rPr lang="en-GB" sz="5300" dirty="0"/>
              <a:t> </a:t>
            </a:r>
            <a:r>
              <a:rPr lang="en-GB" sz="5300" dirty="0" err="1"/>
              <a:t>Xiaonan</a:t>
            </a:r>
            <a:r>
              <a:rPr lang="en-GB" sz="5300" dirty="0"/>
              <a:t> Hou	</a:t>
            </a:r>
            <a:br>
              <a:rPr lang="en-GB" sz="5300" i="1" dirty="0"/>
            </a:br>
            <a:r>
              <a:rPr lang="en-GB" sz="5300" i="1" dirty="0"/>
              <a:t>           </a:t>
            </a:r>
            <a:r>
              <a:rPr lang="en-GB" sz="5300" dirty="0"/>
              <a:t>Email: </a:t>
            </a:r>
            <a:r>
              <a:rPr lang="en-GB" sz="5300" i="1" dirty="0"/>
              <a:t>e.adefuye@Lancaster.ac.uk </a:t>
            </a:r>
            <a:br>
              <a:rPr lang="en-GB" sz="5300" i="1" dirty="0"/>
            </a:br>
            <a:r>
              <a:rPr lang="en-GB" sz="5300" dirty="0"/>
              <a:t>	</a:t>
            </a:r>
          </a:p>
        </p:txBody>
      </p:sp>
      <p:sp>
        <p:nvSpPr>
          <p:cNvPr id="16" name="Subtitle 2"/>
          <p:cNvSpPr txBox="1">
            <a:spLocks/>
          </p:cNvSpPr>
          <p:nvPr/>
        </p:nvSpPr>
        <p:spPr>
          <a:xfrm>
            <a:off x="31145974" y="22518050"/>
            <a:ext cx="11617211" cy="880636"/>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5600" dirty="0"/>
              <a:t>References</a:t>
            </a:r>
          </a:p>
          <a:p>
            <a:endParaRPr lang="en-GB" dirty="0"/>
          </a:p>
        </p:txBody>
      </p:sp>
      <p:sp>
        <p:nvSpPr>
          <p:cNvPr id="17" name="Subtitle 2"/>
          <p:cNvSpPr txBox="1">
            <a:spLocks/>
          </p:cNvSpPr>
          <p:nvPr/>
        </p:nvSpPr>
        <p:spPr>
          <a:xfrm>
            <a:off x="-49115" y="5078130"/>
            <a:ext cx="12310569" cy="930167"/>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t>Motivation</a:t>
            </a:r>
          </a:p>
          <a:p>
            <a:endParaRPr lang="en-GB" dirty="0"/>
          </a:p>
        </p:txBody>
      </p:sp>
      <p:sp>
        <p:nvSpPr>
          <p:cNvPr id="18" name="Subtitle 2"/>
          <p:cNvSpPr txBox="1">
            <a:spLocks/>
          </p:cNvSpPr>
          <p:nvPr/>
        </p:nvSpPr>
        <p:spPr>
          <a:xfrm>
            <a:off x="6301239" y="19665083"/>
            <a:ext cx="15314414" cy="784417"/>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fontScale="85000" lnSpcReduction="20000"/>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6800" dirty="0"/>
              <a:t>Equipment and Tools</a:t>
            </a:r>
          </a:p>
          <a:p>
            <a:endParaRPr lang="en-GB" dirty="0"/>
          </a:p>
        </p:txBody>
      </p:sp>
      <p:sp>
        <p:nvSpPr>
          <p:cNvPr id="22" name="Subtitle 2"/>
          <p:cNvSpPr txBox="1">
            <a:spLocks/>
          </p:cNvSpPr>
          <p:nvPr/>
        </p:nvSpPr>
        <p:spPr>
          <a:xfrm>
            <a:off x="12244327" y="5059871"/>
            <a:ext cx="9349678" cy="993814"/>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t>Lattice structures</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8084" y="2008738"/>
            <a:ext cx="4150498" cy="1376728"/>
          </a:xfrm>
          <a:prstGeom prst="rect">
            <a:avLst/>
          </a:prstGeom>
        </p:spPr>
      </p:pic>
      <p:sp>
        <p:nvSpPr>
          <p:cNvPr id="28" name="Subtitle 2"/>
          <p:cNvSpPr txBox="1">
            <a:spLocks/>
          </p:cNvSpPr>
          <p:nvPr/>
        </p:nvSpPr>
        <p:spPr>
          <a:xfrm>
            <a:off x="121350" y="19748630"/>
            <a:ext cx="6124950" cy="707323"/>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solidFill>
                  <a:prstClr val="black"/>
                </a:solidFill>
              </a:rPr>
              <a:t>Project Justification</a:t>
            </a:r>
          </a:p>
        </p:txBody>
      </p:sp>
      <p:sp>
        <p:nvSpPr>
          <p:cNvPr id="35" name="Subtitle 2"/>
          <p:cNvSpPr txBox="1">
            <a:spLocks/>
          </p:cNvSpPr>
          <p:nvPr/>
        </p:nvSpPr>
        <p:spPr>
          <a:xfrm>
            <a:off x="12192360" y="14057093"/>
            <a:ext cx="9349677" cy="625622"/>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400" dirty="0">
                <a:solidFill>
                  <a:prstClr val="black"/>
                </a:solidFill>
              </a:rPr>
              <a:t>Additive Manufacturing Materials</a:t>
            </a:r>
          </a:p>
        </p:txBody>
      </p:sp>
      <p:sp>
        <p:nvSpPr>
          <p:cNvPr id="143" name="Subtitle 2"/>
          <p:cNvSpPr txBox="1">
            <a:spLocks/>
          </p:cNvSpPr>
          <p:nvPr/>
        </p:nvSpPr>
        <p:spPr>
          <a:xfrm>
            <a:off x="21594005" y="5075556"/>
            <a:ext cx="8447167" cy="990391"/>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solidFill>
                  <a:prstClr val="black"/>
                </a:solidFill>
              </a:rPr>
              <a:t>Using ABAQUS &amp; ANSYS</a:t>
            </a:r>
          </a:p>
        </p:txBody>
      </p:sp>
      <p:sp>
        <p:nvSpPr>
          <p:cNvPr id="147" name="Subtitle 2"/>
          <p:cNvSpPr txBox="1">
            <a:spLocks/>
          </p:cNvSpPr>
          <p:nvPr/>
        </p:nvSpPr>
        <p:spPr>
          <a:xfrm>
            <a:off x="21759753" y="26680951"/>
            <a:ext cx="9546684" cy="3594262"/>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rmAutofit fontScale="92500" lnSpcReduction="10000"/>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solidFill>
                  <a:prstClr val="black"/>
                </a:solidFill>
              </a:rPr>
              <a:t>Acknowledgement</a:t>
            </a:r>
          </a:p>
          <a:p>
            <a:pPr marL="228600" lvl="0" indent="-228600" algn="l" defTabSz="914400">
              <a:spcBef>
                <a:spcPts val="1000"/>
              </a:spcBef>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wish to acknowledge the support </a:t>
            </a:r>
            <a:r>
              <a:rPr lang="en-US" sz="3200" dirty="0">
                <a:solidFill>
                  <a:prstClr val="black"/>
                </a:solidFill>
                <a:latin typeface="Times New Roman" panose="02020603050405020304" pitchFamily="18" charset="0"/>
                <a:cs typeface="Times New Roman" panose="02020603050405020304" pitchFamily="18" charset="0"/>
              </a:rPr>
              <a:t>from both of</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my PhD Supervisors: Prof. Jianqiao Ye and Dr </a:t>
            </a:r>
            <a:r>
              <a:rPr lang="en-US" sz="3200" dirty="0" err="1">
                <a:solidFill>
                  <a:prstClr val="black"/>
                </a:solidFill>
                <a:latin typeface="Times New Roman" panose="02020603050405020304" pitchFamily="18" charset="0"/>
                <a:cs typeface="Times New Roman" panose="02020603050405020304" pitchFamily="18" charset="0"/>
              </a:rPr>
              <a:t>Xiaonan</a:t>
            </a:r>
            <a:r>
              <a:rPr lang="en-US" sz="3200" dirty="0">
                <a:solidFill>
                  <a:prstClr val="black"/>
                </a:solidFill>
                <a:latin typeface="Times New Roman" panose="02020603050405020304" pitchFamily="18" charset="0"/>
                <a:cs typeface="Times New Roman" panose="02020603050405020304" pitchFamily="18" charset="0"/>
              </a:rPr>
              <a:t> Hou.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thanks to the staff and members of the Engineering Department of Lancaster University, UK.</a:t>
            </a:r>
          </a:p>
          <a:p>
            <a:pPr marL="228600" indent="-228600" algn="l" defTabSz="914400">
              <a:spcBef>
                <a:spcPts val="1000"/>
              </a:spcBef>
              <a:buFont typeface="Arial" panose="020B0604020202020204" pitchFamily="34" charset="0"/>
              <a:buChar char="•"/>
              <a:defRPr/>
            </a:pPr>
            <a:r>
              <a:rPr lang="en-US" sz="3200" dirty="0">
                <a:solidFill>
                  <a:prstClr val="black"/>
                </a:solidFill>
                <a:latin typeface="Times New Roman" panose="02020603050405020304" pitchFamily="18" charset="0"/>
                <a:cs typeface="Times New Roman" panose="02020603050405020304" pitchFamily="18" charset="0"/>
              </a:rPr>
              <a:t>Also acknowledge support of Dr </a:t>
            </a:r>
            <a:r>
              <a:rPr lang="en-US" sz="3200" dirty="0" err="1">
                <a:solidFill>
                  <a:prstClr val="black"/>
                </a:solidFill>
                <a:latin typeface="Times New Roman" panose="02020603050405020304" pitchFamily="18" charset="0"/>
                <a:cs typeface="Times New Roman" panose="02020603050405020304" pitchFamily="18" charset="0"/>
              </a:rPr>
              <a:t>Chiemela</a:t>
            </a:r>
            <a:r>
              <a:rPr lang="en-US" sz="3200" dirty="0">
                <a:solidFill>
                  <a:prstClr val="black"/>
                </a:solidFill>
                <a:latin typeface="Times New Roman" panose="02020603050405020304" pitchFamily="18" charset="0"/>
                <a:cs typeface="Times New Roman" panose="02020603050405020304" pitchFamily="18" charset="0"/>
              </a:rPr>
              <a:t> Victor Amaechi.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Thanks to the </a:t>
            </a:r>
            <a:r>
              <a:rPr lang="en-US" sz="3200" dirty="0" err="1">
                <a:solidFill>
                  <a:prstClr val="black"/>
                </a:solidFill>
                <a:latin typeface="Times New Roman" panose="02020603050405020304" pitchFamily="18" charset="0"/>
                <a:cs typeface="Times New Roman" panose="02020603050405020304" pitchFamily="18" charset="0"/>
              </a:rPr>
              <a:t>organisers</a:t>
            </a:r>
            <a:r>
              <a:rPr lang="en-US" sz="3200" dirty="0">
                <a:solidFill>
                  <a:prstClr val="black"/>
                </a:solidFill>
                <a:latin typeface="Times New Roman" panose="02020603050405020304" pitchFamily="18" charset="0"/>
                <a:cs typeface="Times New Roman" panose="02020603050405020304" pitchFamily="18" charset="0"/>
              </a:rPr>
              <a:t> of the FST Conference 2022.</a:t>
            </a:r>
          </a:p>
          <a:p>
            <a:endParaRPr lang="en-GB" sz="5292" dirty="0">
              <a:solidFill>
                <a:prstClr val="black"/>
              </a:solidFill>
            </a:endParaRPr>
          </a:p>
        </p:txBody>
      </p:sp>
      <p:sp>
        <p:nvSpPr>
          <p:cNvPr id="151" name="Subtitle 2"/>
          <p:cNvSpPr txBox="1">
            <a:spLocks/>
          </p:cNvSpPr>
          <p:nvPr/>
        </p:nvSpPr>
        <p:spPr>
          <a:xfrm>
            <a:off x="31306438" y="15411110"/>
            <a:ext cx="11389492" cy="586574"/>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rmAutofit fontScale="85000" lnSpcReduction="20000"/>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5200" dirty="0">
                <a:solidFill>
                  <a:prstClr val="black"/>
                </a:solidFill>
              </a:rPr>
              <a:t>Experiment and Results</a:t>
            </a:r>
          </a:p>
        </p:txBody>
      </p:sp>
      <p:sp>
        <p:nvSpPr>
          <p:cNvPr id="153" name="Subtitle 2"/>
          <p:cNvSpPr txBox="1">
            <a:spLocks/>
          </p:cNvSpPr>
          <p:nvPr/>
        </p:nvSpPr>
        <p:spPr>
          <a:xfrm>
            <a:off x="21615653" y="15411110"/>
            <a:ext cx="9585261" cy="586574"/>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000" dirty="0">
                <a:solidFill>
                  <a:prstClr val="black"/>
                </a:solidFill>
              </a:rPr>
              <a:t>Mechanical Properties of various polymers</a:t>
            </a:r>
          </a:p>
        </p:txBody>
      </p:sp>
      <p:pic>
        <p:nvPicPr>
          <p:cNvPr id="146" name="Picture 145" descr="A picture containing text, clipart&#10;&#10;Description automatically generated">
            <a:extLst>
              <a:ext uri="{FF2B5EF4-FFF2-40B4-BE49-F238E27FC236}">
                <a16:creationId xmlns:a16="http://schemas.microsoft.com/office/drawing/2014/main" id="{415CA8D4-504E-4EC0-8CB9-DC10BCA212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085" y="2008738"/>
            <a:ext cx="4150497" cy="1744757"/>
          </a:xfrm>
          <a:prstGeom prst="rect">
            <a:avLst/>
          </a:prstGeom>
          <a:noFill/>
        </p:spPr>
      </p:pic>
      <p:sp>
        <p:nvSpPr>
          <p:cNvPr id="258" name="TextBox 257">
            <a:extLst>
              <a:ext uri="{FF2B5EF4-FFF2-40B4-BE49-F238E27FC236}">
                <a16:creationId xmlns:a16="http://schemas.microsoft.com/office/drawing/2014/main" id="{6D7BA0DD-2190-4BFB-8342-DBB50C16AC77}"/>
              </a:ext>
            </a:extLst>
          </p:cNvPr>
          <p:cNvSpPr txBox="1"/>
          <p:nvPr/>
        </p:nvSpPr>
        <p:spPr>
          <a:xfrm>
            <a:off x="121349" y="6179750"/>
            <a:ext cx="11690901" cy="7848302"/>
          </a:xfrm>
          <a:prstGeom prst="rect">
            <a:avLst/>
          </a:prstGeom>
          <a:noFill/>
        </p:spPr>
        <p:txBody>
          <a:bodyPr wrap="square">
            <a:spAutoFit/>
          </a:bodyPr>
          <a:lstStyle/>
          <a:p>
            <a:pPr marL="0" marR="0" lvl="0" indent="0" algn="just" defTabSz="3210276" rtl="0" eaLnBrk="1" fontAlgn="auto" latinLnBrk="0" hangingPunct="1">
              <a:lnSpc>
                <a:spcPct val="90000"/>
              </a:lnSpc>
              <a:spcBef>
                <a:spcPts val="3511"/>
              </a:spcBef>
              <a:spcAft>
                <a:spcPts val="0"/>
              </a:spcAft>
              <a:buClrTx/>
              <a:buSzTx/>
              <a:buFont typeface="Arial" panose="020B0604020202020204" pitchFamily="34" charset="0"/>
              <a:buNone/>
              <a:tabLst/>
              <a:defRPr/>
            </a:pPr>
            <a:r>
              <a:rPr lang="en-US" sz="4000" noProof="0" dirty="0">
                <a:solidFill>
                  <a:prstClr val="black"/>
                </a:solidFill>
                <a:latin typeface="Calibri" panose="020F0502020204030204"/>
              </a:rPr>
              <a:t>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research study will be sponsored by TETFUND in order to develop country in west African and largest black nation because we have a gap in our manufacturing industry, manufacturing material, manufacturing procedures, and additive manufacturing, such as  the novel development applications in Nigeria of newly lattice structured designed. This could be utilized in local content applications in Nigeria,  following the recent local content bill was passed in the country.  I want to harness these skills so that I can give back to my home country, where I am currently a lecturer of mechanical engineering.  Thus, this PhD research will be very beneficial</a:t>
            </a:r>
            <a:r>
              <a:rPr lang="en-US" sz="4000" dirty="0">
                <a:solidFill>
                  <a:prstClr val="black"/>
                </a:solidFill>
                <a:latin typeface="Calibri" panose="020F0502020204030204"/>
              </a:rPr>
              <a:t> and also advance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additive manufacturing.</a:t>
            </a:r>
          </a:p>
        </p:txBody>
      </p:sp>
      <p:sp>
        <p:nvSpPr>
          <p:cNvPr id="259" name="TextBox 258">
            <a:extLst>
              <a:ext uri="{FF2B5EF4-FFF2-40B4-BE49-F238E27FC236}">
                <a16:creationId xmlns:a16="http://schemas.microsoft.com/office/drawing/2014/main" id="{5E52C668-0F42-44B1-B7C2-DB5C996B90BE}"/>
              </a:ext>
            </a:extLst>
          </p:cNvPr>
          <p:cNvSpPr txBox="1"/>
          <p:nvPr/>
        </p:nvSpPr>
        <p:spPr>
          <a:xfrm>
            <a:off x="29996545" y="5802186"/>
            <a:ext cx="12828396" cy="971669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To develop a model for cube lattice structure using numerical methods, via tools like </a:t>
            </a:r>
            <a:r>
              <a:rPr kumimoji="0" lang="en-US" sz="2800" b="0" i="0" u="none" strike="noStrike" kern="1200" cap="none" spc="0" normalizeH="0" baseline="0" noProof="0" dirty="0" err="1">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Solidworks</a:t>
            </a: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 software to design the lattice in CAD file model, and </a:t>
            </a:r>
            <a:r>
              <a:rPr kumimoji="0" lang="en-GB"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finite element models using numerical tools like Abaqus and Ansys software to simulate different materials for the lattice structure</a:t>
            </a: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To design a specimen’s block with ASTME 638 mm will be used for mechanical testing to determine compression and tension test limits using Instron 3383 testing Machine.</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To determine tensile tests using Instron testing machine to results on ultimate tensile strength test, yield strength test, ductility tests, elastic modulus test, and elongation test.</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To determine compression tests resulting to stress test, strain test, tensile displacement, tensile stress test, tensile strain test, and hardness test.</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rPr>
              <a:t>To develop finite element models using numerical tools like Abaqus and Ansys software to simulate the material in order to find the area with highest stress concentration on cube lattice structure parts.</a:t>
            </a:r>
            <a:endParaRPr kumimoji="0" lang="en-US" sz="2800" b="0" i="0" u="none" strike="noStrike" kern="1200" cap="none" spc="0" normalizeH="0" baseline="0" noProof="0" dirty="0">
              <a:ln>
                <a:noFill/>
              </a:ln>
              <a:solidFill>
                <a:prstClr val="black"/>
              </a:solidFill>
              <a:effectLst/>
              <a:uLnTx/>
              <a:uFillTx/>
              <a:latin typeface="Speak Pro" panose="020B0504020101020102" pitchFamily="34" charset="0"/>
              <a:ea typeface="Speak Pro" panose="020B0504020101020102" pitchFamily="34" charset="0"/>
              <a:cs typeface="Times New Roman" panose="02020603050405020304" pitchFamily="18" charset="0"/>
            </a:endParaRPr>
          </a:p>
        </p:txBody>
      </p:sp>
      <p:pic>
        <p:nvPicPr>
          <p:cNvPr id="260" name="Picture 259">
            <a:extLst>
              <a:ext uri="{FF2B5EF4-FFF2-40B4-BE49-F238E27FC236}">
                <a16:creationId xmlns:a16="http://schemas.microsoft.com/office/drawing/2014/main" id="{74CB86DE-7AAE-462C-819E-EC581453F340}"/>
              </a:ext>
            </a:extLst>
          </p:cNvPr>
          <p:cNvPicPr>
            <a:picLocks noChangeAspect="1"/>
          </p:cNvPicPr>
          <p:nvPr/>
        </p:nvPicPr>
        <p:blipFill rotWithShape="1">
          <a:blip r:embed="rId4"/>
          <a:srcRect l="22625" t="11410" r="19693" b="9371"/>
          <a:stretch/>
        </p:blipFill>
        <p:spPr>
          <a:xfrm>
            <a:off x="17348641" y="7817393"/>
            <a:ext cx="4186055" cy="4384140"/>
          </a:xfrm>
          <a:prstGeom prst="rect">
            <a:avLst/>
          </a:prstGeom>
        </p:spPr>
      </p:pic>
      <p:sp>
        <p:nvSpPr>
          <p:cNvPr id="262" name="TextBox 261">
            <a:extLst>
              <a:ext uri="{FF2B5EF4-FFF2-40B4-BE49-F238E27FC236}">
                <a16:creationId xmlns:a16="http://schemas.microsoft.com/office/drawing/2014/main" id="{F0C0A1E2-F1A8-4F41-ABC2-D59EF2CB9947}"/>
              </a:ext>
            </a:extLst>
          </p:cNvPr>
          <p:cNvSpPr txBox="1"/>
          <p:nvPr/>
        </p:nvSpPr>
        <p:spPr>
          <a:xfrm>
            <a:off x="31306438" y="16247160"/>
            <a:ext cx="11456748"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technique for solving the problem is thermal residual by determine the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mechanical loads, thermal loads, or phase changes. In view that, </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this research study, six blocks of cube lattice structure will be manufactured for mechanical testing of tension tests in order to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know the behaviour of the material under a compressive load by testing for the following tests  ultimate tensile strength test, yield strength test, ductility test, elastic modulus test, elongation test. Secondly, tests will also be conduct on compression tests, Stress test, strain test, hardness test, tensile displacement, tensile stress test, tensile strain test. Furthermore, a specimens will also be design with ASTM D 638 to determine the tensile properties of plastics, such as tensile strength, elongation at yield, modulus of elasticity, etc. </a:t>
            </a:r>
          </a:p>
        </p:txBody>
      </p:sp>
      <p:pic>
        <p:nvPicPr>
          <p:cNvPr id="263" name="Picture 262">
            <a:extLst>
              <a:ext uri="{FF2B5EF4-FFF2-40B4-BE49-F238E27FC236}">
                <a16:creationId xmlns:a16="http://schemas.microsoft.com/office/drawing/2014/main" id="{7EAA0B95-3A8D-462A-A860-1640BD59FA5C}"/>
              </a:ext>
            </a:extLst>
          </p:cNvPr>
          <p:cNvPicPr>
            <a:picLocks noChangeAspect="1"/>
          </p:cNvPicPr>
          <p:nvPr/>
        </p:nvPicPr>
        <p:blipFill>
          <a:blip r:embed="rId5"/>
          <a:stretch>
            <a:fillRect/>
          </a:stretch>
        </p:blipFill>
        <p:spPr>
          <a:xfrm>
            <a:off x="12646621" y="20455953"/>
            <a:ext cx="9113132" cy="9028390"/>
          </a:xfrm>
          <a:prstGeom prst="rect">
            <a:avLst/>
          </a:prstGeom>
        </p:spPr>
      </p:pic>
      <p:pic>
        <p:nvPicPr>
          <p:cNvPr id="264" name="Picture 263">
            <a:extLst>
              <a:ext uri="{FF2B5EF4-FFF2-40B4-BE49-F238E27FC236}">
                <a16:creationId xmlns:a16="http://schemas.microsoft.com/office/drawing/2014/main" id="{AAA3A594-1C85-4485-90FF-C44318FE0EC6}"/>
              </a:ext>
            </a:extLst>
          </p:cNvPr>
          <p:cNvPicPr>
            <a:picLocks noChangeAspect="1"/>
          </p:cNvPicPr>
          <p:nvPr/>
        </p:nvPicPr>
        <p:blipFill>
          <a:blip r:embed="rId6"/>
          <a:stretch>
            <a:fillRect/>
          </a:stretch>
        </p:blipFill>
        <p:spPr>
          <a:xfrm>
            <a:off x="6358742" y="20528070"/>
            <a:ext cx="6392738" cy="8956273"/>
          </a:xfrm>
          <a:prstGeom prst="rect">
            <a:avLst/>
          </a:prstGeom>
        </p:spPr>
      </p:pic>
      <p:pic>
        <p:nvPicPr>
          <p:cNvPr id="265" name="Picture 264">
            <a:extLst>
              <a:ext uri="{FF2B5EF4-FFF2-40B4-BE49-F238E27FC236}">
                <a16:creationId xmlns:a16="http://schemas.microsoft.com/office/drawing/2014/main" id="{A7EF6F18-170D-458A-A42C-1D27A40F262C}"/>
              </a:ext>
            </a:extLst>
          </p:cNvPr>
          <p:cNvPicPr>
            <a:picLocks noChangeAspect="1"/>
          </p:cNvPicPr>
          <p:nvPr/>
        </p:nvPicPr>
        <p:blipFill>
          <a:blip r:embed="rId7"/>
          <a:stretch>
            <a:fillRect/>
          </a:stretch>
        </p:blipFill>
        <p:spPr>
          <a:xfrm>
            <a:off x="21814693" y="21711721"/>
            <a:ext cx="9386221" cy="4969230"/>
          </a:xfrm>
          <a:prstGeom prst="rect">
            <a:avLst/>
          </a:prstGeom>
        </p:spPr>
      </p:pic>
      <p:sp>
        <p:nvSpPr>
          <p:cNvPr id="269" name="TextBox 268">
            <a:extLst>
              <a:ext uri="{FF2B5EF4-FFF2-40B4-BE49-F238E27FC236}">
                <a16:creationId xmlns:a16="http://schemas.microsoft.com/office/drawing/2014/main" id="{EC69FF89-0BA5-4C48-9D29-BD7ACC69DDBD}"/>
              </a:ext>
            </a:extLst>
          </p:cNvPr>
          <p:cNvSpPr txBox="1"/>
          <p:nvPr/>
        </p:nvSpPr>
        <p:spPr>
          <a:xfrm>
            <a:off x="40578" y="20506203"/>
            <a:ext cx="6205722" cy="8956298"/>
          </a:xfrm>
          <a:prstGeom prst="rect">
            <a:avLst/>
          </a:prstGeom>
          <a:noFill/>
        </p:spPr>
        <p:txBody>
          <a:bodyPr wrap="square">
            <a:spAutoFit/>
          </a:bodyPr>
          <a:lstStyle/>
          <a:p>
            <a:pPr algn="just"/>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rPr>
              <a:t>There is a gap in the manufacturing industry that requires a material, stress-strain compression, and an improvement in the existing manufacturing process. This research topic:’’ Manufacturing of an engineered novel additive manufactured polymerization material from phase-field’’ would help to address some of the exciting problems in the industry and provide solutions that are sustainable and applicable to both developed countries and developing countries. Due to this, this research study, we hope to achieve some mechanical testing numerical modelling, and novel material development.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rPr>
              <a:t> </a:t>
            </a:r>
            <a:endParaRPr lang="en-US" sz="3200" dirty="0"/>
          </a:p>
        </p:txBody>
      </p:sp>
      <p:sp>
        <p:nvSpPr>
          <p:cNvPr id="270" name="TextBox 269">
            <a:extLst>
              <a:ext uri="{FF2B5EF4-FFF2-40B4-BE49-F238E27FC236}">
                <a16:creationId xmlns:a16="http://schemas.microsoft.com/office/drawing/2014/main" id="{BE609C1A-99D5-474F-BBD0-03F7D4C36C29}"/>
              </a:ext>
            </a:extLst>
          </p:cNvPr>
          <p:cNvSpPr txBox="1"/>
          <p:nvPr/>
        </p:nvSpPr>
        <p:spPr>
          <a:xfrm>
            <a:off x="31353878" y="23329827"/>
            <a:ext cx="11201401" cy="5744650"/>
          </a:xfrm>
          <a:prstGeom prst="rect">
            <a:avLst/>
          </a:prstGeom>
          <a:noFill/>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Ning F, W Cong, J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Qiu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Wei J and Wang S 2015 Additive manufacturing of carbon fibre reinforced thermoplastic composites using fused deposition modelling </a:t>
            </a:r>
            <a:r>
              <a:rPr kumimoji="0" lang="en-GB"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Compos. Part B Eng.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80</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369–78.</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Tekinalp</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 L,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Kunc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 Velez-Garcia G M, Duty C E, Love L J,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Naskar</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K, Blue C A and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Ozcan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 2014 Highly oriented carbon fibre-polymer composites via additive manufacturing,” </a:t>
            </a:r>
            <a:r>
              <a:rPr kumimoji="0" lang="en-GB"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Compos. Sci. Technol.</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105</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144–50.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 N, Li Y and Liu S 2016 Rapid prototyping of continuous carbon fibre reinforced polylactic acid composites by 3D printing </a:t>
            </a:r>
            <a:r>
              <a:rPr kumimoji="0" lang="en-GB"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J. Mater. Process. Tech.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238 </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218–25.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Thiago R, Ferreira L, Cardoso I, Assis T and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Bürger</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 2017 Experimental characterization and micrography of 3D printed PLA and PLA reinforced with short carbon fibres </a:t>
            </a:r>
            <a:r>
              <a:rPr kumimoji="0" lang="en-GB"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Compos. Part B</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124 </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88– 100.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Mohammed A, Ahsan M, and Raghavan S 2019 compression behaviour of three-dimensional printed polymer lattice structures; Proc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imechE</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part .: Materials: Design and Applications, Vol. 244 8 1574- 1584.</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peak Pro" panose="020B0504020101020102" pitchFamily="34" charset="0"/>
              <a:cs typeface="Times New Roman" panose="02020603050405020304" pitchFamily="18" charset="0"/>
            </a:endParaRPr>
          </a:p>
        </p:txBody>
      </p:sp>
      <p:sp>
        <p:nvSpPr>
          <p:cNvPr id="271" name="TextBox 270">
            <a:extLst>
              <a:ext uri="{FF2B5EF4-FFF2-40B4-BE49-F238E27FC236}">
                <a16:creationId xmlns:a16="http://schemas.microsoft.com/office/drawing/2014/main" id="{82C5A813-458B-4448-9EC7-760F2B04C6E0}"/>
              </a:ext>
            </a:extLst>
          </p:cNvPr>
          <p:cNvSpPr txBox="1"/>
          <p:nvPr/>
        </p:nvSpPr>
        <p:spPr>
          <a:xfrm>
            <a:off x="66410" y="14567684"/>
            <a:ext cx="12177917" cy="5174493"/>
          </a:xfrm>
          <a:prstGeom prst="rect">
            <a:avLst/>
          </a:prstGeom>
          <a:noFill/>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polymerization material to test is ABS and PLA in order to know the performance of the material, the biomedical application will be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used in this research study in order to reduce stiffness, because is closer to that of bone and the application stands as a supporting load when compressing the materials. Each specimen is designed using ASTM D638 standard.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Simulations are used to find the area with highest stress concentration on cube lattice structure parts</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identify the failure regions.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9E66F83-042E-4609-B30D-D4EC7EE24B40}"/>
              </a:ext>
            </a:extLst>
          </p:cNvPr>
          <p:cNvGraphicFramePr>
            <a:graphicFrameLocks noGrp="1"/>
          </p:cNvGraphicFramePr>
          <p:nvPr>
            <p:extLst>
              <p:ext uri="{D42A27DB-BD31-4B8C-83A1-F6EECF244321}">
                <p14:modId xmlns:p14="http://schemas.microsoft.com/office/powerpoint/2010/main" val="4242754743"/>
              </p:ext>
            </p:extLst>
          </p:nvPr>
        </p:nvGraphicFramePr>
        <p:xfrm>
          <a:off x="21814692" y="16152080"/>
          <a:ext cx="9386222" cy="5407199"/>
        </p:xfrm>
        <a:graphic>
          <a:graphicData uri="http://schemas.openxmlformats.org/drawingml/2006/table">
            <a:tbl>
              <a:tblPr firstRow="1" firstCol="1" bandRow="1"/>
              <a:tblGrid>
                <a:gridCol w="2559879">
                  <a:extLst>
                    <a:ext uri="{9D8B030D-6E8A-4147-A177-3AD203B41FA5}">
                      <a16:colId xmlns:a16="http://schemas.microsoft.com/office/drawing/2014/main" val="3569553412"/>
                    </a:ext>
                  </a:extLst>
                </a:gridCol>
                <a:gridCol w="2133232">
                  <a:extLst>
                    <a:ext uri="{9D8B030D-6E8A-4147-A177-3AD203B41FA5}">
                      <a16:colId xmlns:a16="http://schemas.microsoft.com/office/drawing/2014/main" val="3193320521"/>
                    </a:ext>
                  </a:extLst>
                </a:gridCol>
                <a:gridCol w="2133232">
                  <a:extLst>
                    <a:ext uri="{9D8B030D-6E8A-4147-A177-3AD203B41FA5}">
                      <a16:colId xmlns:a16="http://schemas.microsoft.com/office/drawing/2014/main" val="592180604"/>
                    </a:ext>
                  </a:extLst>
                </a:gridCol>
                <a:gridCol w="2559879">
                  <a:extLst>
                    <a:ext uri="{9D8B030D-6E8A-4147-A177-3AD203B41FA5}">
                      <a16:colId xmlns:a16="http://schemas.microsoft.com/office/drawing/2014/main" val="300216930"/>
                    </a:ext>
                  </a:extLst>
                </a:gridCol>
              </a:tblGrid>
              <a:tr h="850289">
                <a:tc>
                  <a:txBody>
                    <a:bodyPr/>
                    <a:lstStyle/>
                    <a:p>
                      <a:pPr marL="0" marR="20320" indent="0" algn="ctr">
                        <a:lnSpc>
                          <a:spcPct val="107000"/>
                        </a:lnSpc>
                        <a:spcBef>
                          <a:spcPts val="0"/>
                        </a:spcBef>
                        <a:spcAft>
                          <a:spcPts val="0"/>
                        </a:spcAft>
                      </a:pPr>
                      <a:endPar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0320" indent="0" algn="ctr">
                        <a:lnSpc>
                          <a:spcPct val="107000"/>
                        </a:lnSpc>
                        <a:spcBef>
                          <a:spcPts val="0"/>
                        </a:spcBef>
                        <a:spcAft>
                          <a:spcPts val="0"/>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MATERIALS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50800" marT="10985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0"/>
                        </a:spcBef>
                        <a:spcAft>
                          <a:spcPts val="0"/>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COMPRESSION YIELD STRENGTH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50800" marT="10985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0"/>
                        </a:spcBef>
                        <a:spcAft>
                          <a:spcPts val="0"/>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TENSILE STRENGTH</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50800" marT="10985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0" indent="0" algn="l">
                        <a:lnSpc>
                          <a:spcPct val="107000"/>
                        </a:lnSpc>
                        <a:spcBef>
                          <a:spcPts val="0"/>
                        </a:spcBef>
                        <a:spcAft>
                          <a:spcPts val="515"/>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IMPACT STRENGTH</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 indent="0" algn="ctr">
                        <a:lnSpc>
                          <a:spcPct val="107000"/>
                        </a:lnSpc>
                        <a:spcBef>
                          <a:spcPts val="0"/>
                        </a:spcBef>
                        <a:spcAft>
                          <a:spcPts val="0"/>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(FT.-LBS./IN.)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552069"/>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PVC (TYPE I)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8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41.4-71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8-9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89420"/>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PVC (TYPE II)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51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42.1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8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073949"/>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CPVC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48.9-50.3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8-9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696477"/>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ACRYLIC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85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55.2-77.6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0.04-0.5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3999"/>
                  </a:ext>
                </a:extLst>
              </a:tr>
              <a:tr h="455691">
                <a:tc>
                  <a:txBody>
                    <a:bodyPr/>
                    <a:lstStyle/>
                    <a:p>
                      <a:pPr marL="0" marR="0" indent="0" algn="just">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LDPE POLYETHYLENE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41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68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27.6-28.3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68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60211"/>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POLYETHYLENE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8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27.6-28.3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604352"/>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POLYCARBONATE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24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90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51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55.2-110.3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24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1.5-18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713990"/>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POLYPROPYLENE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41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17.2-37.2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41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0.9-10.1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187088"/>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POLYSULFONE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8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80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70.3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862463"/>
                  </a:ext>
                </a:extLst>
              </a:tr>
              <a:tr h="455691">
                <a:tc>
                  <a:txBody>
                    <a:bodyPr/>
                    <a:lstStyle/>
                    <a:p>
                      <a:pPr marL="0" marR="0" indent="0" algn="l">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ULTEM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150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415"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97.9-117.2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80" indent="0" algn="ctr">
                        <a:lnSpc>
                          <a:spcPct val="107000"/>
                        </a:lnSpc>
                        <a:spcBef>
                          <a:spcPts val="0"/>
                        </a:spcBef>
                        <a:spcAft>
                          <a:spcPts val="0"/>
                        </a:spcAft>
                      </a:pPr>
                      <a:r>
                        <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0.05-1.0 </a:t>
                      </a:r>
                    </a:p>
                  </a:txBody>
                  <a:tcPr marL="68580" marR="50800" marT="109855" marB="698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181521"/>
                  </a:ext>
                </a:extLst>
              </a:tr>
            </a:tbl>
          </a:graphicData>
        </a:graphic>
      </p:graphicFrame>
      <p:pic>
        <p:nvPicPr>
          <p:cNvPr id="29" name="Picture 28">
            <a:extLst>
              <a:ext uri="{FF2B5EF4-FFF2-40B4-BE49-F238E27FC236}">
                <a16:creationId xmlns:a16="http://schemas.microsoft.com/office/drawing/2014/main" id="{8E4590B8-808D-4BF1-BABA-88CE9DC2238B}"/>
              </a:ext>
            </a:extLst>
          </p:cNvPr>
          <p:cNvPicPr/>
          <p:nvPr/>
        </p:nvPicPr>
        <p:blipFill>
          <a:blip r:embed="rId8"/>
          <a:stretch>
            <a:fillRect/>
          </a:stretch>
        </p:blipFill>
        <p:spPr>
          <a:xfrm>
            <a:off x="12349851" y="14761285"/>
            <a:ext cx="9327659" cy="4825229"/>
          </a:xfrm>
          <a:prstGeom prst="rect">
            <a:avLst/>
          </a:prstGeom>
        </p:spPr>
      </p:pic>
      <p:sp>
        <p:nvSpPr>
          <p:cNvPr id="30" name="Subtitle 2">
            <a:extLst>
              <a:ext uri="{FF2B5EF4-FFF2-40B4-BE49-F238E27FC236}">
                <a16:creationId xmlns:a16="http://schemas.microsoft.com/office/drawing/2014/main" id="{B97E8C49-6BC0-45B5-B25A-44EC03B709F7}"/>
              </a:ext>
            </a:extLst>
          </p:cNvPr>
          <p:cNvSpPr txBox="1">
            <a:spLocks/>
          </p:cNvSpPr>
          <p:nvPr/>
        </p:nvSpPr>
        <p:spPr>
          <a:xfrm>
            <a:off x="30041172" y="5057787"/>
            <a:ext cx="12654757" cy="930167"/>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800" dirty="0"/>
              <a:t>Objectives</a:t>
            </a:r>
          </a:p>
          <a:p>
            <a:endParaRPr lang="en-GB" dirty="0"/>
          </a:p>
        </p:txBody>
      </p:sp>
      <p:sp>
        <p:nvSpPr>
          <p:cNvPr id="33" name="TextBox 32">
            <a:extLst>
              <a:ext uri="{FF2B5EF4-FFF2-40B4-BE49-F238E27FC236}">
                <a16:creationId xmlns:a16="http://schemas.microsoft.com/office/drawing/2014/main" id="{2E8E3855-1C03-4DF8-ADE3-547DA6BF05D6}"/>
              </a:ext>
            </a:extLst>
          </p:cNvPr>
          <p:cNvSpPr txBox="1"/>
          <p:nvPr/>
        </p:nvSpPr>
        <p:spPr>
          <a:xfrm>
            <a:off x="21542037" y="5944995"/>
            <a:ext cx="8447167" cy="370492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srgbClr val="0070C0"/>
                </a:solidFill>
                <a:effectLst/>
                <a:uLnTx/>
                <a:uFillTx/>
                <a:latin typeface="Speak Pro" panose="020B0504020101020102" pitchFamily="34" charset="0"/>
                <a:ea typeface="Speak Pro" panose="020B0504020101020102" pitchFamily="34" charset="0"/>
                <a:cs typeface="Times New Roman" panose="02020603050405020304" pitchFamily="18" charset="0"/>
              </a:rPr>
              <a:t>To develop finite element models using numerical tools like Abaqus and Ansys software to simulate the material in order to find the area with highest stress concentration on cube lattice structure parts.</a:t>
            </a:r>
            <a:endParaRPr kumimoji="0" lang="en-US" sz="3200" b="0" i="0" u="none" strike="noStrike" kern="1200" cap="none" spc="0" normalizeH="0" baseline="0" noProof="0" dirty="0">
              <a:ln>
                <a:noFill/>
              </a:ln>
              <a:solidFill>
                <a:srgbClr val="0070C0"/>
              </a:solidFill>
              <a:effectLst/>
              <a:uLnTx/>
              <a:uFillTx/>
              <a:latin typeface="Speak Pro" panose="020B0504020101020102" pitchFamily="34" charset="0"/>
              <a:ea typeface="Speak Pro" panose="020B0504020101020102"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EBAEE4F6-31C4-4E12-BF2E-4454A10CB919}"/>
              </a:ext>
            </a:extLst>
          </p:cNvPr>
          <p:cNvSpPr txBox="1"/>
          <p:nvPr/>
        </p:nvSpPr>
        <p:spPr>
          <a:xfrm>
            <a:off x="6473317" y="29562913"/>
            <a:ext cx="6392738" cy="707886"/>
          </a:xfrm>
          <a:prstGeom prst="rect">
            <a:avLst/>
          </a:prstGeom>
          <a:noFill/>
        </p:spPr>
        <p:txBody>
          <a:bodyPr wrap="square">
            <a:spAutoFit/>
          </a:bodyPr>
          <a:lstStyle/>
          <a:p>
            <a:r>
              <a:rPr lang="en-GB" sz="4000" b="1" dirty="0">
                <a:solidFill>
                  <a:srgbClr val="0070C0"/>
                </a:solidFill>
              </a:rPr>
              <a:t>Zeiss microscopic machine </a:t>
            </a:r>
            <a:endParaRPr lang="en-GB" sz="4000" dirty="0"/>
          </a:p>
        </p:txBody>
      </p:sp>
      <p:sp>
        <p:nvSpPr>
          <p:cNvPr id="37" name="TextBox 36">
            <a:extLst>
              <a:ext uri="{FF2B5EF4-FFF2-40B4-BE49-F238E27FC236}">
                <a16:creationId xmlns:a16="http://schemas.microsoft.com/office/drawing/2014/main" id="{59A04CDD-50F7-48E7-9682-00D317900CE3}"/>
              </a:ext>
            </a:extLst>
          </p:cNvPr>
          <p:cNvSpPr txBox="1"/>
          <p:nvPr/>
        </p:nvSpPr>
        <p:spPr>
          <a:xfrm>
            <a:off x="13639800" y="29525835"/>
            <a:ext cx="7762081" cy="707886"/>
          </a:xfrm>
          <a:prstGeom prst="rect">
            <a:avLst/>
          </a:prstGeom>
          <a:noFill/>
        </p:spPr>
        <p:txBody>
          <a:bodyPr wrap="square">
            <a:spAutoFit/>
          </a:bodyPr>
          <a:lstStyle/>
          <a:p>
            <a:r>
              <a:rPr lang="en-GB" sz="4000" b="1" dirty="0">
                <a:solidFill>
                  <a:srgbClr val="0070C0"/>
                </a:solidFill>
              </a:rPr>
              <a:t>Instron Mechanical Test machine </a:t>
            </a:r>
            <a:endParaRPr lang="en-GB" sz="4000" dirty="0"/>
          </a:p>
        </p:txBody>
      </p:sp>
      <p:sp>
        <p:nvSpPr>
          <p:cNvPr id="38" name="TextBox 37">
            <a:extLst>
              <a:ext uri="{FF2B5EF4-FFF2-40B4-BE49-F238E27FC236}">
                <a16:creationId xmlns:a16="http://schemas.microsoft.com/office/drawing/2014/main" id="{1F607EA6-96DC-459A-9C63-8DE907780ACF}"/>
              </a:ext>
            </a:extLst>
          </p:cNvPr>
          <p:cNvSpPr txBox="1"/>
          <p:nvPr/>
        </p:nvSpPr>
        <p:spPr>
          <a:xfrm>
            <a:off x="31306438" y="28951301"/>
            <a:ext cx="11456748" cy="1446550"/>
          </a:xfrm>
          <a:prstGeom prst="rect">
            <a:avLst/>
          </a:prstGeom>
          <a:noFill/>
        </p:spPr>
        <p:txBody>
          <a:bodyPr wrap="square">
            <a:spAutoFit/>
          </a:bodyPr>
          <a:lstStyle/>
          <a:p>
            <a:r>
              <a:rPr lang="en-GB" sz="4400" dirty="0">
                <a:solidFill>
                  <a:srgbClr val="FF0000"/>
                </a:solidFill>
              </a:rPr>
              <a:t>FST Conference 2022, FST Science Week: Shaping Our Future, Friday April 1</a:t>
            </a:r>
            <a:r>
              <a:rPr lang="en-GB" sz="4400" baseline="30000" dirty="0">
                <a:solidFill>
                  <a:srgbClr val="FF0000"/>
                </a:solidFill>
              </a:rPr>
              <a:t>st</a:t>
            </a:r>
            <a:r>
              <a:rPr lang="en-GB" sz="4400" dirty="0">
                <a:solidFill>
                  <a:srgbClr val="FF0000"/>
                </a:solidFill>
              </a:rPr>
              <a:t> 2022, @ LUMS Hub</a:t>
            </a:r>
          </a:p>
        </p:txBody>
      </p:sp>
      <p:sp>
        <p:nvSpPr>
          <p:cNvPr id="39" name="Subtitle 2">
            <a:extLst>
              <a:ext uri="{FF2B5EF4-FFF2-40B4-BE49-F238E27FC236}">
                <a16:creationId xmlns:a16="http://schemas.microsoft.com/office/drawing/2014/main" id="{C9B9AA83-22A4-486F-9B2D-205CE562F94F}"/>
              </a:ext>
            </a:extLst>
          </p:cNvPr>
          <p:cNvSpPr txBox="1">
            <a:spLocks/>
          </p:cNvSpPr>
          <p:nvPr/>
        </p:nvSpPr>
        <p:spPr>
          <a:xfrm>
            <a:off x="40579" y="14015783"/>
            <a:ext cx="12203748" cy="816647"/>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45681" tIns="22841" rIns="45681" bIns="22841" rtlCol="0">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4400" dirty="0">
                <a:solidFill>
                  <a:prstClr val="black"/>
                </a:solidFill>
              </a:rPr>
              <a:t>Polymerization Material</a:t>
            </a:r>
          </a:p>
        </p:txBody>
      </p:sp>
      <p:pic>
        <p:nvPicPr>
          <p:cNvPr id="5" name="Picture 4" descr="A picture containing green, vegetable, bean&#10;&#10;Description automatically generated">
            <a:extLst>
              <a:ext uri="{FF2B5EF4-FFF2-40B4-BE49-F238E27FC236}">
                <a16:creationId xmlns:a16="http://schemas.microsoft.com/office/drawing/2014/main" id="{3E31718E-C159-4BD1-9B68-194A3F7910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504400" y="9591062"/>
            <a:ext cx="7060068" cy="5665652"/>
          </a:xfrm>
          <a:prstGeom prst="rect">
            <a:avLst/>
          </a:prstGeom>
        </p:spPr>
      </p:pic>
      <p:pic>
        <p:nvPicPr>
          <p:cNvPr id="9" name="Picture 8">
            <a:extLst>
              <a:ext uri="{FF2B5EF4-FFF2-40B4-BE49-F238E27FC236}">
                <a16:creationId xmlns:a16="http://schemas.microsoft.com/office/drawing/2014/main" id="{6AB77440-9A99-4666-A0D5-CB96F2564E2E}"/>
              </a:ext>
            </a:extLst>
          </p:cNvPr>
          <p:cNvPicPr>
            <a:picLocks noChangeAspect="1"/>
          </p:cNvPicPr>
          <p:nvPr/>
        </p:nvPicPr>
        <p:blipFill>
          <a:blip r:embed="rId10"/>
          <a:stretch>
            <a:fillRect/>
          </a:stretch>
        </p:blipFill>
        <p:spPr>
          <a:xfrm>
            <a:off x="11842428" y="7263968"/>
            <a:ext cx="5430455" cy="5174493"/>
          </a:xfrm>
          <a:prstGeom prst="rect">
            <a:avLst/>
          </a:prstGeom>
        </p:spPr>
      </p:pic>
      <p:sp>
        <p:nvSpPr>
          <p:cNvPr id="40" name="TextBox 39">
            <a:extLst>
              <a:ext uri="{FF2B5EF4-FFF2-40B4-BE49-F238E27FC236}">
                <a16:creationId xmlns:a16="http://schemas.microsoft.com/office/drawing/2014/main" id="{F304C42F-4292-47E9-AA28-2D29704D8FC6}"/>
              </a:ext>
            </a:extLst>
          </p:cNvPr>
          <p:cNvSpPr txBox="1"/>
          <p:nvPr/>
        </p:nvSpPr>
        <p:spPr>
          <a:xfrm>
            <a:off x="12779839" y="12418075"/>
            <a:ext cx="2944874" cy="1323439"/>
          </a:xfrm>
          <a:prstGeom prst="rect">
            <a:avLst/>
          </a:prstGeom>
          <a:noFill/>
        </p:spPr>
        <p:txBody>
          <a:bodyPr wrap="square">
            <a:spAutoFit/>
          </a:bodyPr>
          <a:lstStyle/>
          <a:p>
            <a:r>
              <a:rPr lang="en-GB" sz="4000" b="1" dirty="0">
                <a:solidFill>
                  <a:srgbClr val="0070C0"/>
                </a:solidFill>
              </a:rPr>
              <a:t>Planar cube- shaped </a:t>
            </a:r>
            <a:endParaRPr lang="en-GB" sz="4000" dirty="0"/>
          </a:p>
        </p:txBody>
      </p:sp>
      <p:sp>
        <p:nvSpPr>
          <p:cNvPr id="41" name="TextBox 40">
            <a:extLst>
              <a:ext uri="{FF2B5EF4-FFF2-40B4-BE49-F238E27FC236}">
                <a16:creationId xmlns:a16="http://schemas.microsoft.com/office/drawing/2014/main" id="{70B1F81E-1A51-4F98-9509-328588AA0F70}"/>
              </a:ext>
            </a:extLst>
          </p:cNvPr>
          <p:cNvSpPr txBox="1"/>
          <p:nvPr/>
        </p:nvSpPr>
        <p:spPr>
          <a:xfrm>
            <a:off x="17689736" y="12593686"/>
            <a:ext cx="3658798" cy="1323439"/>
          </a:xfrm>
          <a:prstGeom prst="rect">
            <a:avLst/>
          </a:prstGeom>
          <a:noFill/>
        </p:spPr>
        <p:txBody>
          <a:bodyPr wrap="square">
            <a:spAutoFit/>
          </a:bodyPr>
          <a:lstStyle/>
          <a:p>
            <a:r>
              <a:rPr lang="en-GB" sz="4000" b="1" dirty="0">
                <a:solidFill>
                  <a:srgbClr val="0070C0"/>
                </a:solidFill>
              </a:rPr>
              <a:t>Straight cube- shaped </a:t>
            </a:r>
            <a:endParaRPr lang="en-GB" sz="4000" dirty="0"/>
          </a:p>
        </p:txBody>
      </p:sp>
      <p:sp>
        <p:nvSpPr>
          <p:cNvPr id="42" name="TextBox 41">
            <a:extLst>
              <a:ext uri="{FF2B5EF4-FFF2-40B4-BE49-F238E27FC236}">
                <a16:creationId xmlns:a16="http://schemas.microsoft.com/office/drawing/2014/main" id="{39A365F8-57A1-4424-8893-9E4679A4680B}"/>
              </a:ext>
            </a:extLst>
          </p:cNvPr>
          <p:cNvSpPr txBox="1"/>
          <p:nvPr/>
        </p:nvSpPr>
        <p:spPr>
          <a:xfrm>
            <a:off x="12598538" y="6091531"/>
            <a:ext cx="8447167" cy="148893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en-GB" sz="3200" b="0" i="0" u="none" strike="noStrike" kern="1200" cap="none" spc="0" normalizeH="0" baseline="0" noProof="0" dirty="0">
                <a:ln>
                  <a:noFill/>
                </a:ln>
                <a:solidFill>
                  <a:srgbClr val="FF0000"/>
                </a:solidFill>
                <a:effectLst/>
                <a:uLnTx/>
                <a:uFillTx/>
                <a:latin typeface="Speak Pro" panose="020B0504020101020102" pitchFamily="34" charset="0"/>
                <a:ea typeface="Speak Pro" panose="020B0504020101020102" pitchFamily="34" charset="0"/>
                <a:cs typeface="Times New Roman" panose="02020603050405020304" pitchFamily="18" charset="0"/>
              </a:rPr>
              <a:t>There are different types of lattice structures, such as these cube-shaped lattice structures..</a:t>
            </a:r>
            <a:endParaRPr kumimoji="0" lang="en-US" sz="3200" b="0" i="0" u="none" strike="noStrike" kern="1200" cap="none" spc="0" normalizeH="0" baseline="0" noProof="0" dirty="0">
              <a:ln>
                <a:noFill/>
              </a:ln>
              <a:solidFill>
                <a:srgbClr val="FF0000"/>
              </a:solidFill>
              <a:effectLst/>
              <a:uLnTx/>
              <a:uFillTx/>
              <a:latin typeface="Speak Pro" panose="020B0504020101020102" pitchFamily="34" charset="0"/>
              <a:ea typeface="Speak Pro" panose="020B0504020101020102" pitchFamily="34" charset="0"/>
              <a:cs typeface="Times New Roman" panose="02020603050405020304" pitchFamily="18" charset="0"/>
            </a:endParaRPr>
          </a:p>
        </p:txBody>
      </p:sp>
    </p:spTree>
    <p:extLst>
      <p:ext uri="{BB962C8B-B14F-4D97-AF65-F5344CB8AC3E}">
        <p14:creationId xmlns:p14="http://schemas.microsoft.com/office/powerpoint/2010/main" val="3449466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TotalTime>
  <Words>1096</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Speak Pro</vt:lpstr>
      <vt:lpstr>Symbol</vt:lpstr>
      <vt:lpstr>Times New Roman</vt:lpstr>
      <vt:lpstr>Office Theme</vt:lpstr>
      <vt:lpstr>       Manufacturing Of Engineered Novel Additive Manufactured  Polymer Material From Phase-field EMMANUEL FOLARIN ADEFUYE 1st Year PhD Student – Engineering Department Supervisor: Prof. Jianqiao Ye and Dr. Xiaonan Hou             Email: e.adefuye@Lancaster.ac.uk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Amaechi, Chiemela</dc:creator>
  <cp:lastModifiedBy>Adefuye, Emmanuel (Postgraduate Researcher)</cp:lastModifiedBy>
  <cp:revision>43</cp:revision>
  <dcterms:created xsi:type="dcterms:W3CDTF">2015-12-11T10:41:48Z</dcterms:created>
  <dcterms:modified xsi:type="dcterms:W3CDTF">2022-03-19T22:03:55Z</dcterms:modified>
</cp:coreProperties>
</file>