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9" r:id="rId2"/>
  </p:sldIdLst>
  <p:sldSz cx="25201563" cy="36009263"/>
  <p:notesSz cx="6858000" cy="9144000"/>
  <p:defaultTextStyle>
    <a:defPPr>
      <a:defRPr lang="en-US"/>
    </a:defPPr>
    <a:lvl1pPr marL="0" algn="l" defTabSz="4358305" rtl="0" eaLnBrk="1" latinLnBrk="0" hangingPunct="1">
      <a:defRPr sz="8600" kern="1200">
        <a:solidFill>
          <a:schemeClr val="tx1"/>
        </a:solidFill>
        <a:latin typeface="+mn-lt"/>
        <a:ea typeface="+mn-ea"/>
        <a:cs typeface="+mn-cs"/>
      </a:defRPr>
    </a:lvl1pPr>
    <a:lvl2pPr marL="2179152" algn="l" defTabSz="4358305" rtl="0" eaLnBrk="1" latinLnBrk="0" hangingPunct="1">
      <a:defRPr sz="8600" kern="1200">
        <a:solidFill>
          <a:schemeClr val="tx1"/>
        </a:solidFill>
        <a:latin typeface="+mn-lt"/>
        <a:ea typeface="+mn-ea"/>
        <a:cs typeface="+mn-cs"/>
      </a:defRPr>
    </a:lvl2pPr>
    <a:lvl3pPr marL="4358305" algn="l" defTabSz="4358305" rtl="0" eaLnBrk="1" latinLnBrk="0" hangingPunct="1">
      <a:defRPr sz="8600" kern="1200">
        <a:solidFill>
          <a:schemeClr val="tx1"/>
        </a:solidFill>
        <a:latin typeface="+mn-lt"/>
        <a:ea typeface="+mn-ea"/>
        <a:cs typeface="+mn-cs"/>
      </a:defRPr>
    </a:lvl3pPr>
    <a:lvl4pPr marL="6537458" algn="l" defTabSz="4358305" rtl="0" eaLnBrk="1" latinLnBrk="0" hangingPunct="1">
      <a:defRPr sz="8600" kern="1200">
        <a:solidFill>
          <a:schemeClr val="tx1"/>
        </a:solidFill>
        <a:latin typeface="+mn-lt"/>
        <a:ea typeface="+mn-ea"/>
        <a:cs typeface="+mn-cs"/>
      </a:defRPr>
    </a:lvl4pPr>
    <a:lvl5pPr marL="8716611" algn="l" defTabSz="4358305" rtl="0" eaLnBrk="1" latinLnBrk="0" hangingPunct="1">
      <a:defRPr sz="8600" kern="1200">
        <a:solidFill>
          <a:schemeClr val="tx1"/>
        </a:solidFill>
        <a:latin typeface="+mn-lt"/>
        <a:ea typeface="+mn-ea"/>
        <a:cs typeface="+mn-cs"/>
      </a:defRPr>
    </a:lvl5pPr>
    <a:lvl6pPr marL="10895763" algn="l" defTabSz="4358305" rtl="0" eaLnBrk="1" latinLnBrk="0" hangingPunct="1">
      <a:defRPr sz="8600" kern="1200">
        <a:solidFill>
          <a:schemeClr val="tx1"/>
        </a:solidFill>
        <a:latin typeface="+mn-lt"/>
        <a:ea typeface="+mn-ea"/>
        <a:cs typeface="+mn-cs"/>
      </a:defRPr>
    </a:lvl6pPr>
    <a:lvl7pPr marL="13074915" algn="l" defTabSz="4358305" rtl="0" eaLnBrk="1" latinLnBrk="0" hangingPunct="1">
      <a:defRPr sz="8600" kern="1200">
        <a:solidFill>
          <a:schemeClr val="tx1"/>
        </a:solidFill>
        <a:latin typeface="+mn-lt"/>
        <a:ea typeface="+mn-ea"/>
        <a:cs typeface="+mn-cs"/>
      </a:defRPr>
    </a:lvl7pPr>
    <a:lvl8pPr marL="15254068" algn="l" defTabSz="4358305" rtl="0" eaLnBrk="1" latinLnBrk="0" hangingPunct="1">
      <a:defRPr sz="8600" kern="1200">
        <a:solidFill>
          <a:schemeClr val="tx1"/>
        </a:solidFill>
        <a:latin typeface="+mn-lt"/>
        <a:ea typeface="+mn-ea"/>
        <a:cs typeface="+mn-cs"/>
      </a:defRPr>
    </a:lvl8pPr>
    <a:lvl9pPr marL="17433222" algn="l" defTabSz="4358305" rtl="0" eaLnBrk="1" latinLnBrk="0" hangingPunct="1">
      <a:defRPr sz="86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1334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9127"/>
    <p:restoredTop sz="95701" autoAdjust="0"/>
  </p:normalViewPr>
  <p:slideViewPr>
    <p:cSldViewPr snapToGrid="0">
      <p:cViewPr>
        <p:scale>
          <a:sx n="45" d="100"/>
          <a:sy n="45" d="100"/>
        </p:scale>
        <p:origin x="-3216" y="4520"/>
      </p:cViewPr>
      <p:guideLst>
        <p:guide orient="horz" pos="11342"/>
        <p:guide pos="7938"/>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Sheet1!$B$32</c:f>
              <c:strCache>
                <c:ptCount val="1"/>
                <c:pt idx="0">
                  <c:v>Hight Affect</c:v>
                </c:pt>
              </c:strCache>
            </c:strRef>
          </c:tx>
          <c:invertIfNegative val="0"/>
          <c:val>
            <c:numRef>
              <c:f>Sheet1!$C$32:$D$32</c:f>
              <c:numCache>
                <c:formatCode>0.00%</c:formatCode>
                <c:ptCount val="2"/>
                <c:pt idx="0">
                  <c:v>0.344</c:v>
                </c:pt>
                <c:pt idx="1">
                  <c:v>0.563</c:v>
                </c:pt>
              </c:numCache>
            </c:numRef>
          </c:val>
        </c:ser>
        <c:ser>
          <c:idx val="1"/>
          <c:order val="1"/>
          <c:tx>
            <c:strRef>
              <c:f>Sheet1!$B$33</c:f>
              <c:strCache>
                <c:ptCount val="1"/>
                <c:pt idx="0">
                  <c:v>Low Affect</c:v>
                </c:pt>
              </c:strCache>
            </c:strRef>
          </c:tx>
          <c:invertIfNegative val="0"/>
          <c:val>
            <c:numRef>
              <c:f>Sheet1!$C$33:$D$33</c:f>
              <c:numCache>
                <c:formatCode>0.00%</c:formatCode>
                <c:ptCount val="2"/>
                <c:pt idx="0">
                  <c:v>0.656</c:v>
                </c:pt>
                <c:pt idx="1">
                  <c:v>0.437</c:v>
                </c:pt>
              </c:numCache>
            </c:numRef>
          </c:val>
        </c:ser>
        <c:dLbls>
          <c:showLegendKey val="0"/>
          <c:showVal val="0"/>
          <c:showCatName val="0"/>
          <c:showSerName val="0"/>
          <c:showPercent val="0"/>
          <c:showBubbleSize val="0"/>
        </c:dLbls>
        <c:gapWidth val="150"/>
        <c:axId val="2125314488"/>
        <c:axId val="2125316616"/>
      </c:barChart>
      <c:catAx>
        <c:axId val="2125314488"/>
        <c:scaling>
          <c:orientation val="minMax"/>
        </c:scaling>
        <c:delete val="1"/>
        <c:axPos val="b"/>
        <c:majorTickMark val="out"/>
        <c:minorTickMark val="none"/>
        <c:tickLblPos val="nextTo"/>
        <c:crossAx val="2125316616"/>
        <c:crosses val="autoZero"/>
        <c:auto val="1"/>
        <c:lblAlgn val="ctr"/>
        <c:lblOffset val="100"/>
        <c:noMultiLvlLbl val="0"/>
      </c:catAx>
      <c:valAx>
        <c:axId val="2125316616"/>
        <c:scaling>
          <c:orientation val="minMax"/>
        </c:scaling>
        <c:delete val="0"/>
        <c:axPos val="l"/>
        <c:majorGridlines/>
        <c:numFmt formatCode="0.00%" sourceLinked="1"/>
        <c:majorTickMark val="out"/>
        <c:minorTickMark val="none"/>
        <c:tickLblPos val="nextTo"/>
        <c:crossAx val="2125314488"/>
        <c:crosses val="autoZero"/>
        <c:crossBetween val="between"/>
      </c:valAx>
    </c:plotArea>
    <c:legend>
      <c:legendPos val="r"/>
      <c:layout/>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0E8FA9-8B5F-4493-A208-FBBD06A1EBF4}" type="datetimeFigureOut">
              <a:rPr lang="en-US" smtClean="0"/>
              <a:t>12/05/16</a:t>
            </a:fld>
            <a:endParaRPr lang="en-US"/>
          </a:p>
        </p:txBody>
      </p:sp>
      <p:sp>
        <p:nvSpPr>
          <p:cNvPr id="4" name="Slide Image Placeholder 3"/>
          <p:cNvSpPr>
            <a:spLocks noGrp="1" noRot="1" noChangeAspect="1"/>
          </p:cNvSpPr>
          <p:nvPr>
            <p:ph type="sldImg" idx="2"/>
          </p:nvPr>
        </p:nvSpPr>
        <p:spPr>
          <a:xfrm>
            <a:off x="2228850" y="685800"/>
            <a:ext cx="24003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15AFD9-35F1-4A8D-8AD3-EDB948176196}" type="slidenum">
              <a:rPr lang="en-US" smtClean="0"/>
              <a:t>‹#›</a:t>
            </a:fld>
            <a:endParaRPr lang="en-US"/>
          </a:p>
        </p:txBody>
      </p:sp>
    </p:spTree>
    <p:extLst>
      <p:ext uri="{BB962C8B-B14F-4D97-AF65-F5344CB8AC3E}">
        <p14:creationId xmlns:p14="http://schemas.microsoft.com/office/powerpoint/2010/main" val="2095315684"/>
      </p:ext>
    </p:extLst>
  </p:cSld>
  <p:clrMap bg1="lt1" tx1="dk1" bg2="lt2" tx2="dk2" accent1="accent1" accent2="accent2" accent3="accent3" accent4="accent4" accent5="accent5" accent6="accent6" hlink="hlink" folHlink="folHlink"/>
  <p:notesStyle>
    <a:lvl1pPr marL="0" algn="l" defTabSz="4358305" rtl="0" eaLnBrk="1" latinLnBrk="0" hangingPunct="1">
      <a:defRPr sz="5700" kern="1200">
        <a:solidFill>
          <a:schemeClr val="tx1"/>
        </a:solidFill>
        <a:latin typeface="+mn-lt"/>
        <a:ea typeface="+mn-ea"/>
        <a:cs typeface="+mn-cs"/>
      </a:defRPr>
    </a:lvl1pPr>
    <a:lvl2pPr marL="2179152" algn="l" defTabSz="4358305" rtl="0" eaLnBrk="1" latinLnBrk="0" hangingPunct="1">
      <a:defRPr sz="5700" kern="1200">
        <a:solidFill>
          <a:schemeClr val="tx1"/>
        </a:solidFill>
        <a:latin typeface="+mn-lt"/>
        <a:ea typeface="+mn-ea"/>
        <a:cs typeface="+mn-cs"/>
      </a:defRPr>
    </a:lvl2pPr>
    <a:lvl3pPr marL="4358305" algn="l" defTabSz="4358305" rtl="0" eaLnBrk="1" latinLnBrk="0" hangingPunct="1">
      <a:defRPr sz="5700" kern="1200">
        <a:solidFill>
          <a:schemeClr val="tx1"/>
        </a:solidFill>
        <a:latin typeface="+mn-lt"/>
        <a:ea typeface="+mn-ea"/>
        <a:cs typeface="+mn-cs"/>
      </a:defRPr>
    </a:lvl3pPr>
    <a:lvl4pPr marL="6537458" algn="l" defTabSz="4358305" rtl="0" eaLnBrk="1" latinLnBrk="0" hangingPunct="1">
      <a:defRPr sz="5700" kern="1200">
        <a:solidFill>
          <a:schemeClr val="tx1"/>
        </a:solidFill>
        <a:latin typeface="+mn-lt"/>
        <a:ea typeface="+mn-ea"/>
        <a:cs typeface="+mn-cs"/>
      </a:defRPr>
    </a:lvl4pPr>
    <a:lvl5pPr marL="8716611" algn="l" defTabSz="4358305" rtl="0" eaLnBrk="1" latinLnBrk="0" hangingPunct="1">
      <a:defRPr sz="5700" kern="1200">
        <a:solidFill>
          <a:schemeClr val="tx1"/>
        </a:solidFill>
        <a:latin typeface="+mn-lt"/>
        <a:ea typeface="+mn-ea"/>
        <a:cs typeface="+mn-cs"/>
      </a:defRPr>
    </a:lvl5pPr>
    <a:lvl6pPr marL="10895763" algn="l" defTabSz="4358305" rtl="0" eaLnBrk="1" latinLnBrk="0" hangingPunct="1">
      <a:defRPr sz="5700" kern="1200">
        <a:solidFill>
          <a:schemeClr val="tx1"/>
        </a:solidFill>
        <a:latin typeface="+mn-lt"/>
        <a:ea typeface="+mn-ea"/>
        <a:cs typeface="+mn-cs"/>
      </a:defRPr>
    </a:lvl6pPr>
    <a:lvl7pPr marL="13074915" algn="l" defTabSz="4358305" rtl="0" eaLnBrk="1" latinLnBrk="0" hangingPunct="1">
      <a:defRPr sz="5700" kern="1200">
        <a:solidFill>
          <a:schemeClr val="tx1"/>
        </a:solidFill>
        <a:latin typeface="+mn-lt"/>
        <a:ea typeface="+mn-ea"/>
        <a:cs typeface="+mn-cs"/>
      </a:defRPr>
    </a:lvl7pPr>
    <a:lvl8pPr marL="15254068" algn="l" defTabSz="4358305" rtl="0" eaLnBrk="1" latinLnBrk="0" hangingPunct="1">
      <a:defRPr sz="5700" kern="1200">
        <a:solidFill>
          <a:schemeClr val="tx1"/>
        </a:solidFill>
        <a:latin typeface="+mn-lt"/>
        <a:ea typeface="+mn-ea"/>
        <a:cs typeface="+mn-cs"/>
      </a:defRPr>
    </a:lvl8pPr>
    <a:lvl9pPr marL="17433222" algn="l" defTabSz="4358305" rtl="0" eaLnBrk="1" latinLnBrk="0" hangingPunct="1">
      <a:defRPr sz="57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2095878" y="258688"/>
            <a:ext cx="21009810" cy="2742894"/>
          </a:xfrm>
        </p:spPr>
        <p:txBody>
          <a:bodyPr/>
          <a:lstStyle>
            <a:lvl1pPr marL="0" indent="0">
              <a:buNone/>
              <a:defRPr sz="13300" baseline="0"/>
            </a:lvl1pPr>
          </a:lstStyle>
          <a:p>
            <a:pPr algn="ctr"/>
            <a:r>
              <a:rPr lang="en-US" sz="6200" dirty="0" smtClean="0">
                <a:solidFill>
                  <a:schemeClr val="accent2">
                    <a:lumMod val="75000"/>
                  </a:schemeClr>
                </a:solidFill>
                <a:effectLst>
                  <a:reflection blurRad="6350" stA="42000" endPos="58000" dir="5400000" sy="-100000" algn="bl" rotWithShape="0"/>
                </a:effectLst>
                <a:latin typeface="Arial Rounded MT Bold" pitchFamily="34" charset="0"/>
              </a:rPr>
              <a:t>This is a Scientific Poster Template created by </a:t>
            </a:r>
            <a:r>
              <a:rPr lang="en-US" sz="6200" dirty="0" err="1" smtClean="0">
                <a:solidFill>
                  <a:schemeClr val="accent2">
                    <a:lumMod val="75000"/>
                  </a:schemeClr>
                </a:solidFill>
                <a:effectLst>
                  <a:reflection blurRad="6350" stA="42000" endPos="58000" dir="5400000" sy="-100000" algn="bl" rotWithShape="0"/>
                </a:effectLst>
                <a:latin typeface="Arial Rounded MT Bold" pitchFamily="34" charset="0"/>
              </a:rPr>
              <a:t>Graphicsland</a:t>
            </a:r>
            <a:r>
              <a:rPr lang="en-US" sz="6200" dirty="0" smtClean="0">
                <a:solidFill>
                  <a:schemeClr val="accent2">
                    <a:lumMod val="75000"/>
                  </a:schemeClr>
                </a:solidFill>
                <a:effectLst>
                  <a:reflection blurRad="6350" stA="42000" endPos="58000" dir="5400000" sy="-100000" algn="bl" rotWithShape="0"/>
                </a:effectLst>
                <a:latin typeface="Arial Rounded MT Bold" pitchFamily="34" charset="0"/>
              </a:rPr>
              <a:t> &amp; MakeSigns.com</a:t>
            </a:r>
            <a:br>
              <a:rPr lang="en-US" sz="6200" dirty="0" smtClean="0">
                <a:solidFill>
                  <a:schemeClr val="accent2">
                    <a:lumMod val="75000"/>
                  </a:schemeClr>
                </a:solidFill>
                <a:effectLst>
                  <a:reflection blurRad="6350" stA="42000" endPos="58000" dir="5400000" sy="-100000" algn="bl" rotWithShape="0"/>
                </a:effectLst>
                <a:latin typeface="Arial Rounded MT Bold" pitchFamily="34" charset="0"/>
              </a:rPr>
            </a:br>
            <a:r>
              <a:rPr lang="en-US" sz="6200" dirty="0" smtClean="0">
                <a:solidFill>
                  <a:schemeClr val="accent2">
                    <a:lumMod val="75000"/>
                  </a:schemeClr>
                </a:solidFill>
                <a:effectLst>
                  <a:reflection blurRad="6350" stA="42000" endPos="58000" dir="5400000" sy="-100000" algn="bl" rotWithShape="0"/>
                </a:effectLst>
                <a:latin typeface="Arial Rounded MT Bold" pitchFamily="34" charset="0"/>
              </a:rPr>
              <a:t>Your poster title would go on these lines</a:t>
            </a:r>
            <a:endParaRPr lang="en-US" dirty="0"/>
          </a:p>
        </p:txBody>
      </p:sp>
      <p:sp>
        <p:nvSpPr>
          <p:cNvPr id="12" name="Text Placeholder 11"/>
          <p:cNvSpPr>
            <a:spLocks noGrp="1"/>
          </p:cNvSpPr>
          <p:nvPr>
            <p:ph type="body" sz="quarter" idx="11" hasCustomPrompt="1"/>
          </p:nvPr>
        </p:nvSpPr>
        <p:spPr>
          <a:xfrm>
            <a:off x="2095878" y="2793376"/>
            <a:ext cx="21009810" cy="2432918"/>
          </a:xfrm>
        </p:spPr>
        <p:txBody>
          <a:bodyPr/>
          <a:lstStyle>
            <a:lvl1pPr marL="0" indent="0">
              <a:buNone/>
              <a:defRPr sz="13300"/>
            </a:lvl1pPr>
          </a:lstStyle>
          <a:p>
            <a:pPr algn="ctr"/>
            <a:r>
              <a:rPr lang="en-US" sz="5000" dirty="0" smtClean="0"/>
              <a:t>Author names go here. You can add subscript numbers to assign a university. </a:t>
            </a:r>
            <a:br>
              <a:rPr lang="en-US" sz="5000" dirty="0" smtClean="0"/>
            </a:br>
            <a:r>
              <a:rPr lang="en-US" sz="5000" dirty="0" smtClean="0"/>
              <a:t>University names or departments go here. </a:t>
            </a:r>
            <a:endParaRPr lang="en-US" sz="5000" dirty="0"/>
          </a:p>
        </p:txBody>
      </p:sp>
    </p:spTree>
    <p:extLst>
      <p:ext uri="{BB962C8B-B14F-4D97-AF65-F5344CB8AC3E}">
        <p14:creationId xmlns:p14="http://schemas.microsoft.com/office/powerpoint/2010/main" val="433258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C7F76D-A730-4432-85DE-CA47D32BB251}" type="datetimeFigureOut">
              <a:rPr lang="en-US" smtClean="0"/>
              <a:t>12/05/16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1038981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90750" y="23139288"/>
            <a:ext cx="21421329" cy="7151840"/>
          </a:xfrm>
        </p:spPr>
        <p:txBody>
          <a:bodyPr anchor="t"/>
          <a:lstStyle>
            <a:lvl1pPr algn="l">
              <a:defRPr sz="19100" b="1" cap="all"/>
            </a:lvl1pPr>
          </a:lstStyle>
          <a:p>
            <a:r>
              <a:rPr lang="en-US" smtClean="0"/>
              <a:t>Click to edit Master title style</a:t>
            </a:r>
            <a:endParaRPr lang="en-US"/>
          </a:p>
        </p:txBody>
      </p:sp>
      <p:sp>
        <p:nvSpPr>
          <p:cNvPr id="3" name="Text Placeholder 2"/>
          <p:cNvSpPr>
            <a:spLocks noGrp="1"/>
          </p:cNvSpPr>
          <p:nvPr>
            <p:ph type="body" idx="1"/>
          </p:nvPr>
        </p:nvSpPr>
        <p:spPr>
          <a:xfrm>
            <a:off x="1990750" y="15262266"/>
            <a:ext cx="21421329" cy="7877023"/>
          </a:xfrm>
        </p:spPr>
        <p:txBody>
          <a:bodyPr anchor="b"/>
          <a:lstStyle>
            <a:lvl1pPr marL="0" indent="0">
              <a:buNone/>
              <a:defRPr sz="9600">
                <a:solidFill>
                  <a:schemeClr val="tx1">
                    <a:tint val="75000"/>
                  </a:schemeClr>
                </a:solidFill>
              </a:defRPr>
            </a:lvl1pPr>
            <a:lvl2pPr marL="2179152" indent="0">
              <a:buNone/>
              <a:defRPr sz="8600">
                <a:solidFill>
                  <a:schemeClr val="tx1">
                    <a:tint val="75000"/>
                  </a:schemeClr>
                </a:solidFill>
              </a:defRPr>
            </a:lvl2pPr>
            <a:lvl3pPr marL="4358305" indent="0">
              <a:buNone/>
              <a:defRPr sz="7600">
                <a:solidFill>
                  <a:schemeClr val="tx1">
                    <a:tint val="75000"/>
                  </a:schemeClr>
                </a:solidFill>
              </a:defRPr>
            </a:lvl3pPr>
            <a:lvl4pPr marL="6537458" indent="0">
              <a:buNone/>
              <a:defRPr sz="6700">
                <a:solidFill>
                  <a:schemeClr val="tx1">
                    <a:tint val="75000"/>
                  </a:schemeClr>
                </a:solidFill>
              </a:defRPr>
            </a:lvl4pPr>
            <a:lvl5pPr marL="8716611" indent="0">
              <a:buNone/>
              <a:defRPr sz="6700">
                <a:solidFill>
                  <a:schemeClr val="tx1">
                    <a:tint val="75000"/>
                  </a:schemeClr>
                </a:solidFill>
              </a:defRPr>
            </a:lvl5pPr>
            <a:lvl6pPr marL="10895763" indent="0">
              <a:buNone/>
              <a:defRPr sz="6700">
                <a:solidFill>
                  <a:schemeClr val="tx1">
                    <a:tint val="75000"/>
                  </a:schemeClr>
                </a:solidFill>
              </a:defRPr>
            </a:lvl6pPr>
            <a:lvl7pPr marL="13074915" indent="0">
              <a:buNone/>
              <a:defRPr sz="6700">
                <a:solidFill>
                  <a:schemeClr val="tx1">
                    <a:tint val="75000"/>
                  </a:schemeClr>
                </a:solidFill>
              </a:defRPr>
            </a:lvl7pPr>
            <a:lvl8pPr marL="15254068" indent="0">
              <a:buNone/>
              <a:defRPr sz="6700">
                <a:solidFill>
                  <a:schemeClr val="tx1">
                    <a:tint val="75000"/>
                  </a:schemeClr>
                </a:solidFill>
              </a:defRPr>
            </a:lvl8pPr>
            <a:lvl9pPr marL="17433222"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C7F76D-A730-4432-85DE-CA47D32BB251}" type="datetimeFigureOut">
              <a:rPr lang="en-US" smtClean="0"/>
              <a:t>12/05/16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2276548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37159" y="26890253"/>
            <a:ext cx="40615642" cy="76044565"/>
          </a:xfrm>
        </p:spPr>
        <p:txBody>
          <a:bodyPr/>
          <a:lstStyle>
            <a:lvl1pPr>
              <a:defRPr sz="13300"/>
            </a:lvl1pPr>
            <a:lvl2pPr>
              <a:defRPr sz="114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72829" y="26890253"/>
            <a:ext cx="40615646" cy="76044565"/>
          </a:xfrm>
        </p:spPr>
        <p:txBody>
          <a:bodyPr/>
          <a:lstStyle>
            <a:lvl1pPr>
              <a:defRPr sz="13300"/>
            </a:lvl1pPr>
            <a:lvl2pPr>
              <a:defRPr sz="114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C7F76D-A730-4432-85DE-CA47D32BB251}" type="datetimeFigureOut">
              <a:rPr lang="en-US" smtClean="0"/>
              <a:t>12/05/16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876660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60078" y="1442040"/>
            <a:ext cx="22681407" cy="6001544"/>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60079" y="8060410"/>
            <a:ext cx="11135068" cy="3359194"/>
          </a:xfrm>
        </p:spPr>
        <p:txBody>
          <a:bodyPr anchor="b"/>
          <a:lstStyle>
            <a:lvl1pPr marL="0" indent="0">
              <a:buNone/>
              <a:defRPr sz="11400" b="1"/>
            </a:lvl1pPr>
            <a:lvl2pPr marL="2179152" indent="0">
              <a:buNone/>
              <a:defRPr sz="9600" b="1"/>
            </a:lvl2pPr>
            <a:lvl3pPr marL="4358305" indent="0">
              <a:buNone/>
              <a:defRPr sz="8600" b="1"/>
            </a:lvl3pPr>
            <a:lvl4pPr marL="6537458" indent="0">
              <a:buNone/>
              <a:defRPr sz="7600" b="1"/>
            </a:lvl4pPr>
            <a:lvl5pPr marL="8716611" indent="0">
              <a:buNone/>
              <a:defRPr sz="7600" b="1"/>
            </a:lvl5pPr>
            <a:lvl6pPr marL="10895763" indent="0">
              <a:buNone/>
              <a:defRPr sz="7600" b="1"/>
            </a:lvl6pPr>
            <a:lvl7pPr marL="13074915" indent="0">
              <a:buNone/>
              <a:defRPr sz="7600" b="1"/>
            </a:lvl7pPr>
            <a:lvl8pPr marL="15254068" indent="0">
              <a:buNone/>
              <a:defRPr sz="7600" b="1"/>
            </a:lvl8pPr>
            <a:lvl9pPr marL="17433222" indent="0">
              <a:buNone/>
              <a:defRPr sz="7600" b="1"/>
            </a:lvl9pPr>
          </a:lstStyle>
          <a:p>
            <a:pPr lvl="0"/>
            <a:r>
              <a:rPr lang="en-US" smtClean="0"/>
              <a:t>Click to edit Master text styles</a:t>
            </a:r>
          </a:p>
        </p:txBody>
      </p:sp>
      <p:sp>
        <p:nvSpPr>
          <p:cNvPr id="4" name="Content Placeholder 3"/>
          <p:cNvSpPr>
            <a:spLocks noGrp="1"/>
          </p:cNvSpPr>
          <p:nvPr>
            <p:ph sz="half" idx="2"/>
          </p:nvPr>
        </p:nvSpPr>
        <p:spPr>
          <a:xfrm>
            <a:off x="1260079" y="11419605"/>
            <a:ext cx="11135068" cy="20747007"/>
          </a:xfrm>
        </p:spPr>
        <p:txBody>
          <a:bodyPr/>
          <a:lstStyle>
            <a:lvl1pPr>
              <a:defRPr sz="114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2802046" y="8060410"/>
            <a:ext cx="11139441" cy="3359194"/>
          </a:xfrm>
        </p:spPr>
        <p:txBody>
          <a:bodyPr anchor="b"/>
          <a:lstStyle>
            <a:lvl1pPr marL="0" indent="0">
              <a:buNone/>
              <a:defRPr sz="11400" b="1"/>
            </a:lvl1pPr>
            <a:lvl2pPr marL="2179152" indent="0">
              <a:buNone/>
              <a:defRPr sz="9600" b="1"/>
            </a:lvl2pPr>
            <a:lvl3pPr marL="4358305" indent="0">
              <a:buNone/>
              <a:defRPr sz="8600" b="1"/>
            </a:lvl3pPr>
            <a:lvl4pPr marL="6537458" indent="0">
              <a:buNone/>
              <a:defRPr sz="7600" b="1"/>
            </a:lvl4pPr>
            <a:lvl5pPr marL="8716611" indent="0">
              <a:buNone/>
              <a:defRPr sz="7600" b="1"/>
            </a:lvl5pPr>
            <a:lvl6pPr marL="10895763" indent="0">
              <a:buNone/>
              <a:defRPr sz="7600" b="1"/>
            </a:lvl6pPr>
            <a:lvl7pPr marL="13074915" indent="0">
              <a:buNone/>
              <a:defRPr sz="7600" b="1"/>
            </a:lvl7pPr>
            <a:lvl8pPr marL="15254068" indent="0">
              <a:buNone/>
              <a:defRPr sz="7600" b="1"/>
            </a:lvl8pPr>
            <a:lvl9pPr marL="17433222" indent="0">
              <a:buNone/>
              <a:defRPr sz="7600" b="1"/>
            </a:lvl9pPr>
          </a:lstStyle>
          <a:p>
            <a:pPr lvl="0"/>
            <a:r>
              <a:rPr lang="en-US" smtClean="0"/>
              <a:t>Click to edit Master text styles</a:t>
            </a:r>
          </a:p>
        </p:txBody>
      </p:sp>
      <p:sp>
        <p:nvSpPr>
          <p:cNvPr id="6" name="Content Placeholder 5"/>
          <p:cNvSpPr>
            <a:spLocks noGrp="1"/>
          </p:cNvSpPr>
          <p:nvPr>
            <p:ph sz="quarter" idx="4"/>
          </p:nvPr>
        </p:nvSpPr>
        <p:spPr>
          <a:xfrm>
            <a:off x="12802046" y="11419605"/>
            <a:ext cx="11139441" cy="20747007"/>
          </a:xfrm>
        </p:spPr>
        <p:txBody>
          <a:bodyPr/>
          <a:lstStyle>
            <a:lvl1pPr>
              <a:defRPr sz="114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C7F76D-A730-4432-85DE-CA47D32BB251}" type="datetimeFigureOut">
              <a:rPr lang="en-US" smtClean="0"/>
              <a:t>12/05/16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2774141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C7F76D-A730-4432-85DE-CA47D32BB251}" type="datetimeFigureOut">
              <a:rPr lang="en-US" smtClean="0"/>
              <a:t>12/05/16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2688426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C7F76D-A730-4432-85DE-CA47D32BB251}" type="datetimeFigureOut">
              <a:rPr lang="en-US" smtClean="0"/>
              <a:t>12/05/16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3046984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60081" y="1433703"/>
            <a:ext cx="8291141" cy="6101569"/>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9853111" y="1433704"/>
            <a:ext cx="14088374" cy="30732909"/>
          </a:xfrm>
        </p:spPr>
        <p:txBody>
          <a:bodyPr/>
          <a:lstStyle>
            <a:lvl1pPr>
              <a:defRPr sz="15300"/>
            </a:lvl1pPr>
            <a:lvl2pPr>
              <a:defRPr sz="13300"/>
            </a:lvl2pPr>
            <a:lvl3pPr>
              <a:defRPr sz="114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60081" y="7535274"/>
            <a:ext cx="8291141" cy="24631339"/>
          </a:xfrm>
        </p:spPr>
        <p:txBody>
          <a:bodyPr/>
          <a:lstStyle>
            <a:lvl1pPr marL="0" indent="0">
              <a:buNone/>
              <a:defRPr sz="6700"/>
            </a:lvl1pPr>
            <a:lvl2pPr marL="2179152" indent="0">
              <a:buNone/>
              <a:defRPr sz="5700"/>
            </a:lvl2pPr>
            <a:lvl3pPr marL="4358305" indent="0">
              <a:buNone/>
              <a:defRPr sz="4800"/>
            </a:lvl3pPr>
            <a:lvl4pPr marL="6537458" indent="0">
              <a:buNone/>
              <a:defRPr sz="4300"/>
            </a:lvl4pPr>
            <a:lvl5pPr marL="8716611" indent="0">
              <a:buNone/>
              <a:defRPr sz="4300"/>
            </a:lvl5pPr>
            <a:lvl6pPr marL="10895763" indent="0">
              <a:buNone/>
              <a:defRPr sz="4300"/>
            </a:lvl6pPr>
            <a:lvl7pPr marL="13074915" indent="0">
              <a:buNone/>
              <a:defRPr sz="4300"/>
            </a:lvl7pPr>
            <a:lvl8pPr marL="15254068" indent="0">
              <a:buNone/>
              <a:defRPr sz="4300"/>
            </a:lvl8pPr>
            <a:lvl9pPr marL="17433222"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C7F76D-A730-4432-85DE-CA47D32BB251}" type="datetimeFigureOut">
              <a:rPr lang="en-US" smtClean="0"/>
              <a:t>12/05/16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1581262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39683" y="25206486"/>
            <a:ext cx="15120938" cy="2975769"/>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4939683" y="3217495"/>
            <a:ext cx="15120938" cy="21605558"/>
          </a:xfrm>
        </p:spPr>
        <p:txBody>
          <a:bodyPr/>
          <a:lstStyle>
            <a:lvl1pPr marL="0" indent="0">
              <a:buNone/>
              <a:defRPr sz="15300"/>
            </a:lvl1pPr>
            <a:lvl2pPr marL="2179152" indent="0">
              <a:buNone/>
              <a:defRPr sz="13300"/>
            </a:lvl2pPr>
            <a:lvl3pPr marL="4358305" indent="0">
              <a:buNone/>
              <a:defRPr sz="11400"/>
            </a:lvl3pPr>
            <a:lvl4pPr marL="6537458" indent="0">
              <a:buNone/>
              <a:defRPr sz="9600"/>
            </a:lvl4pPr>
            <a:lvl5pPr marL="8716611" indent="0">
              <a:buNone/>
              <a:defRPr sz="9600"/>
            </a:lvl5pPr>
            <a:lvl6pPr marL="10895763" indent="0">
              <a:buNone/>
              <a:defRPr sz="9600"/>
            </a:lvl6pPr>
            <a:lvl7pPr marL="13074915" indent="0">
              <a:buNone/>
              <a:defRPr sz="9600"/>
            </a:lvl7pPr>
            <a:lvl8pPr marL="15254068" indent="0">
              <a:buNone/>
              <a:defRPr sz="9600"/>
            </a:lvl8pPr>
            <a:lvl9pPr marL="17433222" indent="0">
              <a:buNone/>
              <a:defRPr sz="9600"/>
            </a:lvl9pPr>
          </a:lstStyle>
          <a:p>
            <a:endParaRPr lang="en-US"/>
          </a:p>
        </p:txBody>
      </p:sp>
      <p:sp>
        <p:nvSpPr>
          <p:cNvPr id="4" name="Text Placeholder 3"/>
          <p:cNvSpPr>
            <a:spLocks noGrp="1"/>
          </p:cNvSpPr>
          <p:nvPr>
            <p:ph type="body" sz="half" idx="2"/>
          </p:nvPr>
        </p:nvSpPr>
        <p:spPr>
          <a:xfrm>
            <a:off x="4939683" y="28182254"/>
            <a:ext cx="15120938" cy="4226084"/>
          </a:xfrm>
        </p:spPr>
        <p:txBody>
          <a:bodyPr/>
          <a:lstStyle>
            <a:lvl1pPr marL="0" indent="0">
              <a:buNone/>
              <a:defRPr sz="6700"/>
            </a:lvl1pPr>
            <a:lvl2pPr marL="2179152" indent="0">
              <a:buNone/>
              <a:defRPr sz="5700"/>
            </a:lvl2pPr>
            <a:lvl3pPr marL="4358305" indent="0">
              <a:buNone/>
              <a:defRPr sz="4800"/>
            </a:lvl3pPr>
            <a:lvl4pPr marL="6537458" indent="0">
              <a:buNone/>
              <a:defRPr sz="4300"/>
            </a:lvl4pPr>
            <a:lvl5pPr marL="8716611" indent="0">
              <a:buNone/>
              <a:defRPr sz="4300"/>
            </a:lvl5pPr>
            <a:lvl6pPr marL="10895763" indent="0">
              <a:buNone/>
              <a:defRPr sz="4300"/>
            </a:lvl6pPr>
            <a:lvl7pPr marL="13074915" indent="0">
              <a:buNone/>
              <a:defRPr sz="4300"/>
            </a:lvl7pPr>
            <a:lvl8pPr marL="15254068" indent="0">
              <a:buNone/>
              <a:defRPr sz="4300"/>
            </a:lvl8pPr>
            <a:lvl9pPr marL="17433222"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C7F76D-A730-4432-85DE-CA47D32BB251}" type="datetimeFigureOut">
              <a:rPr lang="en-US" smtClean="0"/>
              <a:t>12/05/16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1114417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C7F76D-A730-4432-85DE-CA47D32BB251}" type="datetimeFigureOut">
              <a:rPr lang="en-US" smtClean="0"/>
              <a:t>12/05/16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2124576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77831" y="4617857"/>
            <a:ext cx="20410643" cy="9831696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37161" y="4617857"/>
            <a:ext cx="60820645" cy="9831696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C7F76D-A730-4432-85DE-CA47D32BB251}" type="datetimeFigureOut">
              <a:rPr lang="en-US" smtClean="0"/>
              <a:t>12/05/16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69728983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0078" y="1442040"/>
            <a:ext cx="22681407" cy="6001544"/>
          </a:xfrm>
          <a:prstGeom prst="rect">
            <a:avLst/>
          </a:prstGeom>
        </p:spPr>
        <p:txBody>
          <a:bodyPr vert="horz" lIns="435831" tIns="217915" rIns="435831" bIns="21791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260078" y="8402164"/>
            <a:ext cx="22681407" cy="23764450"/>
          </a:xfrm>
          <a:prstGeom prst="rect">
            <a:avLst/>
          </a:prstGeom>
        </p:spPr>
        <p:txBody>
          <a:bodyPr vert="horz" lIns="435831" tIns="217915" rIns="435831" bIns="21791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260078" y="33375256"/>
            <a:ext cx="5880365" cy="1917160"/>
          </a:xfrm>
          <a:prstGeom prst="rect">
            <a:avLst/>
          </a:prstGeom>
        </p:spPr>
        <p:txBody>
          <a:bodyPr vert="horz" lIns="435831" tIns="217915" rIns="435831" bIns="217915" rtlCol="0" anchor="ctr"/>
          <a:lstStyle>
            <a:lvl1pPr algn="l">
              <a:defRPr sz="5700">
                <a:solidFill>
                  <a:schemeClr val="tx1">
                    <a:tint val="75000"/>
                  </a:schemeClr>
                </a:solidFill>
              </a:defRPr>
            </a:lvl1pPr>
          </a:lstStyle>
          <a:p>
            <a:fld id="{A1C7F76D-A730-4432-85DE-CA47D32BB251}" type="datetimeFigureOut">
              <a:rPr lang="en-US" smtClean="0"/>
              <a:t>12/05/16</a:t>
            </a:fld>
            <a:endParaRPr lang="en-US"/>
          </a:p>
        </p:txBody>
      </p:sp>
      <p:sp>
        <p:nvSpPr>
          <p:cNvPr id="5" name="Footer Placeholder 4"/>
          <p:cNvSpPr>
            <a:spLocks noGrp="1"/>
          </p:cNvSpPr>
          <p:nvPr>
            <p:ph type="ftr" sz="quarter" idx="3"/>
          </p:nvPr>
        </p:nvSpPr>
        <p:spPr>
          <a:xfrm>
            <a:off x="8610534" y="33375256"/>
            <a:ext cx="7980495" cy="1917160"/>
          </a:xfrm>
          <a:prstGeom prst="rect">
            <a:avLst/>
          </a:prstGeom>
        </p:spPr>
        <p:txBody>
          <a:bodyPr vert="horz" lIns="435831" tIns="217915" rIns="435831" bIns="217915" rtlCol="0" anchor="ctr"/>
          <a:lstStyle>
            <a:lvl1pPr algn="ctr">
              <a:defRPr sz="5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8061120" y="33375256"/>
            <a:ext cx="5880365" cy="1917160"/>
          </a:xfrm>
          <a:prstGeom prst="rect">
            <a:avLst/>
          </a:prstGeom>
        </p:spPr>
        <p:txBody>
          <a:bodyPr vert="horz" lIns="435831" tIns="217915" rIns="435831" bIns="217915" rtlCol="0" anchor="ctr"/>
          <a:lstStyle>
            <a:lvl1pPr algn="r">
              <a:defRPr sz="5700">
                <a:solidFill>
                  <a:schemeClr val="tx1">
                    <a:tint val="75000"/>
                  </a:schemeClr>
                </a:solidFill>
              </a:defRPr>
            </a:lvl1pPr>
          </a:lstStyle>
          <a:p>
            <a:fld id="{09D57CD0-55F5-4017-8E2F-F1A5FF8435B8}" type="slidenum">
              <a:rPr lang="en-US" smtClean="0"/>
              <a:t>‹#›</a:t>
            </a:fld>
            <a:endParaRPr lang="en-US"/>
          </a:p>
        </p:txBody>
      </p:sp>
    </p:spTree>
    <p:extLst>
      <p:ext uri="{BB962C8B-B14F-4D97-AF65-F5344CB8AC3E}">
        <p14:creationId xmlns:p14="http://schemas.microsoft.com/office/powerpoint/2010/main" val="1191322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58305" rtl="0" eaLnBrk="1" latinLnBrk="0" hangingPunct="1">
        <a:spcBef>
          <a:spcPct val="0"/>
        </a:spcBef>
        <a:buNone/>
        <a:defRPr sz="21000" kern="1200">
          <a:solidFill>
            <a:schemeClr val="tx1"/>
          </a:solidFill>
          <a:latin typeface="+mj-lt"/>
          <a:ea typeface="+mj-ea"/>
          <a:cs typeface="+mj-cs"/>
        </a:defRPr>
      </a:lvl1pPr>
    </p:titleStyle>
    <p:bodyStyle>
      <a:lvl1pPr marL="1634365" indent="-1634365" algn="l" defTabSz="4358305" rtl="0" eaLnBrk="1" latinLnBrk="0" hangingPunct="1">
        <a:spcBef>
          <a:spcPct val="20000"/>
        </a:spcBef>
        <a:buFont typeface="Arial" pitchFamily="34" charset="0"/>
        <a:buChar char="•"/>
        <a:defRPr sz="15300" kern="1200">
          <a:solidFill>
            <a:schemeClr val="tx1"/>
          </a:solidFill>
          <a:latin typeface="+mn-lt"/>
          <a:ea typeface="+mn-ea"/>
          <a:cs typeface="+mn-cs"/>
        </a:defRPr>
      </a:lvl1pPr>
      <a:lvl2pPr marL="3541123" indent="-1361971" algn="l" defTabSz="4358305" rtl="0" eaLnBrk="1" latinLnBrk="0" hangingPunct="1">
        <a:spcBef>
          <a:spcPct val="20000"/>
        </a:spcBef>
        <a:buFont typeface="Arial" pitchFamily="34" charset="0"/>
        <a:buChar char="–"/>
        <a:defRPr sz="13300" kern="1200">
          <a:solidFill>
            <a:schemeClr val="tx1"/>
          </a:solidFill>
          <a:latin typeface="+mn-lt"/>
          <a:ea typeface="+mn-ea"/>
          <a:cs typeface="+mn-cs"/>
        </a:defRPr>
      </a:lvl2pPr>
      <a:lvl3pPr marL="5447882" indent="-1089576" algn="l" defTabSz="4358305" rtl="0" eaLnBrk="1" latinLnBrk="0" hangingPunct="1">
        <a:spcBef>
          <a:spcPct val="20000"/>
        </a:spcBef>
        <a:buFont typeface="Arial" pitchFamily="34" charset="0"/>
        <a:buChar char="•"/>
        <a:defRPr sz="11400" kern="1200">
          <a:solidFill>
            <a:schemeClr val="tx1"/>
          </a:solidFill>
          <a:latin typeface="+mn-lt"/>
          <a:ea typeface="+mn-ea"/>
          <a:cs typeface="+mn-cs"/>
        </a:defRPr>
      </a:lvl3pPr>
      <a:lvl4pPr marL="7627034" indent="-1089576" algn="l" defTabSz="4358305"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06187" indent="-1089576" algn="l" defTabSz="4358305"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1985339" indent="-1089576" algn="l" defTabSz="4358305"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164492" indent="-1089576" algn="l" defTabSz="4358305"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343646" indent="-1089576" algn="l" defTabSz="4358305"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522798" indent="-1089576" algn="l" defTabSz="4358305"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58305" rtl="0" eaLnBrk="1" latinLnBrk="0" hangingPunct="1">
        <a:defRPr sz="8600" kern="1200">
          <a:solidFill>
            <a:schemeClr val="tx1"/>
          </a:solidFill>
          <a:latin typeface="+mn-lt"/>
          <a:ea typeface="+mn-ea"/>
          <a:cs typeface="+mn-cs"/>
        </a:defRPr>
      </a:lvl1pPr>
      <a:lvl2pPr marL="2179152" algn="l" defTabSz="4358305" rtl="0" eaLnBrk="1" latinLnBrk="0" hangingPunct="1">
        <a:defRPr sz="8600" kern="1200">
          <a:solidFill>
            <a:schemeClr val="tx1"/>
          </a:solidFill>
          <a:latin typeface="+mn-lt"/>
          <a:ea typeface="+mn-ea"/>
          <a:cs typeface="+mn-cs"/>
        </a:defRPr>
      </a:lvl2pPr>
      <a:lvl3pPr marL="4358305" algn="l" defTabSz="4358305" rtl="0" eaLnBrk="1" latinLnBrk="0" hangingPunct="1">
        <a:defRPr sz="8600" kern="1200">
          <a:solidFill>
            <a:schemeClr val="tx1"/>
          </a:solidFill>
          <a:latin typeface="+mn-lt"/>
          <a:ea typeface="+mn-ea"/>
          <a:cs typeface="+mn-cs"/>
        </a:defRPr>
      </a:lvl3pPr>
      <a:lvl4pPr marL="6537458" algn="l" defTabSz="4358305" rtl="0" eaLnBrk="1" latinLnBrk="0" hangingPunct="1">
        <a:defRPr sz="8600" kern="1200">
          <a:solidFill>
            <a:schemeClr val="tx1"/>
          </a:solidFill>
          <a:latin typeface="+mn-lt"/>
          <a:ea typeface="+mn-ea"/>
          <a:cs typeface="+mn-cs"/>
        </a:defRPr>
      </a:lvl4pPr>
      <a:lvl5pPr marL="8716611" algn="l" defTabSz="4358305" rtl="0" eaLnBrk="1" latinLnBrk="0" hangingPunct="1">
        <a:defRPr sz="8600" kern="1200">
          <a:solidFill>
            <a:schemeClr val="tx1"/>
          </a:solidFill>
          <a:latin typeface="+mn-lt"/>
          <a:ea typeface="+mn-ea"/>
          <a:cs typeface="+mn-cs"/>
        </a:defRPr>
      </a:lvl5pPr>
      <a:lvl6pPr marL="10895763" algn="l" defTabSz="4358305" rtl="0" eaLnBrk="1" latinLnBrk="0" hangingPunct="1">
        <a:defRPr sz="8600" kern="1200">
          <a:solidFill>
            <a:schemeClr val="tx1"/>
          </a:solidFill>
          <a:latin typeface="+mn-lt"/>
          <a:ea typeface="+mn-ea"/>
          <a:cs typeface="+mn-cs"/>
        </a:defRPr>
      </a:lvl6pPr>
      <a:lvl7pPr marL="13074915" algn="l" defTabSz="4358305" rtl="0" eaLnBrk="1" latinLnBrk="0" hangingPunct="1">
        <a:defRPr sz="8600" kern="1200">
          <a:solidFill>
            <a:schemeClr val="tx1"/>
          </a:solidFill>
          <a:latin typeface="+mn-lt"/>
          <a:ea typeface="+mn-ea"/>
          <a:cs typeface="+mn-cs"/>
        </a:defRPr>
      </a:lvl7pPr>
      <a:lvl8pPr marL="15254068" algn="l" defTabSz="4358305" rtl="0" eaLnBrk="1" latinLnBrk="0" hangingPunct="1">
        <a:defRPr sz="8600" kern="1200">
          <a:solidFill>
            <a:schemeClr val="tx1"/>
          </a:solidFill>
          <a:latin typeface="+mn-lt"/>
          <a:ea typeface="+mn-ea"/>
          <a:cs typeface="+mn-cs"/>
        </a:defRPr>
      </a:lvl8pPr>
      <a:lvl9pPr marL="17433222" algn="l" defTabSz="4358305"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chart" Target="../charts/chart1.xml"/><Relationship Id="rId6" Type="http://schemas.openxmlformats.org/officeDocument/2006/relationships/image" Target="../media/image3.emf"/><Relationship Id="rId7" Type="http://schemas.openxmlformats.org/officeDocument/2006/relationships/image" Target="../media/image4.emf"/><Relationship Id="rId1" Type="http://schemas.openxmlformats.org/officeDocument/2006/relationships/slideLayout" Target="../slideLayouts/slideLayout1.xml"/><Relationship Id="rId2" Type="http://schemas.openxmlformats.org/officeDocument/2006/relationships/hyperlink" Target="mailto:emmabruce@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1" y="5187600"/>
            <a:ext cx="25201564" cy="306897"/>
          </a:xfrm>
          <a:prstGeom prst="rect">
            <a:avLst/>
          </a:prstGeom>
          <a:solidFill>
            <a:srgbClr val="13343D"/>
          </a:solidFill>
          <a:ln>
            <a:noFill/>
          </a:ln>
        </p:spPr>
        <p:style>
          <a:lnRef idx="2">
            <a:schemeClr val="accent1">
              <a:shade val="50000"/>
            </a:schemeClr>
          </a:lnRef>
          <a:fillRef idx="1">
            <a:schemeClr val="accent1"/>
          </a:fillRef>
          <a:effectRef idx="0">
            <a:schemeClr val="accent1"/>
          </a:effectRef>
          <a:fontRef idx="minor">
            <a:schemeClr val="lt1"/>
          </a:fontRef>
        </p:style>
        <p:txBody>
          <a:bodyPr lIns="90800" tIns="45400" rIns="90800" bIns="45400" rtlCol="0" anchor="ctr"/>
          <a:lstStyle/>
          <a:p>
            <a:pPr algn="ctr"/>
            <a:endParaRPr lang="en-US" sz="9500" dirty="0">
              <a:ln>
                <a:solidFill>
                  <a:schemeClr val="accent3">
                    <a:lumMod val="75000"/>
                  </a:schemeClr>
                </a:solidFill>
              </a:ln>
              <a:solidFill>
                <a:schemeClr val="accent3">
                  <a:lumMod val="75000"/>
                </a:schemeClr>
              </a:solidFill>
            </a:endParaRPr>
          </a:p>
        </p:txBody>
      </p:sp>
      <p:sp>
        <p:nvSpPr>
          <p:cNvPr id="48" name="Rectangle 47"/>
          <p:cNvSpPr/>
          <p:nvPr/>
        </p:nvSpPr>
        <p:spPr>
          <a:xfrm>
            <a:off x="-1" y="35671233"/>
            <a:ext cx="25201564" cy="3380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0800" tIns="45400" rIns="90800" bIns="45400" rtlCol="0" anchor="ctr"/>
          <a:lstStyle/>
          <a:p>
            <a:pPr algn="ctr"/>
            <a:endParaRPr lang="en-US" sz="9500" dirty="0"/>
          </a:p>
        </p:txBody>
      </p:sp>
      <p:sp>
        <p:nvSpPr>
          <p:cNvPr id="61" name="TextBox 60"/>
          <p:cNvSpPr txBox="1"/>
          <p:nvPr/>
        </p:nvSpPr>
        <p:spPr>
          <a:xfrm>
            <a:off x="19083455" y="16613752"/>
            <a:ext cx="5715690" cy="1784458"/>
          </a:xfrm>
          <a:prstGeom prst="rect">
            <a:avLst/>
          </a:prstGeom>
          <a:noFill/>
        </p:spPr>
        <p:txBody>
          <a:bodyPr wrap="square" lIns="90800" tIns="45400" rIns="90800" bIns="45400" rtlCol="0">
            <a:spAutoFit/>
          </a:bodyPr>
          <a:lstStyle/>
          <a:p>
            <a:r>
              <a:rPr lang="en-US" sz="2200" dirty="0">
                <a:solidFill>
                  <a:srgbClr val="000000"/>
                </a:solidFill>
                <a:cs typeface="Arial" pitchFamily="34" charset="0"/>
              </a:rPr>
              <a:t>This study was the first author’s honors thesis for Masters level Degree at Lancaster University. </a:t>
            </a:r>
            <a:r>
              <a:rPr lang="en-US" sz="2200" dirty="0"/>
              <a:t>We want to thank the BabyLab at Lancaster University for their help and support during data collection </a:t>
            </a:r>
            <a:r>
              <a:rPr lang="en-US" sz="2200" dirty="0" smtClean="0"/>
              <a:t>and all </a:t>
            </a:r>
            <a:r>
              <a:rPr lang="en-US" sz="2200" dirty="0"/>
              <a:t>the participants.</a:t>
            </a:r>
            <a:endParaRPr lang="en-US" sz="2200" dirty="0">
              <a:solidFill>
                <a:srgbClr val="000000"/>
              </a:solidFill>
              <a:cs typeface="Arial" pitchFamily="34" charset="0"/>
            </a:endParaRPr>
          </a:p>
        </p:txBody>
      </p:sp>
      <p:sp>
        <p:nvSpPr>
          <p:cNvPr id="62" name="TextBox 61"/>
          <p:cNvSpPr txBox="1"/>
          <p:nvPr/>
        </p:nvSpPr>
        <p:spPr>
          <a:xfrm>
            <a:off x="19111597" y="19293592"/>
            <a:ext cx="5714653" cy="2461566"/>
          </a:xfrm>
          <a:prstGeom prst="rect">
            <a:avLst/>
          </a:prstGeom>
          <a:noFill/>
        </p:spPr>
        <p:txBody>
          <a:bodyPr wrap="square" lIns="90800" tIns="45400" rIns="90800" bIns="45400" rtlCol="0">
            <a:spAutoFit/>
          </a:bodyPr>
          <a:lstStyle/>
          <a:p>
            <a:r>
              <a:rPr lang="en-US" sz="2200" dirty="0">
                <a:solidFill>
                  <a:srgbClr val="000000"/>
                </a:solidFill>
                <a:cs typeface="Arial" pitchFamily="34" charset="0"/>
              </a:rPr>
              <a:t>Marina Loucaides</a:t>
            </a:r>
            <a:r>
              <a:rPr lang="en-US" sz="2200" dirty="0" smtClean="0">
                <a:solidFill>
                  <a:srgbClr val="000000"/>
                </a:solidFill>
                <a:cs typeface="Arial" pitchFamily="34" charset="0"/>
              </a:rPr>
              <a:t>: </a:t>
            </a:r>
            <a:r>
              <a:rPr lang="en-US" sz="2200" dirty="0" err="1">
                <a:solidFill>
                  <a:srgbClr val="000000"/>
                </a:solidFill>
                <a:cs typeface="Arial" pitchFamily="34" charset="0"/>
              </a:rPr>
              <a:t>m.loucaides@lancaster.ac.uk</a:t>
            </a:r>
            <a:endParaRPr lang="en-US" sz="2200" dirty="0">
              <a:solidFill>
                <a:srgbClr val="000000"/>
              </a:solidFill>
              <a:cs typeface="Arial" pitchFamily="34" charset="0"/>
            </a:endParaRPr>
          </a:p>
          <a:p>
            <a:r>
              <a:rPr lang="en-US" sz="2200" dirty="0">
                <a:solidFill>
                  <a:srgbClr val="000000"/>
                </a:solidFill>
                <a:cs typeface="Arial" pitchFamily="34" charset="0"/>
              </a:rPr>
              <a:t>Judith </a:t>
            </a:r>
            <a:r>
              <a:rPr lang="en-US" sz="2200" dirty="0" err="1">
                <a:solidFill>
                  <a:srgbClr val="000000"/>
                </a:solidFill>
                <a:cs typeface="Arial" pitchFamily="34" charset="0"/>
              </a:rPr>
              <a:t>Lunn</a:t>
            </a:r>
            <a:r>
              <a:rPr lang="en-US" sz="2200" dirty="0" smtClean="0">
                <a:solidFill>
                  <a:srgbClr val="000000"/>
                </a:solidFill>
                <a:cs typeface="Arial" pitchFamily="34" charset="0"/>
              </a:rPr>
              <a:t>: </a:t>
            </a:r>
            <a:r>
              <a:rPr lang="pl-PL" sz="2200" dirty="0"/>
              <a:t>j.lunn1@lancaster.ac.uk</a:t>
            </a:r>
          </a:p>
          <a:p>
            <a:r>
              <a:rPr lang="en-US" sz="2200" dirty="0">
                <a:solidFill>
                  <a:srgbClr val="000000"/>
                </a:solidFill>
                <a:cs typeface="Arial" pitchFamily="34" charset="0"/>
              </a:rPr>
              <a:t>Vincent Reid: </a:t>
            </a:r>
            <a:r>
              <a:rPr lang="nl-NL" sz="2200" dirty="0" err="1" smtClean="0"/>
              <a:t>v.reid</a:t>
            </a:r>
            <a:r>
              <a:rPr lang="nl-NL" sz="2200" dirty="0" err="1"/>
              <a:t>@lancaster.ac.uk</a:t>
            </a:r>
            <a:endParaRPr lang="en-US" sz="2200" dirty="0">
              <a:solidFill>
                <a:srgbClr val="000000"/>
              </a:solidFill>
              <a:cs typeface="Arial" pitchFamily="34" charset="0"/>
            </a:endParaRPr>
          </a:p>
          <a:p>
            <a:r>
              <a:rPr lang="en-US" sz="2200" dirty="0">
                <a:solidFill>
                  <a:srgbClr val="000000"/>
                </a:solidFill>
                <a:cs typeface="Arial" pitchFamily="34" charset="0"/>
              </a:rPr>
              <a:t>Emma Bruce: </a:t>
            </a:r>
            <a:r>
              <a:rPr lang="is-IS" sz="2200" dirty="0"/>
              <a:t>emmabruce@gmail.com</a:t>
            </a:r>
            <a:endParaRPr lang="is-IS" sz="2200" dirty="0">
              <a:hlinkClick r:id="rId2"/>
            </a:endParaRPr>
          </a:p>
          <a:p>
            <a:r>
              <a:rPr lang="en-US" sz="2200" dirty="0" err="1">
                <a:solidFill>
                  <a:srgbClr val="000000"/>
                </a:solidFill>
                <a:cs typeface="Arial" pitchFamily="34" charset="0"/>
              </a:rPr>
              <a:t>Husan</a:t>
            </a:r>
            <a:r>
              <a:rPr lang="en-US" sz="2200" dirty="0">
                <a:solidFill>
                  <a:srgbClr val="000000"/>
                </a:solidFill>
                <a:cs typeface="Arial" pitchFamily="34" charset="0"/>
              </a:rPr>
              <a:t> Hassan </a:t>
            </a:r>
            <a:r>
              <a:rPr lang="en-US" sz="2200" dirty="0" err="1">
                <a:solidFill>
                  <a:srgbClr val="000000"/>
                </a:solidFill>
                <a:cs typeface="Arial" pitchFamily="34" charset="0"/>
              </a:rPr>
              <a:t>Basri</a:t>
            </a:r>
            <a:r>
              <a:rPr lang="en-US" sz="2200" dirty="0">
                <a:solidFill>
                  <a:srgbClr val="000000"/>
                </a:solidFill>
                <a:cs typeface="Arial" pitchFamily="34" charset="0"/>
              </a:rPr>
              <a:t>: </a:t>
            </a:r>
            <a:r>
              <a:rPr lang="en-US" sz="2200" dirty="0"/>
              <a:t>husnahb@yahoo.com</a:t>
            </a:r>
            <a:endParaRPr lang="en-US" sz="2200" dirty="0">
              <a:solidFill>
                <a:srgbClr val="000000"/>
              </a:solidFill>
              <a:cs typeface="Arial" pitchFamily="34" charset="0"/>
            </a:endParaRPr>
          </a:p>
          <a:p>
            <a:r>
              <a:rPr lang="en-US" sz="2200" dirty="0">
                <a:solidFill>
                  <a:srgbClr val="000000"/>
                </a:solidFill>
                <a:cs typeface="Arial" pitchFamily="34" charset="0"/>
              </a:rPr>
              <a:t>Megan Thomas: </a:t>
            </a:r>
            <a:r>
              <a:rPr lang="en-US" sz="2200" dirty="0" err="1"/>
              <a:t>dr.Thomas@bfwhospitals.nhs.uk</a:t>
            </a:r>
            <a:endParaRPr lang="en-US" sz="2200" dirty="0">
              <a:solidFill>
                <a:srgbClr val="000000"/>
              </a:solidFill>
              <a:cs typeface="Arial" pitchFamily="34" charset="0"/>
            </a:endParaRPr>
          </a:p>
        </p:txBody>
      </p:sp>
      <p:sp>
        <p:nvSpPr>
          <p:cNvPr id="67" name="TextBox 66"/>
          <p:cNvSpPr txBox="1"/>
          <p:nvPr/>
        </p:nvSpPr>
        <p:spPr>
          <a:xfrm>
            <a:off x="19097583" y="16016957"/>
            <a:ext cx="5123072" cy="522574"/>
          </a:xfrm>
          <a:prstGeom prst="rect">
            <a:avLst/>
          </a:prstGeom>
          <a:noFill/>
        </p:spPr>
        <p:txBody>
          <a:bodyPr wrap="square" lIns="90800" tIns="45400" rIns="90800" bIns="45400" rtlCol="0">
            <a:spAutoFit/>
          </a:bodyPr>
          <a:lstStyle/>
          <a:p>
            <a:r>
              <a:rPr lang="en-US" sz="2800" b="1" dirty="0"/>
              <a:t>Acknowledgements</a:t>
            </a:r>
          </a:p>
        </p:txBody>
      </p:sp>
      <p:sp>
        <p:nvSpPr>
          <p:cNvPr id="68" name="TextBox 67"/>
          <p:cNvSpPr txBox="1"/>
          <p:nvPr/>
        </p:nvSpPr>
        <p:spPr>
          <a:xfrm>
            <a:off x="19083095" y="18648221"/>
            <a:ext cx="5123072" cy="522574"/>
          </a:xfrm>
          <a:prstGeom prst="rect">
            <a:avLst/>
          </a:prstGeom>
          <a:noFill/>
        </p:spPr>
        <p:txBody>
          <a:bodyPr wrap="square" lIns="90800" tIns="45400" rIns="90800" bIns="45400" rtlCol="0">
            <a:spAutoFit/>
          </a:bodyPr>
          <a:lstStyle/>
          <a:p>
            <a:r>
              <a:rPr lang="en-US" sz="2800" b="1" dirty="0">
                <a:solidFill>
                  <a:srgbClr val="000000"/>
                </a:solidFill>
              </a:rPr>
              <a:t>Contact Information</a:t>
            </a:r>
          </a:p>
        </p:txBody>
      </p:sp>
      <p:sp>
        <p:nvSpPr>
          <p:cNvPr id="71" name="Text Placeholder 4"/>
          <p:cNvSpPr>
            <a:spLocks noGrp="1"/>
          </p:cNvSpPr>
          <p:nvPr>
            <p:ph type="body" sz="quarter" idx="10"/>
          </p:nvPr>
        </p:nvSpPr>
        <p:spPr>
          <a:xfrm>
            <a:off x="1065609" y="386077"/>
            <a:ext cx="23070347" cy="1713273"/>
          </a:xfrm>
        </p:spPr>
        <p:txBody>
          <a:bodyPr>
            <a:noAutofit/>
          </a:bodyPr>
          <a:lstStyle/>
          <a:p>
            <a:pPr algn="ctr"/>
            <a:r>
              <a:rPr lang="en-US" sz="5400" dirty="0"/>
              <a:t>Understanding parental attitudes towards early screening for autism spectrum disorders</a:t>
            </a:r>
            <a:endParaRPr lang="en-US" sz="5400" b="1" dirty="0">
              <a:solidFill>
                <a:schemeClr val="accent2">
                  <a:lumMod val="75000"/>
                </a:schemeClr>
              </a:solidFill>
              <a:latin typeface="Arial Rounded MT Bold" pitchFamily="34" charset="0"/>
            </a:endParaRPr>
          </a:p>
        </p:txBody>
      </p:sp>
      <p:sp>
        <p:nvSpPr>
          <p:cNvPr id="72" name="Text Placeholder 41"/>
          <p:cNvSpPr>
            <a:spLocks noGrp="1"/>
          </p:cNvSpPr>
          <p:nvPr>
            <p:ph type="body" sz="quarter" idx="11"/>
          </p:nvPr>
        </p:nvSpPr>
        <p:spPr>
          <a:xfrm>
            <a:off x="1335347" y="2363070"/>
            <a:ext cx="22659682" cy="2083995"/>
          </a:xfrm>
        </p:spPr>
        <p:txBody>
          <a:bodyPr>
            <a:noAutofit/>
          </a:bodyPr>
          <a:lstStyle/>
          <a:p>
            <a:pPr algn="ctr"/>
            <a:r>
              <a:rPr lang="en-US" sz="3600" dirty="0"/>
              <a:t>Marina Loucaides, M.Sc., </a:t>
            </a:r>
            <a:r>
              <a:rPr lang="en-US" sz="3600" baseline="-25000" dirty="0"/>
              <a:t>1</a:t>
            </a:r>
            <a:r>
              <a:rPr lang="en-US" sz="3600" dirty="0"/>
              <a:t> , Judith </a:t>
            </a:r>
            <a:r>
              <a:rPr lang="en-US" sz="3600" dirty="0" err="1"/>
              <a:t>Lunn</a:t>
            </a:r>
            <a:r>
              <a:rPr lang="en-US" sz="3600" dirty="0"/>
              <a:t>, </a:t>
            </a:r>
            <a:r>
              <a:rPr lang="en-US" sz="3600" dirty="0" err="1"/>
              <a:t>P.hd</a:t>
            </a:r>
            <a:r>
              <a:rPr lang="en-US" sz="3600" dirty="0"/>
              <a:t>., </a:t>
            </a:r>
            <a:r>
              <a:rPr lang="en-US" sz="3600" baseline="-25000" dirty="0"/>
              <a:t>1</a:t>
            </a:r>
            <a:r>
              <a:rPr lang="en-US" sz="3600" dirty="0"/>
              <a:t> , Vincent Reid, </a:t>
            </a:r>
            <a:r>
              <a:rPr lang="en-US" sz="3600" dirty="0" err="1"/>
              <a:t>P.hd</a:t>
            </a:r>
            <a:r>
              <a:rPr lang="en-US" sz="3600" dirty="0"/>
              <a:t>., </a:t>
            </a:r>
            <a:r>
              <a:rPr lang="en-US" sz="3600" baseline="-25000" dirty="0"/>
              <a:t>1</a:t>
            </a:r>
            <a:r>
              <a:rPr lang="en-US" sz="3600" dirty="0"/>
              <a:t> , Emma Bruce, </a:t>
            </a:r>
            <a:r>
              <a:rPr lang="en-US" sz="3600" dirty="0" err="1"/>
              <a:t>M.Sc</a:t>
            </a:r>
            <a:r>
              <a:rPr lang="en-US" sz="3600" dirty="0"/>
              <a:t>, </a:t>
            </a:r>
            <a:r>
              <a:rPr lang="en-US" sz="3600" baseline="-25000" dirty="0"/>
              <a:t>1</a:t>
            </a:r>
            <a:r>
              <a:rPr lang="en-US" sz="3600" dirty="0"/>
              <a:t> </a:t>
            </a:r>
            <a:r>
              <a:rPr lang="en-US" sz="3600" dirty="0" smtClean="0"/>
              <a:t>,</a:t>
            </a:r>
          </a:p>
          <a:p>
            <a:pPr algn="ctr"/>
            <a:r>
              <a:rPr lang="en-US" sz="3600" dirty="0" err="1" smtClean="0"/>
              <a:t>Husan</a:t>
            </a:r>
            <a:r>
              <a:rPr lang="en-US" sz="3600" dirty="0" smtClean="0"/>
              <a:t> </a:t>
            </a:r>
            <a:r>
              <a:rPr lang="en-US" sz="3600" dirty="0"/>
              <a:t>Hassan </a:t>
            </a:r>
            <a:r>
              <a:rPr lang="en-US" sz="3600" dirty="0" err="1"/>
              <a:t>Basri</a:t>
            </a:r>
            <a:r>
              <a:rPr lang="en-US" sz="3600" dirty="0"/>
              <a:t>, </a:t>
            </a:r>
            <a:r>
              <a:rPr lang="en-US" sz="3600" dirty="0" err="1"/>
              <a:t>M.Sc</a:t>
            </a:r>
            <a:r>
              <a:rPr lang="en-US" sz="3600" dirty="0"/>
              <a:t>, </a:t>
            </a:r>
            <a:r>
              <a:rPr lang="en-US" sz="3600" baseline="-25000" dirty="0"/>
              <a:t>1</a:t>
            </a:r>
            <a:r>
              <a:rPr lang="en-US" sz="3600" dirty="0"/>
              <a:t> , &amp; Megan R Thomas, </a:t>
            </a:r>
            <a:r>
              <a:rPr lang="en-US" sz="3600" dirty="0" err="1"/>
              <a:t>P.hd</a:t>
            </a:r>
            <a:r>
              <a:rPr lang="en-US" sz="3600" dirty="0"/>
              <a:t>. </a:t>
            </a:r>
            <a:r>
              <a:rPr lang="en-US" sz="3600" baseline="-25000" dirty="0"/>
              <a:t>2</a:t>
            </a:r>
            <a:endParaRPr lang="en-US" sz="3600" dirty="0"/>
          </a:p>
          <a:p>
            <a:pPr algn="ctr"/>
            <a:r>
              <a:rPr lang="en-US" sz="3600" baseline="30000" dirty="0"/>
              <a:t>1 </a:t>
            </a:r>
            <a:r>
              <a:rPr lang="en-US" sz="3600" dirty="0"/>
              <a:t>Lancaster University, UK  </a:t>
            </a:r>
            <a:r>
              <a:rPr lang="en-US" sz="3600" baseline="30000" dirty="0"/>
              <a:t>2</a:t>
            </a:r>
            <a:r>
              <a:rPr lang="en-US" sz="3600" dirty="0"/>
              <a:t> Child Health, </a:t>
            </a:r>
            <a:r>
              <a:rPr lang="en-US" sz="3600" dirty="0" err="1"/>
              <a:t>Blackpool</a:t>
            </a:r>
            <a:r>
              <a:rPr lang="en-US" sz="3600" dirty="0"/>
              <a:t> Teaching Hospitals NHS Foundation Trust, </a:t>
            </a:r>
            <a:endParaRPr lang="en-US" sz="3600" dirty="0" smtClean="0"/>
          </a:p>
          <a:p>
            <a:pPr algn="ctr"/>
            <a:r>
              <a:rPr lang="en-US" sz="3600" dirty="0" err="1" smtClean="0"/>
              <a:t>Blackpool</a:t>
            </a:r>
            <a:r>
              <a:rPr lang="en-US" sz="3600" dirty="0"/>
              <a:t>, UK</a:t>
            </a:r>
          </a:p>
        </p:txBody>
      </p:sp>
      <p:sp>
        <p:nvSpPr>
          <p:cNvPr id="76" name="TextBox 75"/>
          <p:cNvSpPr txBox="1"/>
          <p:nvPr/>
        </p:nvSpPr>
        <p:spPr>
          <a:xfrm>
            <a:off x="6450218" y="5867803"/>
            <a:ext cx="12156093" cy="584129"/>
          </a:xfrm>
          <a:prstGeom prst="rect">
            <a:avLst/>
          </a:prstGeom>
          <a:noFill/>
          <a:effectLst>
            <a:softEdge rad="31750"/>
          </a:effectLst>
        </p:spPr>
        <p:txBody>
          <a:bodyPr wrap="square" lIns="90800" tIns="45400" rIns="90800" bIns="45400" rtlCol="0">
            <a:spAutoFit/>
          </a:bodyPr>
          <a:lstStyle/>
          <a:p>
            <a:r>
              <a:rPr lang="en-US" sz="3200" dirty="0">
                <a:latin typeface="Arial Black" pitchFamily="34" charset="0"/>
              </a:rPr>
              <a:t>Results</a:t>
            </a:r>
          </a:p>
        </p:txBody>
      </p:sp>
      <p:sp>
        <p:nvSpPr>
          <p:cNvPr id="77" name="Rectangle 76"/>
          <p:cNvSpPr/>
          <p:nvPr/>
        </p:nvSpPr>
        <p:spPr>
          <a:xfrm>
            <a:off x="6453438" y="6444734"/>
            <a:ext cx="12201305" cy="81083"/>
          </a:xfrm>
          <a:prstGeom prst="rect">
            <a:avLst/>
          </a:prstGeom>
          <a:solidFill>
            <a:schemeClr val="accent1">
              <a:lumMod val="75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90800" tIns="45400" rIns="90800" bIns="45400" rtlCol="0" anchor="ctr"/>
          <a:lstStyle/>
          <a:p>
            <a:pPr algn="ctr"/>
            <a:endParaRPr lang="en-US" sz="9500"/>
          </a:p>
        </p:txBody>
      </p:sp>
      <p:sp>
        <p:nvSpPr>
          <p:cNvPr id="79" name="TextBox 78"/>
          <p:cNvSpPr txBox="1"/>
          <p:nvPr/>
        </p:nvSpPr>
        <p:spPr>
          <a:xfrm>
            <a:off x="19329354" y="5852178"/>
            <a:ext cx="5872209" cy="584129"/>
          </a:xfrm>
          <a:prstGeom prst="rect">
            <a:avLst/>
          </a:prstGeom>
          <a:noFill/>
          <a:effectLst>
            <a:softEdge rad="31750"/>
          </a:effectLst>
        </p:spPr>
        <p:txBody>
          <a:bodyPr wrap="square" lIns="90800" tIns="45400" rIns="90800" bIns="45400" rtlCol="0">
            <a:spAutoFit/>
          </a:bodyPr>
          <a:lstStyle/>
          <a:p>
            <a:r>
              <a:rPr lang="en-US" sz="3200" dirty="0" smtClean="0">
                <a:latin typeface="Arial Black" pitchFamily="34" charset="0"/>
              </a:rPr>
              <a:t>Conclusion</a:t>
            </a:r>
            <a:endParaRPr lang="en-US" sz="3200" dirty="0">
              <a:latin typeface="Arial Black" pitchFamily="34" charset="0"/>
            </a:endParaRPr>
          </a:p>
        </p:txBody>
      </p:sp>
      <p:sp>
        <p:nvSpPr>
          <p:cNvPr id="82" name="TextBox 81"/>
          <p:cNvSpPr txBox="1"/>
          <p:nvPr/>
        </p:nvSpPr>
        <p:spPr>
          <a:xfrm>
            <a:off x="362858" y="5918809"/>
            <a:ext cx="5872209" cy="584129"/>
          </a:xfrm>
          <a:prstGeom prst="rect">
            <a:avLst/>
          </a:prstGeom>
          <a:noFill/>
          <a:effectLst>
            <a:softEdge rad="31750"/>
          </a:effectLst>
        </p:spPr>
        <p:txBody>
          <a:bodyPr wrap="square" lIns="90800" tIns="45400" rIns="90800" bIns="45400" rtlCol="0">
            <a:spAutoFit/>
          </a:bodyPr>
          <a:lstStyle/>
          <a:p>
            <a:r>
              <a:rPr lang="en-US" sz="3200" dirty="0">
                <a:latin typeface="Arial Black" pitchFamily="34" charset="0"/>
              </a:rPr>
              <a:t>Abstract</a:t>
            </a:r>
          </a:p>
        </p:txBody>
      </p:sp>
      <p:sp>
        <p:nvSpPr>
          <p:cNvPr id="83" name="Rectangle 82"/>
          <p:cNvSpPr/>
          <p:nvPr/>
        </p:nvSpPr>
        <p:spPr>
          <a:xfrm>
            <a:off x="384383" y="6426584"/>
            <a:ext cx="5659738" cy="90024"/>
          </a:xfrm>
          <a:prstGeom prst="rect">
            <a:avLst/>
          </a:prstGeom>
          <a:solidFill>
            <a:schemeClr val="accent1">
              <a:lumMod val="75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90800" tIns="45400" rIns="90800" bIns="45400" rtlCol="0" anchor="ctr"/>
          <a:lstStyle/>
          <a:p>
            <a:pPr algn="ctr"/>
            <a:endParaRPr lang="en-US" sz="9500"/>
          </a:p>
        </p:txBody>
      </p:sp>
      <p:sp>
        <p:nvSpPr>
          <p:cNvPr id="85" name="TextBox 84"/>
          <p:cNvSpPr txBox="1"/>
          <p:nvPr/>
        </p:nvSpPr>
        <p:spPr>
          <a:xfrm>
            <a:off x="362857" y="26386778"/>
            <a:ext cx="5872209" cy="584129"/>
          </a:xfrm>
          <a:prstGeom prst="rect">
            <a:avLst/>
          </a:prstGeom>
          <a:noFill/>
          <a:effectLst>
            <a:softEdge rad="31750"/>
          </a:effectLst>
        </p:spPr>
        <p:txBody>
          <a:bodyPr wrap="square" lIns="90800" tIns="45400" rIns="90800" bIns="45400" rtlCol="0">
            <a:spAutoFit/>
          </a:bodyPr>
          <a:lstStyle/>
          <a:p>
            <a:r>
              <a:rPr lang="en-US" sz="3200" dirty="0">
                <a:latin typeface="Arial Black" pitchFamily="34" charset="0"/>
              </a:rPr>
              <a:t>Methods</a:t>
            </a:r>
          </a:p>
        </p:txBody>
      </p:sp>
      <p:sp>
        <p:nvSpPr>
          <p:cNvPr id="88" name="TextBox 87"/>
          <p:cNvSpPr txBox="1"/>
          <p:nvPr/>
        </p:nvSpPr>
        <p:spPr>
          <a:xfrm>
            <a:off x="362858" y="10854026"/>
            <a:ext cx="5872209" cy="584129"/>
          </a:xfrm>
          <a:prstGeom prst="rect">
            <a:avLst/>
          </a:prstGeom>
          <a:noFill/>
          <a:effectLst>
            <a:softEdge rad="31750"/>
          </a:effectLst>
        </p:spPr>
        <p:txBody>
          <a:bodyPr wrap="square" lIns="90800" tIns="45400" rIns="90800" bIns="45400" rtlCol="0">
            <a:spAutoFit/>
          </a:bodyPr>
          <a:lstStyle/>
          <a:p>
            <a:r>
              <a:rPr lang="en-US" sz="3200" dirty="0">
                <a:latin typeface="Arial Black" pitchFamily="34" charset="0"/>
              </a:rPr>
              <a:t>Introduction</a:t>
            </a:r>
          </a:p>
        </p:txBody>
      </p:sp>
      <p:sp>
        <p:nvSpPr>
          <p:cNvPr id="89" name="Rectangle 88"/>
          <p:cNvSpPr/>
          <p:nvPr/>
        </p:nvSpPr>
        <p:spPr>
          <a:xfrm>
            <a:off x="387683" y="11404851"/>
            <a:ext cx="5659738" cy="90024"/>
          </a:xfrm>
          <a:prstGeom prst="rect">
            <a:avLst/>
          </a:prstGeom>
          <a:solidFill>
            <a:srgbClr val="376092"/>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90800" tIns="45400" rIns="90800" bIns="45400" rtlCol="0" anchor="ctr"/>
          <a:lstStyle/>
          <a:p>
            <a:pPr algn="ctr"/>
            <a:endParaRPr lang="en-US" sz="9500"/>
          </a:p>
        </p:txBody>
      </p:sp>
      <p:sp>
        <p:nvSpPr>
          <p:cNvPr id="49" name="TextBox 48"/>
          <p:cNvSpPr txBox="1"/>
          <p:nvPr/>
        </p:nvSpPr>
        <p:spPr>
          <a:xfrm>
            <a:off x="362857" y="6553787"/>
            <a:ext cx="5734621" cy="4154337"/>
          </a:xfrm>
          <a:prstGeom prst="rect">
            <a:avLst/>
          </a:prstGeom>
          <a:noFill/>
        </p:spPr>
        <p:txBody>
          <a:bodyPr wrap="square" lIns="90800" tIns="45400" rIns="90800" bIns="45400" rtlCol="0">
            <a:spAutoFit/>
          </a:bodyPr>
          <a:lstStyle/>
          <a:p>
            <a:r>
              <a:rPr lang="en-US" sz="2400" dirty="0">
                <a:latin typeface="+mj-lt"/>
                <a:cs typeface="Times New Roman"/>
              </a:rPr>
              <a:t>The current study examined what parental factors </a:t>
            </a:r>
            <a:r>
              <a:rPr lang="en-US" sz="2400" dirty="0" smtClean="0">
                <a:latin typeface="+mj-lt"/>
                <a:cs typeface="Times New Roman"/>
              </a:rPr>
              <a:t>may </a:t>
            </a:r>
            <a:r>
              <a:rPr lang="en-US" sz="2400" dirty="0">
                <a:latin typeface="+mj-lt"/>
                <a:cs typeface="Times New Roman"/>
              </a:rPr>
              <a:t>influence parents’ reactions towards a potential early </a:t>
            </a:r>
            <a:r>
              <a:rPr lang="en-US" sz="2400" dirty="0" smtClean="0">
                <a:latin typeface="+mj-lt"/>
                <a:cs typeface="Times New Roman"/>
              </a:rPr>
              <a:t>screening (ES) </a:t>
            </a:r>
            <a:r>
              <a:rPr lang="en-US" sz="2400" dirty="0">
                <a:latin typeface="+mj-lt"/>
                <a:cs typeface="Times New Roman"/>
              </a:rPr>
              <a:t>test  for autism and what they would require </a:t>
            </a:r>
            <a:r>
              <a:rPr lang="en-US" sz="2400" dirty="0" smtClean="0">
                <a:latin typeface="+mj-lt"/>
                <a:cs typeface="Times New Roman"/>
              </a:rPr>
              <a:t>to </a:t>
            </a:r>
            <a:r>
              <a:rPr lang="en-US" sz="2400" dirty="0">
                <a:latin typeface="+mj-lt"/>
                <a:cs typeface="Times New Roman"/>
              </a:rPr>
              <a:t>show a more positive approach. The results showed that age, gender, socioeconomic status, education level, the number of children of a participant and its personality were related to how parents perceived the introduction of </a:t>
            </a:r>
            <a:r>
              <a:rPr lang="en-US" sz="2400" dirty="0" smtClean="0">
                <a:latin typeface="+mj-lt"/>
                <a:cs typeface="Times New Roman"/>
              </a:rPr>
              <a:t>(</a:t>
            </a:r>
            <a:r>
              <a:rPr lang="en-US" sz="2400" dirty="0">
                <a:latin typeface="+mj-lt"/>
                <a:cs typeface="Times New Roman"/>
              </a:rPr>
              <a:t>ES) for autism spectrum disorders (ASD). </a:t>
            </a:r>
          </a:p>
        </p:txBody>
      </p:sp>
      <p:sp>
        <p:nvSpPr>
          <p:cNvPr id="50" name="TextBox 49"/>
          <p:cNvSpPr txBox="1"/>
          <p:nvPr/>
        </p:nvSpPr>
        <p:spPr>
          <a:xfrm>
            <a:off x="389030" y="11583991"/>
            <a:ext cx="5734621" cy="14864960"/>
          </a:xfrm>
          <a:prstGeom prst="rect">
            <a:avLst/>
          </a:prstGeom>
          <a:noFill/>
        </p:spPr>
        <p:txBody>
          <a:bodyPr wrap="square" lIns="90800" tIns="45400" rIns="90800" bIns="45400" rtlCol="0">
            <a:spAutoFit/>
          </a:bodyPr>
          <a:lstStyle/>
          <a:p>
            <a:r>
              <a:rPr lang="en-US" sz="2400" dirty="0">
                <a:solidFill>
                  <a:srgbClr val="000000"/>
                </a:solidFill>
                <a:latin typeface="+mj-lt"/>
                <a:cs typeface="Times New Roman"/>
              </a:rPr>
              <a:t>According to previous research, the early detection of ASD is crucial </a:t>
            </a:r>
            <a:r>
              <a:rPr lang="da-DK" sz="2400" dirty="0">
                <a:latin typeface="+mj-lt"/>
                <a:cs typeface="Times New Roman"/>
              </a:rPr>
              <a:t>(Holzer et al., 2006) </a:t>
            </a:r>
            <a:r>
              <a:rPr lang="da-DK" sz="2400" dirty="0" smtClean="0">
                <a:latin typeface="+mj-lt"/>
                <a:cs typeface="Times New Roman"/>
              </a:rPr>
              <a:t>to </a:t>
            </a:r>
            <a:r>
              <a:rPr lang="da-DK" sz="2400" dirty="0">
                <a:latin typeface="+mj-lt"/>
                <a:cs typeface="Times New Roman"/>
              </a:rPr>
              <a:t>provide to the </a:t>
            </a:r>
            <a:r>
              <a:rPr lang="da-DK" sz="2400" dirty="0" err="1">
                <a:latin typeface="+mj-lt"/>
                <a:cs typeface="Times New Roman"/>
              </a:rPr>
              <a:t>affected</a:t>
            </a:r>
            <a:r>
              <a:rPr lang="da-DK" sz="2400" dirty="0">
                <a:latin typeface="+mj-lt"/>
                <a:cs typeface="Times New Roman"/>
              </a:rPr>
              <a:t> </a:t>
            </a:r>
            <a:r>
              <a:rPr lang="da-DK" sz="2400" dirty="0" err="1">
                <a:latin typeface="+mj-lt"/>
                <a:cs typeface="Times New Roman"/>
              </a:rPr>
              <a:t>child</a:t>
            </a:r>
            <a:r>
              <a:rPr lang="da-DK" sz="2400" dirty="0">
                <a:latin typeface="+mj-lt"/>
                <a:cs typeface="Times New Roman"/>
              </a:rPr>
              <a:t> the </a:t>
            </a:r>
            <a:r>
              <a:rPr lang="da-DK" sz="2400" dirty="0" err="1">
                <a:latin typeface="+mj-lt"/>
                <a:cs typeface="Times New Roman"/>
              </a:rPr>
              <a:t>appropriate</a:t>
            </a:r>
            <a:r>
              <a:rPr lang="da-DK" sz="2400" dirty="0">
                <a:latin typeface="+mj-lt"/>
                <a:cs typeface="Times New Roman"/>
              </a:rPr>
              <a:t> </a:t>
            </a:r>
            <a:r>
              <a:rPr lang="da-DK" sz="2400" dirty="0" err="1">
                <a:latin typeface="+mj-lt"/>
                <a:cs typeface="Times New Roman"/>
              </a:rPr>
              <a:t>early</a:t>
            </a:r>
            <a:r>
              <a:rPr lang="da-DK" sz="2400" dirty="0">
                <a:latin typeface="+mj-lt"/>
                <a:cs typeface="Times New Roman"/>
              </a:rPr>
              <a:t> intervention (EI), </a:t>
            </a:r>
            <a:r>
              <a:rPr lang="da-DK" sz="2400" dirty="0" err="1">
                <a:latin typeface="+mj-lt"/>
                <a:cs typeface="Times New Roman"/>
              </a:rPr>
              <a:t>which</a:t>
            </a:r>
            <a:r>
              <a:rPr lang="da-DK" sz="2400" dirty="0">
                <a:latin typeface="+mj-lt"/>
                <a:cs typeface="Times New Roman"/>
              </a:rPr>
              <a:t> is </a:t>
            </a:r>
            <a:r>
              <a:rPr lang="da-DK" sz="2400" dirty="0" err="1">
                <a:latin typeface="+mj-lt"/>
                <a:cs typeface="Times New Roman"/>
              </a:rPr>
              <a:t>suggested</a:t>
            </a:r>
            <a:r>
              <a:rPr lang="da-DK" sz="2400" dirty="0">
                <a:latin typeface="+mj-lt"/>
                <a:cs typeface="Times New Roman"/>
              </a:rPr>
              <a:t> to </a:t>
            </a:r>
            <a:r>
              <a:rPr lang="da-DK" sz="2400" dirty="0" err="1">
                <a:latin typeface="+mj-lt"/>
                <a:cs typeface="Times New Roman"/>
              </a:rPr>
              <a:t>be</a:t>
            </a:r>
            <a:r>
              <a:rPr lang="da-DK" sz="2400" dirty="0">
                <a:latin typeface="+mj-lt"/>
                <a:cs typeface="Times New Roman"/>
              </a:rPr>
              <a:t> </a:t>
            </a:r>
            <a:r>
              <a:rPr lang="da-DK" sz="2400" dirty="0" err="1">
                <a:latin typeface="+mj-lt"/>
                <a:cs typeface="Times New Roman"/>
              </a:rPr>
              <a:t>beneficial</a:t>
            </a:r>
            <a:r>
              <a:rPr lang="da-DK" sz="2400" dirty="0">
                <a:latin typeface="+mj-lt"/>
                <a:cs typeface="Times New Roman"/>
              </a:rPr>
              <a:t>  (</a:t>
            </a:r>
            <a:r>
              <a:rPr lang="fr-FR" sz="2400" dirty="0">
                <a:latin typeface="+mj-lt"/>
                <a:cs typeface="Times New Roman"/>
              </a:rPr>
              <a:t>Dawson et al., 2012; </a:t>
            </a:r>
            <a:r>
              <a:rPr lang="fr-FR" sz="2400" dirty="0" err="1">
                <a:latin typeface="+mj-lt"/>
                <a:cs typeface="Times New Roman"/>
              </a:rPr>
              <a:t>McEachin</a:t>
            </a:r>
            <a:r>
              <a:rPr lang="fr-FR" sz="2400" dirty="0">
                <a:latin typeface="+mj-lt"/>
                <a:cs typeface="Times New Roman"/>
              </a:rPr>
              <a:t>, Smith, &amp; </a:t>
            </a:r>
            <a:r>
              <a:rPr lang="fr-FR" sz="2400" dirty="0" err="1">
                <a:latin typeface="+mj-lt"/>
                <a:cs typeface="Times New Roman"/>
              </a:rPr>
              <a:t>Lovaas</a:t>
            </a:r>
            <a:r>
              <a:rPr lang="fr-FR" sz="2400" dirty="0">
                <a:latin typeface="+mj-lt"/>
                <a:cs typeface="Times New Roman"/>
              </a:rPr>
              <a:t>, 1993) </a:t>
            </a:r>
            <a:r>
              <a:rPr lang="da-DK" sz="2400" dirty="0">
                <a:latin typeface="+mj-lt"/>
                <a:cs typeface="Times New Roman"/>
              </a:rPr>
              <a:t>as it </a:t>
            </a:r>
            <a:r>
              <a:rPr lang="da-DK" sz="2400" dirty="0" err="1">
                <a:latin typeface="+mj-lt"/>
                <a:cs typeface="Times New Roman"/>
              </a:rPr>
              <a:t>enhances</a:t>
            </a:r>
            <a:r>
              <a:rPr lang="da-DK" sz="2400" dirty="0">
                <a:latin typeface="+mj-lt"/>
                <a:cs typeface="Times New Roman"/>
              </a:rPr>
              <a:t> social and adaptive </a:t>
            </a:r>
            <a:r>
              <a:rPr lang="da-DK" sz="2400" dirty="0" err="1">
                <a:latin typeface="+mj-lt"/>
                <a:cs typeface="Times New Roman"/>
              </a:rPr>
              <a:t>behaviour</a:t>
            </a:r>
            <a:r>
              <a:rPr lang="da-DK" sz="2400" dirty="0">
                <a:latin typeface="+mj-lt"/>
                <a:cs typeface="Times New Roman"/>
              </a:rPr>
              <a:t>, </a:t>
            </a:r>
            <a:r>
              <a:rPr lang="da-DK" sz="2400" dirty="0" err="1">
                <a:latin typeface="+mj-lt"/>
                <a:cs typeface="Times New Roman"/>
              </a:rPr>
              <a:t>language</a:t>
            </a:r>
            <a:r>
              <a:rPr lang="da-DK" sz="2400" dirty="0">
                <a:latin typeface="+mj-lt"/>
                <a:cs typeface="Times New Roman"/>
              </a:rPr>
              <a:t>, IQ and </a:t>
            </a:r>
            <a:r>
              <a:rPr lang="da-DK" sz="2400" dirty="0" err="1">
                <a:latin typeface="+mj-lt"/>
                <a:cs typeface="Times New Roman"/>
              </a:rPr>
              <a:t>autism</a:t>
            </a:r>
            <a:r>
              <a:rPr lang="da-DK" sz="2400" dirty="0">
                <a:latin typeface="+mj-lt"/>
                <a:cs typeface="Times New Roman"/>
              </a:rPr>
              <a:t> symptoms and guide </a:t>
            </a:r>
            <a:r>
              <a:rPr lang="da-DK" sz="2400" dirty="0" err="1">
                <a:latin typeface="+mj-lt"/>
                <a:cs typeface="Times New Roman"/>
              </a:rPr>
              <a:t>behavioural</a:t>
            </a:r>
            <a:r>
              <a:rPr lang="da-DK" sz="2400" dirty="0">
                <a:latin typeface="+mj-lt"/>
                <a:cs typeface="Times New Roman"/>
              </a:rPr>
              <a:t> and </a:t>
            </a:r>
            <a:r>
              <a:rPr lang="da-DK" sz="2400" dirty="0" err="1">
                <a:latin typeface="+mj-lt"/>
                <a:cs typeface="Times New Roman"/>
              </a:rPr>
              <a:t>brain</a:t>
            </a:r>
            <a:r>
              <a:rPr lang="da-DK" sz="2400" dirty="0">
                <a:latin typeface="+mj-lt"/>
                <a:cs typeface="Times New Roman"/>
              </a:rPr>
              <a:t> </a:t>
            </a:r>
            <a:r>
              <a:rPr lang="da-DK" sz="2400" dirty="0" err="1">
                <a:latin typeface="+mj-lt"/>
                <a:cs typeface="Times New Roman"/>
              </a:rPr>
              <a:t>development</a:t>
            </a:r>
            <a:r>
              <a:rPr lang="da-DK" sz="2400" dirty="0">
                <a:latin typeface="+mj-lt"/>
                <a:cs typeface="Times New Roman"/>
              </a:rPr>
              <a:t> </a:t>
            </a:r>
            <a:r>
              <a:rPr lang="da-DK" sz="2400" dirty="0" err="1">
                <a:latin typeface="+mj-lt"/>
                <a:cs typeface="Times New Roman"/>
              </a:rPr>
              <a:t>towards</a:t>
            </a:r>
            <a:r>
              <a:rPr lang="da-DK" sz="2400" dirty="0">
                <a:latin typeface="+mj-lt"/>
                <a:cs typeface="Times New Roman"/>
              </a:rPr>
              <a:t> the normal </a:t>
            </a:r>
            <a:r>
              <a:rPr lang="da-DK" sz="2400" dirty="0" err="1">
                <a:latin typeface="+mj-lt"/>
                <a:cs typeface="Times New Roman"/>
              </a:rPr>
              <a:t>pathway</a:t>
            </a:r>
            <a:r>
              <a:rPr lang="da-DK" sz="2400" dirty="0">
                <a:latin typeface="+mj-lt"/>
                <a:cs typeface="Times New Roman"/>
              </a:rPr>
              <a:t> (</a:t>
            </a:r>
            <a:r>
              <a:rPr lang="da-DK" sz="2400" dirty="0" err="1">
                <a:latin typeface="+mj-lt"/>
                <a:cs typeface="Times New Roman"/>
              </a:rPr>
              <a:t>Dawson</a:t>
            </a:r>
            <a:r>
              <a:rPr lang="da-DK" sz="2400" dirty="0">
                <a:latin typeface="+mj-lt"/>
                <a:cs typeface="Times New Roman"/>
              </a:rPr>
              <a:t>, 2008). It is </a:t>
            </a:r>
            <a:r>
              <a:rPr lang="da-DK" sz="2400" dirty="0" err="1">
                <a:latin typeface="+mj-lt"/>
                <a:cs typeface="Times New Roman"/>
              </a:rPr>
              <a:t>important</a:t>
            </a:r>
            <a:r>
              <a:rPr lang="da-DK" sz="2400" dirty="0">
                <a:latin typeface="+mj-lt"/>
                <a:cs typeface="Times New Roman"/>
              </a:rPr>
              <a:t> to </a:t>
            </a:r>
            <a:r>
              <a:rPr lang="da-DK" sz="2400" dirty="0" err="1">
                <a:latin typeface="+mj-lt"/>
                <a:cs typeface="Times New Roman"/>
              </a:rPr>
              <a:t>consider</a:t>
            </a:r>
            <a:r>
              <a:rPr lang="da-DK" sz="2400" dirty="0">
                <a:latin typeface="+mj-lt"/>
                <a:cs typeface="Times New Roman"/>
              </a:rPr>
              <a:t> </a:t>
            </a:r>
            <a:r>
              <a:rPr lang="da-DK" sz="2400" dirty="0" err="1">
                <a:latin typeface="+mj-lt"/>
                <a:cs typeface="Times New Roman"/>
              </a:rPr>
              <a:t>that</a:t>
            </a:r>
            <a:r>
              <a:rPr lang="da-DK" sz="2400" dirty="0">
                <a:latin typeface="+mj-lt"/>
                <a:cs typeface="Times New Roman"/>
              </a:rPr>
              <a:t> </a:t>
            </a:r>
            <a:r>
              <a:rPr lang="da-DK" sz="2400" dirty="0" err="1">
                <a:latin typeface="+mj-lt"/>
                <a:cs typeface="Times New Roman"/>
              </a:rPr>
              <a:t>parents</a:t>
            </a:r>
            <a:r>
              <a:rPr lang="da-DK" sz="2400" dirty="0">
                <a:latin typeface="+mj-lt"/>
                <a:cs typeface="Times New Roman"/>
              </a:rPr>
              <a:t> </a:t>
            </a:r>
            <a:r>
              <a:rPr lang="da-DK" sz="2400" dirty="0" err="1">
                <a:latin typeface="+mj-lt"/>
                <a:cs typeface="Times New Roman"/>
              </a:rPr>
              <a:t>are</a:t>
            </a:r>
            <a:r>
              <a:rPr lang="da-DK" sz="2400" dirty="0">
                <a:latin typeface="+mj-lt"/>
                <a:cs typeface="Times New Roman"/>
              </a:rPr>
              <a:t> </a:t>
            </a:r>
            <a:r>
              <a:rPr lang="da-DK" sz="2400" dirty="0" err="1">
                <a:latin typeface="+mj-lt"/>
                <a:cs typeface="Times New Roman"/>
              </a:rPr>
              <a:t>also</a:t>
            </a:r>
            <a:r>
              <a:rPr lang="da-DK" sz="2400" dirty="0">
                <a:latin typeface="+mj-lt"/>
                <a:cs typeface="Times New Roman"/>
              </a:rPr>
              <a:t> </a:t>
            </a:r>
            <a:r>
              <a:rPr lang="da-DK" sz="2400" dirty="0" err="1">
                <a:latin typeface="+mj-lt"/>
                <a:cs typeface="Times New Roman"/>
              </a:rPr>
              <a:t>affected</a:t>
            </a:r>
            <a:r>
              <a:rPr lang="da-DK" sz="2400" dirty="0">
                <a:latin typeface="+mj-lt"/>
                <a:cs typeface="Times New Roman"/>
              </a:rPr>
              <a:t> </a:t>
            </a:r>
            <a:r>
              <a:rPr lang="da-DK" sz="2400" dirty="0" err="1">
                <a:latin typeface="+mj-lt"/>
                <a:cs typeface="Times New Roman"/>
              </a:rPr>
              <a:t>if</a:t>
            </a:r>
            <a:r>
              <a:rPr lang="da-DK" sz="2400" dirty="0">
                <a:latin typeface="+mj-lt"/>
                <a:cs typeface="Times New Roman"/>
              </a:rPr>
              <a:t> </a:t>
            </a:r>
            <a:r>
              <a:rPr lang="da-DK" sz="2400" dirty="0" err="1">
                <a:latin typeface="+mj-lt"/>
                <a:cs typeface="Times New Roman"/>
              </a:rPr>
              <a:t>their</a:t>
            </a:r>
            <a:r>
              <a:rPr lang="da-DK" sz="2400" dirty="0">
                <a:latin typeface="+mj-lt"/>
                <a:cs typeface="Times New Roman"/>
              </a:rPr>
              <a:t> </a:t>
            </a:r>
            <a:r>
              <a:rPr lang="da-DK" sz="2400" dirty="0" err="1">
                <a:latin typeface="+mj-lt"/>
                <a:cs typeface="Times New Roman"/>
              </a:rPr>
              <a:t>child</a:t>
            </a:r>
            <a:r>
              <a:rPr lang="da-DK" sz="2400" dirty="0">
                <a:latin typeface="+mj-lt"/>
                <a:cs typeface="Times New Roman"/>
              </a:rPr>
              <a:t> has ASD (Abbott, Bernard, &amp; </a:t>
            </a:r>
            <a:r>
              <a:rPr lang="da-DK" sz="2400" dirty="0" err="1">
                <a:latin typeface="+mj-lt"/>
                <a:cs typeface="Times New Roman"/>
              </a:rPr>
              <a:t>Forge</a:t>
            </a:r>
            <a:r>
              <a:rPr lang="da-DK" sz="2400" dirty="0">
                <a:latin typeface="+mj-lt"/>
                <a:cs typeface="Times New Roman"/>
              </a:rPr>
              <a:t>, 2012) and </a:t>
            </a:r>
            <a:r>
              <a:rPr lang="da-DK" sz="2400" dirty="0" err="1">
                <a:latin typeface="+mj-lt"/>
                <a:cs typeface="Times New Roman"/>
              </a:rPr>
              <a:t>they</a:t>
            </a:r>
            <a:r>
              <a:rPr lang="da-DK" sz="2400" dirty="0">
                <a:latin typeface="+mj-lt"/>
                <a:cs typeface="Times New Roman"/>
              </a:rPr>
              <a:t> have a </a:t>
            </a:r>
            <a:r>
              <a:rPr lang="da-DK" sz="2400" dirty="0" err="1">
                <a:latin typeface="+mj-lt"/>
                <a:cs typeface="Times New Roman"/>
              </a:rPr>
              <a:t>significant</a:t>
            </a:r>
            <a:r>
              <a:rPr lang="da-DK" sz="2400" dirty="0">
                <a:latin typeface="+mj-lt"/>
                <a:cs typeface="Times New Roman"/>
              </a:rPr>
              <a:t> </a:t>
            </a:r>
            <a:r>
              <a:rPr lang="da-DK" sz="2400" dirty="0" err="1">
                <a:latin typeface="+mj-lt"/>
                <a:cs typeface="Times New Roman"/>
              </a:rPr>
              <a:t>role</a:t>
            </a:r>
            <a:r>
              <a:rPr lang="da-DK" sz="2400" dirty="0">
                <a:latin typeface="+mj-lt"/>
                <a:cs typeface="Times New Roman"/>
              </a:rPr>
              <a:t> in the </a:t>
            </a:r>
            <a:r>
              <a:rPr lang="da-DK" sz="2400" dirty="0" err="1">
                <a:latin typeface="+mj-lt"/>
                <a:cs typeface="Times New Roman"/>
              </a:rPr>
              <a:t>success</a:t>
            </a:r>
            <a:r>
              <a:rPr lang="da-DK" sz="2400" dirty="0">
                <a:latin typeface="+mj-lt"/>
                <a:cs typeface="Times New Roman"/>
              </a:rPr>
              <a:t> of EI (</a:t>
            </a:r>
            <a:r>
              <a:rPr lang="da-DK" sz="2400" dirty="0" err="1">
                <a:latin typeface="+mj-lt"/>
                <a:cs typeface="Times New Roman"/>
              </a:rPr>
              <a:t>Remington</a:t>
            </a:r>
            <a:r>
              <a:rPr lang="da-DK" sz="2400" dirty="0">
                <a:latin typeface="+mj-lt"/>
                <a:cs typeface="Times New Roman"/>
              </a:rPr>
              <a:t> et al., 2007). </a:t>
            </a:r>
          </a:p>
          <a:p>
            <a:endParaRPr lang="da-DK" sz="2400" dirty="0">
              <a:latin typeface="+mj-lt"/>
              <a:cs typeface="Times New Roman"/>
            </a:endParaRPr>
          </a:p>
          <a:p>
            <a:r>
              <a:rPr lang="en-US" sz="2400" dirty="0">
                <a:solidFill>
                  <a:srgbClr val="000000"/>
                </a:solidFill>
                <a:latin typeface="+mj-lt"/>
                <a:cs typeface="Times New Roman"/>
              </a:rPr>
              <a:t>Thus,</a:t>
            </a:r>
            <a:r>
              <a:rPr lang="en-US" sz="2400" dirty="0">
                <a:latin typeface="+mj-lt"/>
                <a:cs typeface="Times New Roman"/>
              </a:rPr>
              <a:t> it is important to investigate what would encourage parents to allow ES of ASD for their child if it was available. </a:t>
            </a:r>
          </a:p>
          <a:p>
            <a:endParaRPr lang="en-US" sz="2400" dirty="0">
              <a:solidFill>
                <a:srgbClr val="000000"/>
              </a:solidFill>
              <a:latin typeface="+mj-lt"/>
              <a:cs typeface="Times New Roman"/>
            </a:endParaRPr>
          </a:p>
          <a:p>
            <a:r>
              <a:rPr lang="en-US" sz="2400" dirty="0">
                <a:latin typeface="+mj-lt"/>
                <a:cs typeface="Times New Roman"/>
              </a:rPr>
              <a:t>This study focused on how personality and demographic parental factors could influence parents’ approach towards a potential ES for ASD and what would reinforce parents to agree for their child to take it. </a:t>
            </a:r>
          </a:p>
          <a:p>
            <a:endParaRPr lang="en-US" sz="2400" dirty="0">
              <a:solidFill>
                <a:srgbClr val="000000"/>
              </a:solidFill>
              <a:latin typeface="+mj-lt"/>
              <a:cs typeface="Times New Roman"/>
            </a:endParaRPr>
          </a:p>
          <a:p>
            <a:r>
              <a:rPr lang="en-US" sz="2400" dirty="0">
                <a:solidFill>
                  <a:srgbClr val="000000"/>
                </a:solidFill>
                <a:latin typeface="+mj-lt"/>
                <a:cs typeface="Times New Roman"/>
              </a:rPr>
              <a:t>Research Hypotheses:</a:t>
            </a:r>
          </a:p>
          <a:p>
            <a:pPr marL="510750" indent="-510750">
              <a:buFontTx/>
              <a:buAutoNum type="arabicParenR"/>
            </a:pPr>
            <a:r>
              <a:rPr lang="en-US" sz="2400" dirty="0">
                <a:latin typeface="+mj-lt"/>
                <a:cs typeface="Times New Roman"/>
              </a:rPr>
              <a:t>Demographic variables, such as gender and education level were considered to determine if they have any effect on parents’ answers about a potential ES for ASD. </a:t>
            </a:r>
            <a:endParaRPr lang="en-US" sz="2400" dirty="0">
              <a:solidFill>
                <a:srgbClr val="000000"/>
              </a:solidFill>
              <a:latin typeface="+mj-lt"/>
              <a:cs typeface="Times New Roman"/>
            </a:endParaRPr>
          </a:p>
          <a:p>
            <a:pPr marL="510750" indent="-510750">
              <a:buFontTx/>
              <a:buAutoNum type="arabicParenR"/>
            </a:pPr>
            <a:r>
              <a:rPr lang="en-US" sz="2400" dirty="0">
                <a:latin typeface="+mj-lt"/>
                <a:cs typeface="Times New Roman"/>
              </a:rPr>
              <a:t>It was hypothesized that parents with high positive affect (PA) would be positive towards ES due to their optimistic nature and parents with high negative affect (NA) would be more reluctant due to their pessimistic nature. </a:t>
            </a:r>
          </a:p>
        </p:txBody>
      </p:sp>
      <p:sp>
        <p:nvSpPr>
          <p:cNvPr id="51" name="TextBox 50"/>
          <p:cNvSpPr txBox="1"/>
          <p:nvPr/>
        </p:nvSpPr>
        <p:spPr>
          <a:xfrm>
            <a:off x="392337" y="27133320"/>
            <a:ext cx="5707424" cy="5631664"/>
          </a:xfrm>
          <a:prstGeom prst="rect">
            <a:avLst/>
          </a:prstGeom>
          <a:noFill/>
        </p:spPr>
        <p:txBody>
          <a:bodyPr wrap="square" lIns="90800" tIns="45400" rIns="90800" bIns="45400" rtlCol="0">
            <a:spAutoFit/>
          </a:bodyPr>
          <a:lstStyle/>
          <a:p>
            <a:r>
              <a:rPr lang="en-US" sz="2400" b="1" dirty="0">
                <a:solidFill>
                  <a:schemeClr val="tx1">
                    <a:lumMod val="65000"/>
                    <a:lumOff val="35000"/>
                  </a:schemeClr>
                </a:solidFill>
                <a:cs typeface="Arial" pitchFamily="34" charset="0"/>
              </a:rPr>
              <a:t>1) Demographic Questionnaire</a:t>
            </a:r>
          </a:p>
          <a:p>
            <a:r>
              <a:rPr lang="en-US" sz="2400" dirty="0">
                <a:solidFill>
                  <a:srgbClr val="000000"/>
                </a:solidFill>
                <a:cs typeface="Arial" pitchFamily="34" charset="0"/>
              </a:rPr>
              <a:t>A detailed demographic questionnaire was used to collect personal information (age, gender, etc.) about parent participants.  </a:t>
            </a:r>
          </a:p>
          <a:p>
            <a:endParaRPr lang="en-US" sz="2400" dirty="0">
              <a:solidFill>
                <a:schemeClr val="tx1">
                  <a:lumMod val="65000"/>
                  <a:lumOff val="35000"/>
                </a:schemeClr>
              </a:solidFill>
              <a:cs typeface="Arial" pitchFamily="34" charset="0"/>
            </a:endParaRPr>
          </a:p>
          <a:p>
            <a:r>
              <a:rPr lang="en-US" sz="2400" b="1" dirty="0">
                <a:solidFill>
                  <a:schemeClr val="tx1">
                    <a:lumMod val="65000"/>
                    <a:lumOff val="35000"/>
                  </a:schemeClr>
                </a:solidFill>
                <a:cs typeface="Arial" pitchFamily="34" charset="0"/>
              </a:rPr>
              <a:t>2) PANAS </a:t>
            </a:r>
            <a:r>
              <a:rPr lang="fr-FR" sz="2400" b="1" dirty="0">
                <a:solidFill>
                  <a:schemeClr val="tx1">
                    <a:lumMod val="65000"/>
                    <a:lumOff val="35000"/>
                  </a:schemeClr>
                </a:solidFill>
                <a:cs typeface="Arial" pitchFamily="34" charset="0"/>
              </a:rPr>
              <a:t>(Watson et al., 1988) </a:t>
            </a:r>
          </a:p>
          <a:p>
            <a:r>
              <a:rPr lang="en-US" sz="2400" dirty="0">
                <a:solidFill>
                  <a:srgbClr val="000000"/>
                </a:solidFill>
                <a:cs typeface="Arial" pitchFamily="34" charset="0"/>
              </a:rPr>
              <a:t>PANAS </a:t>
            </a:r>
            <a:r>
              <a:rPr lang="en-US" sz="2400" dirty="0"/>
              <a:t>is a personality measure with two different mood scales (10 single-words each), PA and NA. </a:t>
            </a:r>
          </a:p>
          <a:p>
            <a:endParaRPr lang="en-US" sz="2400" dirty="0"/>
          </a:p>
          <a:p>
            <a:r>
              <a:rPr lang="en-US" sz="2400" b="1" dirty="0">
                <a:solidFill>
                  <a:schemeClr val="tx1">
                    <a:lumMod val="65000"/>
                    <a:lumOff val="35000"/>
                  </a:schemeClr>
                </a:solidFill>
                <a:cs typeface="Arial" pitchFamily="34" charset="0"/>
              </a:rPr>
              <a:t>3) Early Screening Questionnaire for ASD</a:t>
            </a:r>
          </a:p>
          <a:p>
            <a:r>
              <a:rPr lang="en-US" sz="2400" dirty="0"/>
              <a:t>A structured interview questionnaire about a potential ES (ESQ) for ASD was developed and contained a likert scale section and a categorical question.</a:t>
            </a:r>
          </a:p>
        </p:txBody>
      </p:sp>
      <p:sp>
        <p:nvSpPr>
          <p:cNvPr id="54" name="TextBox 53"/>
          <p:cNvSpPr txBox="1"/>
          <p:nvPr/>
        </p:nvSpPr>
        <p:spPr>
          <a:xfrm>
            <a:off x="6919090" y="6696622"/>
            <a:ext cx="4975486" cy="953392"/>
          </a:xfrm>
          <a:prstGeom prst="rect">
            <a:avLst/>
          </a:prstGeom>
          <a:noFill/>
        </p:spPr>
        <p:txBody>
          <a:bodyPr wrap="square" lIns="90800" tIns="45400" rIns="90800" bIns="45400" rtlCol="0">
            <a:spAutoFit/>
          </a:bodyPr>
          <a:lstStyle/>
          <a:p>
            <a:r>
              <a:rPr lang="en-US" sz="2800" b="1" dirty="0">
                <a:solidFill>
                  <a:schemeClr val="tx1">
                    <a:lumMod val="65000"/>
                    <a:lumOff val="35000"/>
                  </a:schemeClr>
                </a:solidFill>
                <a:cs typeface="Arial" pitchFamily="34" charset="0"/>
              </a:rPr>
              <a:t>1) Demographic Questionnaire (Sample Characteristics)  </a:t>
            </a:r>
          </a:p>
        </p:txBody>
      </p:sp>
      <p:sp>
        <p:nvSpPr>
          <p:cNvPr id="59" name="TextBox 58"/>
          <p:cNvSpPr txBox="1"/>
          <p:nvPr/>
        </p:nvSpPr>
        <p:spPr>
          <a:xfrm>
            <a:off x="19083098" y="6646027"/>
            <a:ext cx="5698025" cy="8955650"/>
          </a:xfrm>
          <a:prstGeom prst="rect">
            <a:avLst/>
          </a:prstGeom>
          <a:noFill/>
        </p:spPr>
        <p:txBody>
          <a:bodyPr wrap="square" lIns="90800" tIns="45400" rIns="90800" bIns="45400" rtlCol="0">
            <a:spAutoFit/>
          </a:bodyPr>
          <a:lstStyle/>
          <a:p>
            <a:r>
              <a:rPr lang="en-GB" sz="2400" dirty="0"/>
              <a:t>To conclude, the results of the current study add information to the limited literature of parents’ approaches towards ES for ASD. Participants’ age, gender, education level, SES and number of children were found to be factors that affected how parents viewed the introduction of an ES. Interestingly, personality was indeed able to influence parents’ opinions about ES of ASD. The findings showed that parents require social and educational support and a non-distressing ES and their majority supported that they would like to choose whether their child is going to have the ES. This finding is important, as it is crucial for the development of an autistic child to have parental participation in the procedure and in respect to EIs, as this is a significant factor if the intervention is to be successful. The results for the acceptance of ES are encouraging, as parents agreed (86%) that ES for ASD is worthwhile and gaining the acceptance of parents provides better life outcomes for autistic children. </a:t>
            </a:r>
          </a:p>
        </p:txBody>
      </p:sp>
      <p:sp>
        <p:nvSpPr>
          <p:cNvPr id="65" name="TextBox 64"/>
          <p:cNvSpPr txBox="1"/>
          <p:nvPr/>
        </p:nvSpPr>
        <p:spPr>
          <a:xfrm>
            <a:off x="405296" y="32783918"/>
            <a:ext cx="5123072" cy="522574"/>
          </a:xfrm>
          <a:prstGeom prst="rect">
            <a:avLst/>
          </a:prstGeom>
          <a:noFill/>
        </p:spPr>
        <p:txBody>
          <a:bodyPr wrap="square" lIns="90800" tIns="45400" rIns="90800" bIns="45400" rtlCol="0">
            <a:spAutoFit/>
          </a:bodyPr>
          <a:lstStyle/>
          <a:p>
            <a:r>
              <a:rPr lang="en-US" sz="2800" b="1" dirty="0">
                <a:solidFill>
                  <a:schemeClr val="accent1">
                    <a:lumMod val="75000"/>
                  </a:schemeClr>
                </a:solidFill>
              </a:rPr>
              <a:t>Participants</a:t>
            </a:r>
          </a:p>
        </p:txBody>
      </p:sp>
      <p:pic>
        <p:nvPicPr>
          <p:cNvPr id="2" name="Picture 1"/>
          <p:cNvPicPr>
            <a:picLocks noChangeAspect="1"/>
          </p:cNvPicPr>
          <p:nvPr/>
        </p:nvPicPr>
        <p:blipFill>
          <a:blip r:embed="rId3"/>
          <a:stretch>
            <a:fillRect/>
          </a:stretch>
        </p:blipFill>
        <p:spPr>
          <a:xfrm>
            <a:off x="21744043" y="2151290"/>
            <a:ext cx="3186286" cy="2304871"/>
          </a:xfrm>
          <a:prstGeom prst="rect">
            <a:avLst/>
          </a:prstGeom>
        </p:spPr>
      </p:pic>
      <p:pic>
        <p:nvPicPr>
          <p:cNvPr id="3" name="Picture 2"/>
          <p:cNvPicPr>
            <a:picLocks noChangeAspect="1"/>
          </p:cNvPicPr>
          <p:nvPr/>
        </p:nvPicPr>
        <p:blipFill>
          <a:blip r:embed="rId4"/>
          <a:stretch>
            <a:fillRect/>
          </a:stretch>
        </p:blipFill>
        <p:spPr>
          <a:xfrm>
            <a:off x="274583" y="2769640"/>
            <a:ext cx="3572443" cy="1381105"/>
          </a:xfrm>
          <a:prstGeom prst="rect">
            <a:avLst/>
          </a:prstGeom>
        </p:spPr>
      </p:pic>
      <p:sp>
        <p:nvSpPr>
          <p:cNvPr id="52" name="TextBox 51"/>
          <p:cNvSpPr txBox="1"/>
          <p:nvPr/>
        </p:nvSpPr>
        <p:spPr>
          <a:xfrm>
            <a:off x="12440243" y="6646860"/>
            <a:ext cx="5971455" cy="953392"/>
          </a:xfrm>
          <a:prstGeom prst="rect">
            <a:avLst/>
          </a:prstGeom>
          <a:noFill/>
        </p:spPr>
        <p:txBody>
          <a:bodyPr wrap="square" lIns="90800" tIns="45400" rIns="90800" bIns="45400" rtlCol="0">
            <a:spAutoFit/>
          </a:bodyPr>
          <a:lstStyle/>
          <a:p>
            <a:pPr algn="ctr"/>
            <a:r>
              <a:rPr lang="en-US" sz="2800" b="1" dirty="0">
                <a:solidFill>
                  <a:schemeClr val="tx1">
                    <a:lumMod val="65000"/>
                    <a:lumOff val="35000"/>
                  </a:schemeClr>
                </a:solidFill>
                <a:cs typeface="Arial" pitchFamily="34" charset="0"/>
              </a:rPr>
              <a:t>2) PANAS (Watson et al., 1988) (Sample Characteristics)</a:t>
            </a:r>
          </a:p>
        </p:txBody>
      </p:sp>
      <p:sp>
        <p:nvSpPr>
          <p:cNvPr id="75" name="TextBox 74"/>
          <p:cNvSpPr txBox="1"/>
          <p:nvPr/>
        </p:nvSpPr>
        <p:spPr>
          <a:xfrm>
            <a:off x="19057417" y="22171096"/>
            <a:ext cx="5123072" cy="522574"/>
          </a:xfrm>
          <a:prstGeom prst="rect">
            <a:avLst/>
          </a:prstGeom>
          <a:noFill/>
        </p:spPr>
        <p:txBody>
          <a:bodyPr wrap="square" lIns="90800" tIns="45400" rIns="90800" bIns="45400" rtlCol="0">
            <a:spAutoFit/>
          </a:bodyPr>
          <a:lstStyle/>
          <a:p>
            <a:r>
              <a:rPr lang="en-US" sz="2800" b="1" dirty="0">
                <a:solidFill>
                  <a:srgbClr val="000000"/>
                </a:solidFill>
              </a:rPr>
              <a:t>References</a:t>
            </a:r>
          </a:p>
        </p:txBody>
      </p:sp>
      <p:sp>
        <p:nvSpPr>
          <p:cNvPr id="15" name="TextBox 14"/>
          <p:cNvSpPr txBox="1"/>
          <p:nvPr/>
        </p:nvSpPr>
        <p:spPr>
          <a:xfrm>
            <a:off x="13866912" y="14653872"/>
            <a:ext cx="1857437" cy="614907"/>
          </a:xfrm>
          <a:prstGeom prst="rect">
            <a:avLst/>
          </a:prstGeom>
          <a:noFill/>
        </p:spPr>
        <p:txBody>
          <a:bodyPr wrap="square" lIns="90800" tIns="45400" rIns="90800" bIns="45400" rtlCol="0">
            <a:spAutoFit/>
          </a:bodyPr>
          <a:lstStyle/>
          <a:p>
            <a:r>
              <a:rPr lang="en-US" sz="1700" dirty="0" smtClean="0"/>
              <a:t>Positive </a:t>
            </a:r>
            <a:r>
              <a:rPr lang="en-US" sz="1700" dirty="0"/>
              <a:t>Affect	</a:t>
            </a:r>
          </a:p>
        </p:txBody>
      </p:sp>
      <p:sp>
        <p:nvSpPr>
          <p:cNvPr id="84" name="TextBox 83"/>
          <p:cNvSpPr txBox="1"/>
          <p:nvPr/>
        </p:nvSpPr>
        <p:spPr>
          <a:xfrm>
            <a:off x="6533896" y="15449196"/>
            <a:ext cx="11812560" cy="522828"/>
          </a:xfrm>
          <a:prstGeom prst="rect">
            <a:avLst/>
          </a:prstGeom>
          <a:noFill/>
        </p:spPr>
        <p:txBody>
          <a:bodyPr wrap="square" lIns="90800" tIns="45400" rIns="90800" bIns="45400" rtlCol="0">
            <a:spAutoFit/>
          </a:bodyPr>
          <a:lstStyle/>
          <a:p>
            <a:r>
              <a:rPr lang="en-US" sz="2800" b="1" dirty="0">
                <a:solidFill>
                  <a:schemeClr val="tx1">
                    <a:lumMod val="65000"/>
                    <a:lumOff val="35000"/>
                  </a:schemeClr>
                </a:solidFill>
                <a:cs typeface="Arial" pitchFamily="34" charset="0"/>
              </a:rPr>
              <a:t>3) Early Screening Questionnaire for ASD Frequencies </a:t>
            </a:r>
          </a:p>
        </p:txBody>
      </p:sp>
      <p:graphicFrame>
        <p:nvGraphicFramePr>
          <p:cNvPr id="95" name="Chart 94"/>
          <p:cNvGraphicFramePr>
            <a:graphicFrameLocks/>
          </p:cNvGraphicFramePr>
          <p:nvPr>
            <p:extLst>
              <p:ext uri="{D42A27DB-BD31-4B8C-83A1-F6EECF244321}">
                <p14:modId xmlns:p14="http://schemas.microsoft.com/office/powerpoint/2010/main" val="1285129272"/>
              </p:ext>
            </p:extLst>
          </p:nvPr>
        </p:nvGraphicFramePr>
        <p:xfrm>
          <a:off x="13181775" y="7862419"/>
          <a:ext cx="5167952" cy="6627482"/>
        </p:xfrm>
        <a:graphic>
          <a:graphicData uri="http://schemas.openxmlformats.org/drawingml/2006/chart">
            <c:chart xmlns:c="http://schemas.openxmlformats.org/drawingml/2006/chart" xmlns:r="http://schemas.openxmlformats.org/officeDocument/2006/relationships" r:id="rId5"/>
          </a:graphicData>
        </a:graphic>
      </p:graphicFrame>
      <p:sp>
        <p:nvSpPr>
          <p:cNvPr id="4" name="TextBox 3"/>
          <p:cNvSpPr txBox="1"/>
          <p:nvPr/>
        </p:nvSpPr>
        <p:spPr>
          <a:xfrm>
            <a:off x="6238459" y="28408326"/>
            <a:ext cx="12717886" cy="6739659"/>
          </a:xfrm>
          <a:prstGeom prst="rect">
            <a:avLst/>
          </a:prstGeom>
          <a:noFill/>
        </p:spPr>
        <p:txBody>
          <a:bodyPr wrap="square" lIns="90800" tIns="45400" rIns="90800" bIns="45400" rtlCol="0">
            <a:spAutoFit/>
          </a:bodyPr>
          <a:lstStyle/>
          <a:p>
            <a:pPr marL="454000" indent="-454000">
              <a:buFont typeface="Arial"/>
              <a:buChar char="•"/>
            </a:pPr>
            <a:r>
              <a:rPr lang="en-GB" sz="2400" dirty="0"/>
              <a:t>Age and Q1, </a:t>
            </a:r>
            <a:r>
              <a:rPr lang="en-GB" sz="2400" i="1" dirty="0"/>
              <a:t>F</a:t>
            </a:r>
            <a:r>
              <a:rPr lang="en-GB" sz="2400" dirty="0"/>
              <a:t>(2, 62) = 3.39, </a:t>
            </a:r>
            <a:r>
              <a:rPr lang="en-GB" sz="2400" i="1" dirty="0"/>
              <a:t>p </a:t>
            </a:r>
            <a:r>
              <a:rPr lang="en-GB" sz="2400" dirty="0"/>
              <a:t>= .040, </a:t>
            </a:r>
            <a:r>
              <a:rPr lang="en-GB" sz="2400" dirty="0" err="1"/>
              <a:t>η</a:t>
            </a:r>
            <a:r>
              <a:rPr lang="en-US" sz="2400" baseline="-25000" dirty="0"/>
              <a:t>p</a:t>
            </a:r>
            <a:r>
              <a:rPr lang="en-US" sz="2400" baseline="30000" dirty="0"/>
              <a:t>2</a:t>
            </a:r>
            <a:r>
              <a:rPr lang="en-US" sz="2400" dirty="0"/>
              <a:t> </a:t>
            </a:r>
            <a:r>
              <a:rPr lang="en-GB" sz="2400" dirty="0"/>
              <a:t>= .10. The 35-and-over group differ significantly  (</a:t>
            </a:r>
            <a:r>
              <a:rPr lang="en-GB" sz="2400" i="1" dirty="0"/>
              <a:t>p </a:t>
            </a:r>
            <a:r>
              <a:rPr lang="en-GB" sz="2400" dirty="0"/>
              <a:t>= .048) from 18-to-24 age group.</a:t>
            </a:r>
          </a:p>
          <a:p>
            <a:pPr marL="454000" indent="-454000">
              <a:buFont typeface="Arial"/>
              <a:buChar char="•"/>
            </a:pPr>
            <a:r>
              <a:rPr lang="en-GB" sz="2400" dirty="0"/>
              <a:t>Gender and Q13, </a:t>
            </a:r>
            <a:r>
              <a:rPr lang="en-GB" sz="2400" i="1" dirty="0"/>
              <a:t>F</a:t>
            </a:r>
            <a:r>
              <a:rPr lang="en-GB" sz="2400" dirty="0"/>
              <a:t>(2, 62) = 4.94, </a:t>
            </a:r>
            <a:r>
              <a:rPr lang="en-GB" sz="2400" i="1" dirty="0"/>
              <a:t>p </a:t>
            </a:r>
            <a:r>
              <a:rPr lang="en-GB" sz="2400" dirty="0"/>
              <a:t>= .030, </a:t>
            </a:r>
            <a:r>
              <a:rPr lang="en-GB" sz="2400" dirty="0" err="1"/>
              <a:t>η</a:t>
            </a:r>
            <a:r>
              <a:rPr lang="en-US" sz="2400" baseline="-25000" dirty="0"/>
              <a:t>p</a:t>
            </a:r>
            <a:r>
              <a:rPr lang="en-US" sz="2400" baseline="30000" dirty="0"/>
              <a:t>2</a:t>
            </a:r>
            <a:r>
              <a:rPr lang="en-GB" sz="2400" dirty="0"/>
              <a:t> = .074. Females were more likely to strongly agree compared to males. </a:t>
            </a:r>
          </a:p>
          <a:p>
            <a:pPr marL="454000" indent="-454000">
              <a:buFont typeface="Arial"/>
              <a:buChar char="•"/>
            </a:pPr>
            <a:r>
              <a:rPr lang="en-GB" sz="2400" dirty="0"/>
              <a:t>SES and Q2, </a:t>
            </a:r>
            <a:r>
              <a:rPr lang="en-GB" sz="2400" i="1" dirty="0"/>
              <a:t>F</a:t>
            </a:r>
            <a:r>
              <a:rPr lang="en-GB" sz="2400" dirty="0"/>
              <a:t>(2, 62) = 5.49, </a:t>
            </a:r>
            <a:r>
              <a:rPr lang="en-GB" sz="2400" i="1" dirty="0"/>
              <a:t>p </a:t>
            </a:r>
            <a:r>
              <a:rPr lang="en-GB" sz="2400" dirty="0"/>
              <a:t>= .006, </a:t>
            </a:r>
            <a:r>
              <a:rPr lang="en-GB" sz="2400" dirty="0" err="1"/>
              <a:t>η</a:t>
            </a:r>
            <a:r>
              <a:rPr lang="en-US" sz="2400" baseline="-25000" dirty="0"/>
              <a:t>p</a:t>
            </a:r>
            <a:r>
              <a:rPr lang="en-US" sz="2400" baseline="30000" dirty="0"/>
              <a:t>2</a:t>
            </a:r>
            <a:r>
              <a:rPr lang="en-GB" sz="2400" dirty="0"/>
              <a:t> = .152. Middle SES and high SES differ significantly (</a:t>
            </a:r>
            <a:r>
              <a:rPr lang="en-GB" sz="2400" i="1" dirty="0"/>
              <a:t>p </a:t>
            </a:r>
            <a:r>
              <a:rPr lang="en-GB" sz="2400" dirty="0"/>
              <a:t>= .007); low SES did not differ significantly from middle (</a:t>
            </a:r>
            <a:r>
              <a:rPr lang="en-GB" sz="2400" i="1" dirty="0"/>
              <a:t>p</a:t>
            </a:r>
            <a:r>
              <a:rPr lang="en-GB" sz="2400" dirty="0"/>
              <a:t>= 1) and high (</a:t>
            </a:r>
            <a:r>
              <a:rPr lang="en-GB" sz="2400" i="1" dirty="0"/>
              <a:t>p </a:t>
            </a:r>
            <a:r>
              <a:rPr lang="en-GB" sz="2400" dirty="0"/>
              <a:t>= .158) SES. </a:t>
            </a:r>
          </a:p>
          <a:p>
            <a:pPr marL="454000" indent="-454000">
              <a:buFont typeface="Arial"/>
              <a:buChar char="•"/>
            </a:pPr>
            <a:r>
              <a:rPr lang="en-GB" sz="2400" dirty="0"/>
              <a:t>Number of children and Q4, </a:t>
            </a:r>
            <a:r>
              <a:rPr lang="en-GB" sz="2400" i="1" dirty="0"/>
              <a:t>F</a:t>
            </a:r>
            <a:r>
              <a:rPr lang="en-GB" sz="2400" dirty="0"/>
              <a:t>(2, 62) = 4.10, </a:t>
            </a:r>
            <a:r>
              <a:rPr lang="en-GB" sz="2400" i="1" dirty="0"/>
              <a:t>p </a:t>
            </a:r>
            <a:r>
              <a:rPr lang="en-GB" sz="2400" dirty="0"/>
              <a:t>= .047, </a:t>
            </a:r>
            <a:r>
              <a:rPr lang="en-GB" sz="2400" dirty="0" err="1"/>
              <a:t>η</a:t>
            </a:r>
            <a:r>
              <a:rPr lang="en-US" sz="2400" baseline="-25000" dirty="0"/>
              <a:t>p</a:t>
            </a:r>
            <a:r>
              <a:rPr lang="en-US" sz="2400" baseline="30000" dirty="0"/>
              <a:t>2</a:t>
            </a:r>
            <a:r>
              <a:rPr lang="en-GB" sz="2400" dirty="0"/>
              <a:t> = .062. </a:t>
            </a:r>
          </a:p>
          <a:p>
            <a:pPr marL="454000" indent="-454000">
              <a:buFont typeface="Arial"/>
              <a:buChar char="•"/>
            </a:pPr>
            <a:r>
              <a:rPr lang="en-GB" sz="2400" dirty="0"/>
              <a:t>PA had no significant relationship with ESQ’s questions, </a:t>
            </a:r>
            <a:r>
              <a:rPr lang="en-GB" sz="2400" dirty="0" err="1"/>
              <a:t>Wilks</a:t>
            </a:r>
            <a:r>
              <a:rPr lang="en-GB" sz="2400" dirty="0"/>
              <a:t>’ </a:t>
            </a:r>
            <a:r>
              <a:rPr lang="el-GR" sz="2400" dirty="0"/>
              <a:t>λ = .739, </a:t>
            </a:r>
            <a:r>
              <a:rPr lang="el-GR" sz="2400" i="1" dirty="0"/>
              <a:t>F</a:t>
            </a:r>
            <a:r>
              <a:rPr lang="el-GR" sz="2400" dirty="0"/>
              <a:t>(15, 48) = 1.13, </a:t>
            </a:r>
            <a:r>
              <a:rPr lang="el-GR" sz="2400" i="1" dirty="0"/>
              <a:t>p</a:t>
            </a:r>
            <a:r>
              <a:rPr lang="el-GR" sz="2400" dirty="0"/>
              <a:t> = .359, </a:t>
            </a:r>
            <a:r>
              <a:rPr lang="en-GB" sz="2400" dirty="0" err="1"/>
              <a:t>η</a:t>
            </a:r>
            <a:r>
              <a:rPr lang="en-US" sz="2400" baseline="-25000" dirty="0"/>
              <a:t>p</a:t>
            </a:r>
            <a:r>
              <a:rPr lang="en-US" sz="2400" baseline="30000" dirty="0"/>
              <a:t>2</a:t>
            </a:r>
            <a:r>
              <a:rPr lang="en-GB" sz="2400" dirty="0"/>
              <a:t> = .261. </a:t>
            </a:r>
          </a:p>
          <a:p>
            <a:pPr marL="706222" indent="-252222">
              <a:buFont typeface="Wingdings" charset="2"/>
              <a:buChar char="§"/>
            </a:pPr>
            <a:r>
              <a:rPr lang="en-US" sz="2400" dirty="0"/>
              <a:t>H</a:t>
            </a:r>
            <a:r>
              <a:rPr lang="en-GB" sz="2400" dirty="0" err="1"/>
              <a:t>igh</a:t>
            </a:r>
            <a:r>
              <a:rPr lang="en-GB" sz="2400" dirty="0"/>
              <a:t> PA (83%, n = 30/36) and low PA (89%, n = 25/28) agreed that ES is worthwhile. </a:t>
            </a:r>
          </a:p>
          <a:p>
            <a:pPr marL="454000" indent="-454000">
              <a:buFont typeface="Arial"/>
              <a:buChar char="•"/>
            </a:pPr>
            <a:r>
              <a:rPr lang="en-GB" sz="2400" dirty="0"/>
              <a:t>NA had significant relationship with ESQ’s questions </a:t>
            </a:r>
            <a:r>
              <a:rPr lang="en-GB" sz="2400" dirty="0" err="1"/>
              <a:t>Wilks</a:t>
            </a:r>
            <a:r>
              <a:rPr lang="en-GB" sz="2400" dirty="0"/>
              <a:t>’ </a:t>
            </a:r>
            <a:r>
              <a:rPr lang="el-GR" sz="2400" dirty="0"/>
              <a:t>λ = .571, </a:t>
            </a:r>
            <a:r>
              <a:rPr lang="el-GR" sz="2400" i="1" dirty="0"/>
              <a:t>F</a:t>
            </a:r>
            <a:r>
              <a:rPr lang="el-GR" sz="2400" dirty="0"/>
              <a:t>(15, 48) = 2.4, </a:t>
            </a:r>
            <a:r>
              <a:rPr lang="el-GR" sz="2400" i="1" dirty="0"/>
              <a:t>p</a:t>
            </a:r>
            <a:r>
              <a:rPr lang="el-GR" sz="2400" dirty="0"/>
              <a:t> = .011, </a:t>
            </a:r>
            <a:r>
              <a:rPr lang="en-GB" sz="2400" dirty="0" err="1"/>
              <a:t>η</a:t>
            </a:r>
            <a:r>
              <a:rPr lang="en-US" sz="2400" baseline="-25000" dirty="0"/>
              <a:t>p</a:t>
            </a:r>
            <a:r>
              <a:rPr lang="en-US" sz="2400" baseline="30000" dirty="0"/>
              <a:t>2</a:t>
            </a:r>
            <a:r>
              <a:rPr lang="en-GB" sz="2400" dirty="0"/>
              <a:t> = .429. </a:t>
            </a:r>
          </a:p>
          <a:p>
            <a:pPr marL="715680" lvl="1" indent="-272716">
              <a:buFont typeface="Wingdings" charset="2"/>
              <a:buChar char="§"/>
            </a:pPr>
            <a:r>
              <a:rPr lang="en-GB" sz="2400" dirty="0"/>
              <a:t>Q4, </a:t>
            </a:r>
            <a:r>
              <a:rPr lang="en-GB" sz="2400" i="1" dirty="0"/>
              <a:t>F</a:t>
            </a:r>
            <a:r>
              <a:rPr lang="en-GB" sz="2400" dirty="0"/>
              <a:t>(2, 62) = 5.82, </a:t>
            </a:r>
            <a:r>
              <a:rPr lang="en-GB" sz="2400" i="1" dirty="0"/>
              <a:t>p </a:t>
            </a:r>
            <a:r>
              <a:rPr lang="en-GB" sz="2400" dirty="0"/>
              <a:t>= .019, </a:t>
            </a:r>
            <a:r>
              <a:rPr lang="en-GB" sz="2400" dirty="0" err="1"/>
              <a:t>η</a:t>
            </a:r>
            <a:r>
              <a:rPr lang="en-US" sz="2400" baseline="-25000" dirty="0"/>
              <a:t>p</a:t>
            </a:r>
            <a:r>
              <a:rPr lang="en-US" sz="2400" baseline="30000" dirty="0"/>
              <a:t>2</a:t>
            </a:r>
            <a:r>
              <a:rPr lang="en-GB" sz="2400" dirty="0"/>
              <a:t> = .086. High NA participants were more likely to agree compared to low NA participants.</a:t>
            </a:r>
          </a:p>
          <a:p>
            <a:pPr marL="715680" lvl="1" indent="-272716">
              <a:buFont typeface="Wingdings" charset="2"/>
              <a:buChar char="§"/>
            </a:pPr>
            <a:r>
              <a:rPr lang="en-GB" sz="2400" dirty="0"/>
              <a:t>Q13, </a:t>
            </a:r>
            <a:r>
              <a:rPr lang="en-GB" sz="2400" i="1" dirty="0"/>
              <a:t>F</a:t>
            </a:r>
            <a:r>
              <a:rPr lang="en-GB" sz="2400" dirty="0"/>
              <a:t>(2, 62) = 5.17, </a:t>
            </a:r>
            <a:r>
              <a:rPr lang="en-GB" sz="2400" i="1" dirty="0"/>
              <a:t>p </a:t>
            </a:r>
            <a:r>
              <a:rPr lang="en-GB" sz="2400" dirty="0"/>
              <a:t>= .026, </a:t>
            </a:r>
            <a:r>
              <a:rPr lang="en-GB" sz="2400" dirty="0" err="1"/>
              <a:t>η</a:t>
            </a:r>
            <a:r>
              <a:rPr lang="en-US" sz="2400" baseline="-25000" dirty="0"/>
              <a:t>p</a:t>
            </a:r>
            <a:r>
              <a:rPr lang="en-US" sz="2400" baseline="30000" dirty="0"/>
              <a:t>2</a:t>
            </a:r>
            <a:r>
              <a:rPr lang="en-GB" sz="2400" dirty="0"/>
              <a:t> = .077. Low NA participants strongly agreed compared to  high NA participants that only agreed.</a:t>
            </a:r>
          </a:p>
          <a:p>
            <a:pPr marL="715680" lvl="1" indent="-272716">
              <a:buFont typeface="Wingdings" charset="2"/>
              <a:buChar char="§"/>
            </a:pPr>
            <a:r>
              <a:rPr lang="en-GB" sz="2400" dirty="0"/>
              <a:t>Q15, </a:t>
            </a:r>
            <a:r>
              <a:rPr lang="en-GB" sz="2400" i="1" dirty="0"/>
              <a:t>F</a:t>
            </a:r>
            <a:r>
              <a:rPr lang="en-GB" sz="2400" dirty="0"/>
              <a:t>(2, 62) = 12.98, </a:t>
            </a:r>
            <a:r>
              <a:rPr lang="en-GB" sz="2400" i="1" dirty="0"/>
              <a:t>p </a:t>
            </a:r>
            <a:r>
              <a:rPr lang="en-GB" sz="2400" dirty="0"/>
              <a:t>= .001, </a:t>
            </a:r>
            <a:r>
              <a:rPr lang="en-GB" sz="2400" dirty="0" err="1"/>
              <a:t>η</a:t>
            </a:r>
            <a:r>
              <a:rPr lang="en-US" sz="2400" baseline="-25000" dirty="0"/>
              <a:t>p</a:t>
            </a:r>
            <a:r>
              <a:rPr lang="en-US" sz="2400" baseline="30000" dirty="0"/>
              <a:t>2</a:t>
            </a:r>
            <a:r>
              <a:rPr lang="en-GB" sz="2400" dirty="0"/>
              <a:t> = .173. Low NA participants had a stronger tendency (</a:t>
            </a:r>
            <a:r>
              <a:rPr lang="en-GB" sz="2400" i="1" dirty="0"/>
              <a:t>MD</a:t>
            </a:r>
            <a:r>
              <a:rPr lang="en-GB" sz="2400" dirty="0"/>
              <a:t> = -.6) to strongly agree (</a:t>
            </a:r>
            <a:r>
              <a:rPr lang="en-GB" sz="2400" i="1" dirty="0"/>
              <a:t>M </a:t>
            </a:r>
            <a:r>
              <a:rPr lang="en-GB" sz="2400" dirty="0"/>
              <a:t>= 1.31, </a:t>
            </a:r>
            <a:r>
              <a:rPr lang="en-GB" sz="2400" i="1" dirty="0"/>
              <a:t>SD</a:t>
            </a:r>
            <a:r>
              <a:rPr lang="en-GB" sz="2400" dirty="0"/>
              <a:t> = .52) compared to high NA (</a:t>
            </a:r>
            <a:r>
              <a:rPr lang="en-GB" sz="2400" i="1" dirty="0"/>
              <a:t>M </a:t>
            </a:r>
            <a:r>
              <a:rPr lang="en-GB" sz="2400" dirty="0"/>
              <a:t>= 1.91, </a:t>
            </a:r>
            <a:r>
              <a:rPr lang="en-GB" sz="2400" i="1" dirty="0"/>
              <a:t>SD</a:t>
            </a:r>
            <a:r>
              <a:rPr lang="en-GB" sz="2400" dirty="0"/>
              <a:t> = .81). </a:t>
            </a:r>
            <a:endParaRPr lang="en-US" sz="2400" dirty="0"/>
          </a:p>
        </p:txBody>
      </p:sp>
      <p:sp>
        <p:nvSpPr>
          <p:cNvPr id="44" name="Rectangle 43"/>
          <p:cNvSpPr/>
          <p:nvPr/>
        </p:nvSpPr>
        <p:spPr>
          <a:xfrm>
            <a:off x="19294030" y="6418269"/>
            <a:ext cx="5659738" cy="90024"/>
          </a:xfrm>
          <a:prstGeom prst="rect">
            <a:avLst/>
          </a:prstGeom>
          <a:solidFill>
            <a:schemeClr val="accent1">
              <a:lumMod val="75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90800" tIns="45400" rIns="90800" bIns="45400" rtlCol="0" anchor="ctr"/>
          <a:lstStyle/>
          <a:p>
            <a:pPr algn="ctr"/>
            <a:endParaRPr lang="en-US" sz="9500"/>
          </a:p>
        </p:txBody>
      </p:sp>
      <p:sp>
        <p:nvSpPr>
          <p:cNvPr id="5" name="TextBox 4"/>
          <p:cNvSpPr txBox="1"/>
          <p:nvPr/>
        </p:nvSpPr>
        <p:spPr>
          <a:xfrm>
            <a:off x="19117129" y="22929497"/>
            <a:ext cx="5739136" cy="11202417"/>
          </a:xfrm>
          <a:prstGeom prst="rect">
            <a:avLst/>
          </a:prstGeom>
          <a:noFill/>
        </p:spPr>
        <p:txBody>
          <a:bodyPr wrap="square" lIns="90800" tIns="45400" rIns="90800" bIns="45400" rtlCol="0">
            <a:spAutoFit/>
          </a:bodyPr>
          <a:lstStyle/>
          <a:p>
            <a:r>
              <a:rPr lang="en-US" sz="1900" dirty="0" err="1"/>
              <a:t>Holzer</a:t>
            </a:r>
            <a:r>
              <a:rPr lang="en-US" sz="1900" dirty="0"/>
              <a:t>, L., </a:t>
            </a:r>
            <a:r>
              <a:rPr lang="en-US" sz="1900" dirty="0" err="1"/>
              <a:t>Mihailescu</a:t>
            </a:r>
            <a:r>
              <a:rPr lang="en-US" sz="1900" dirty="0"/>
              <a:t>, R., Rodrigues-</a:t>
            </a:r>
            <a:r>
              <a:rPr lang="en-US" sz="1900" dirty="0" err="1"/>
              <a:t>Degaeff</a:t>
            </a:r>
            <a:r>
              <a:rPr lang="en-US" sz="1900" dirty="0"/>
              <a:t>, C., </a:t>
            </a:r>
            <a:r>
              <a:rPr lang="en-US" sz="1900" dirty="0" err="1"/>
              <a:t>Junier</a:t>
            </a:r>
            <a:r>
              <a:rPr lang="en-US" sz="1900" dirty="0"/>
              <a:t>, L., Muller-Nix, C., </a:t>
            </a:r>
            <a:r>
              <a:rPr lang="en-US" sz="1900" dirty="0" err="1"/>
              <a:t>Halfon</a:t>
            </a:r>
            <a:r>
              <a:rPr lang="en-US" sz="1900" dirty="0"/>
              <a:t>, O., &amp; </a:t>
            </a:r>
            <a:r>
              <a:rPr lang="en-US" sz="1900" dirty="0" err="1"/>
              <a:t>Ansermet</a:t>
            </a:r>
            <a:r>
              <a:rPr lang="en-US" sz="1900" dirty="0"/>
              <a:t>, F. (2006). Community Introduction of Practice Parameters for Autistic Spectrum Disorders: Advancing Early Recognition. </a:t>
            </a:r>
            <a:r>
              <a:rPr lang="en-US" sz="1900" i="1" dirty="0"/>
              <a:t>Journal Of Autism &amp; Developmental Disorders</a:t>
            </a:r>
            <a:r>
              <a:rPr lang="en-US" sz="1900" dirty="0"/>
              <a:t>, </a:t>
            </a:r>
            <a:r>
              <a:rPr lang="en-US" sz="1900" i="1" dirty="0"/>
              <a:t>36</a:t>
            </a:r>
            <a:r>
              <a:rPr lang="en-US" sz="1900" dirty="0"/>
              <a:t>(2), 249-262. </a:t>
            </a:r>
          </a:p>
          <a:p>
            <a:r>
              <a:rPr lang="en-US" sz="1900" dirty="0"/>
              <a:t>Dawson, G., Jones, E. J., </a:t>
            </a:r>
            <a:r>
              <a:rPr lang="en-US" sz="1900" dirty="0" err="1"/>
              <a:t>Merkle</a:t>
            </a:r>
            <a:r>
              <a:rPr lang="en-US" sz="1900" dirty="0"/>
              <a:t>, K., </a:t>
            </a:r>
            <a:r>
              <a:rPr lang="en-US" sz="1900" dirty="0" err="1"/>
              <a:t>Venema</a:t>
            </a:r>
            <a:r>
              <a:rPr lang="en-US" sz="1900" dirty="0"/>
              <a:t>, K., Lowy, R., </a:t>
            </a:r>
            <a:r>
              <a:rPr lang="en-US" sz="1900" dirty="0" err="1"/>
              <a:t>Faja</a:t>
            </a:r>
            <a:r>
              <a:rPr lang="en-US" sz="1900" dirty="0"/>
              <a:t>, S., ... &amp; Webb, S. J. (2012). Early behavioral intervention is associated with normalized brain activity in young children with autism. </a:t>
            </a:r>
            <a:r>
              <a:rPr lang="en-US" sz="1900" i="1" dirty="0"/>
              <a:t>Journal of the American Academy of Child &amp; Adolescent Psychiatry</a:t>
            </a:r>
            <a:r>
              <a:rPr lang="en-US" sz="1900" dirty="0"/>
              <a:t>, </a:t>
            </a:r>
            <a:r>
              <a:rPr lang="en-US" sz="1900" i="1" dirty="0"/>
              <a:t>51</a:t>
            </a:r>
            <a:r>
              <a:rPr lang="en-US" sz="1900" dirty="0"/>
              <a:t>(11), 1150-1159. </a:t>
            </a:r>
          </a:p>
          <a:p>
            <a:r>
              <a:rPr lang="en-US" sz="1900" dirty="0" err="1"/>
              <a:t>McEachin</a:t>
            </a:r>
            <a:r>
              <a:rPr lang="en-US" sz="1900" dirty="0"/>
              <a:t>, J. J., Smith, T., &amp; </a:t>
            </a:r>
            <a:r>
              <a:rPr lang="en-US" sz="1900" dirty="0" err="1"/>
              <a:t>Lovaas</a:t>
            </a:r>
            <a:r>
              <a:rPr lang="en-US" sz="1900" dirty="0"/>
              <a:t>, O. I. (1993) Long- Term Outcome for Children With Autism Who Received Early Intensive Behavioral Treatment. </a:t>
            </a:r>
            <a:r>
              <a:rPr lang="en-US" sz="1900" i="1" dirty="0"/>
              <a:t>American Journal on Mental Retardation, </a:t>
            </a:r>
            <a:r>
              <a:rPr lang="en-US" sz="1900" dirty="0"/>
              <a:t>97(4), 359-372.</a:t>
            </a:r>
          </a:p>
          <a:p>
            <a:r>
              <a:rPr lang="en-US" sz="1900" dirty="0"/>
              <a:t>Dawson, G. (2008). Early behavioral intervention, brain plasticity, and the prevention of autism spectrum disorder. </a:t>
            </a:r>
            <a:r>
              <a:rPr lang="en-US" sz="1900" i="1" dirty="0"/>
              <a:t>Development and psychopathology</a:t>
            </a:r>
            <a:r>
              <a:rPr lang="en-US" sz="1900" dirty="0"/>
              <a:t>, </a:t>
            </a:r>
            <a:r>
              <a:rPr lang="en-US" sz="1900" i="1" dirty="0"/>
              <a:t>20</a:t>
            </a:r>
            <a:r>
              <a:rPr lang="en-US" sz="1900" dirty="0"/>
              <a:t>(03), 775-803. </a:t>
            </a:r>
          </a:p>
          <a:p>
            <a:r>
              <a:rPr lang="en-US" sz="1900" dirty="0"/>
              <a:t>Pennington, B. F. (2006). From single to multiple deficit models of developmental disorders. </a:t>
            </a:r>
            <a:r>
              <a:rPr lang="en-US" sz="1900" i="1" dirty="0"/>
              <a:t>Cognition</a:t>
            </a:r>
            <a:r>
              <a:rPr lang="en-US" sz="1900" dirty="0"/>
              <a:t>, </a:t>
            </a:r>
            <a:r>
              <a:rPr lang="en-US" sz="1900" i="1" dirty="0"/>
              <a:t>101</a:t>
            </a:r>
            <a:r>
              <a:rPr lang="en-US" sz="1900" dirty="0"/>
              <a:t>(2), 385-413. </a:t>
            </a:r>
          </a:p>
          <a:p>
            <a:r>
              <a:rPr lang="en-US" sz="1900" dirty="0"/>
              <a:t>Abbott, M., Bernard, P. &amp; Forge, J. (2012). Communicating a diagnosis of Autism Spectrum Disorder- a qualitative study of parents’ experiences. </a:t>
            </a:r>
            <a:r>
              <a:rPr lang="en-US" sz="1900" i="1" dirty="0"/>
              <a:t>Clinical Child Psychology and Psychiatry, 18(3), </a:t>
            </a:r>
            <a:r>
              <a:rPr lang="en-US" sz="1900" dirty="0"/>
              <a:t>370-382. </a:t>
            </a:r>
          </a:p>
          <a:p>
            <a:r>
              <a:rPr lang="en-US" sz="1900" dirty="0"/>
              <a:t>Remington, B., Hastings, R. P., </a:t>
            </a:r>
            <a:r>
              <a:rPr lang="en-US" sz="1900" dirty="0" err="1"/>
              <a:t>Kovshoff</a:t>
            </a:r>
            <a:r>
              <a:rPr lang="en-US" sz="1900" dirty="0"/>
              <a:t>, H., </a:t>
            </a:r>
            <a:r>
              <a:rPr lang="en-US" sz="1900" dirty="0" err="1"/>
              <a:t>degli</a:t>
            </a:r>
            <a:r>
              <a:rPr lang="en-US" sz="1900" dirty="0"/>
              <a:t> Espinosa, F., </a:t>
            </a:r>
            <a:r>
              <a:rPr lang="en-US" sz="1900" dirty="0" err="1"/>
              <a:t>Jahr</a:t>
            </a:r>
            <a:r>
              <a:rPr lang="en-US" sz="1900" dirty="0"/>
              <a:t>, E., Brown, T., ... &amp; Ward, N. (2007). Early intensive behavioral intervention: outcomes for children with autism and their parents after two years. American Journal on Mental Retardation, 112(6), 418-438. </a:t>
            </a:r>
          </a:p>
          <a:p>
            <a:r>
              <a:rPr lang="en-US" sz="1900" dirty="0"/>
              <a:t>Watson, D., Clark, L. A., &amp; </a:t>
            </a:r>
            <a:r>
              <a:rPr lang="en-US" sz="1900" dirty="0" err="1"/>
              <a:t>Tellegen</a:t>
            </a:r>
            <a:r>
              <a:rPr lang="en-US" sz="1900" dirty="0"/>
              <a:t>, A. (1988). Development and validation of brief measures of positive and negative affect: The PANAS scales. </a:t>
            </a:r>
            <a:r>
              <a:rPr lang="en-US" sz="1900" i="1" dirty="0"/>
              <a:t>Journal Of Personality And Social Psychology</a:t>
            </a:r>
            <a:r>
              <a:rPr lang="en-US" sz="1900" dirty="0"/>
              <a:t>, </a:t>
            </a:r>
            <a:r>
              <a:rPr lang="en-US" sz="1900" i="1" dirty="0"/>
              <a:t>54</a:t>
            </a:r>
            <a:r>
              <a:rPr lang="en-US" sz="1900" dirty="0"/>
              <a:t>(6), 1063-1070. </a:t>
            </a:r>
          </a:p>
          <a:p>
            <a:endParaRPr lang="en-US" sz="1900" dirty="0"/>
          </a:p>
        </p:txBody>
      </p:sp>
      <p:sp>
        <p:nvSpPr>
          <p:cNvPr id="6" name="TextBox 5"/>
          <p:cNvSpPr txBox="1"/>
          <p:nvPr/>
        </p:nvSpPr>
        <p:spPr>
          <a:xfrm>
            <a:off x="15737804" y="14596294"/>
            <a:ext cx="1858466" cy="615553"/>
          </a:xfrm>
          <a:prstGeom prst="rect">
            <a:avLst/>
          </a:prstGeom>
          <a:noFill/>
        </p:spPr>
        <p:txBody>
          <a:bodyPr wrap="square" rtlCol="0">
            <a:spAutoFit/>
          </a:bodyPr>
          <a:lstStyle/>
          <a:p>
            <a:r>
              <a:rPr lang="en-US" sz="1700" dirty="0"/>
              <a:t>Negative Affect </a:t>
            </a:r>
          </a:p>
          <a:p>
            <a:endParaRPr lang="en-US" sz="1700" dirty="0"/>
          </a:p>
        </p:txBody>
      </p:sp>
      <p:sp>
        <p:nvSpPr>
          <p:cNvPr id="39" name="TextBox 38"/>
          <p:cNvSpPr txBox="1"/>
          <p:nvPr/>
        </p:nvSpPr>
        <p:spPr>
          <a:xfrm>
            <a:off x="402414" y="33412240"/>
            <a:ext cx="5334146" cy="1199682"/>
          </a:xfrm>
          <a:prstGeom prst="rect">
            <a:avLst/>
          </a:prstGeom>
          <a:noFill/>
        </p:spPr>
        <p:txBody>
          <a:bodyPr wrap="square" lIns="90800" tIns="45400" rIns="90800" bIns="45400" rtlCol="0">
            <a:spAutoFit/>
          </a:bodyPr>
          <a:lstStyle/>
          <a:p>
            <a:r>
              <a:rPr lang="en-US" sz="2400" dirty="0" smtClean="0">
                <a:solidFill>
                  <a:srgbClr val="000000"/>
                </a:solidFill>
                <a:cs typeface="Arial" pitchFamily="34" charset="0"/>
              </a:rPr>
              <a:t>64 (14 males, 50 females) participants between the ages 18 to 54 </a:t>
            </a:r>
            <a:r>
              <a:rPr lang="en-US" sz="2400" dirty="0" smtClean="0"/>
              <a:t>(</a:t>
            </a:r>
            <a:r>
              <a:rPr lang="en-US" sz="2400" i="1" dirty="0" smtClean="0"/>
              <a:t>M </a:t>
            </a:r>
            <a:r>
              <a:rPr lang="en-US" sz="2400" dirty="0" smtClean="0"/>
              <a:t>= 32.81, </a:t>
            </a:r>
            <a:r>
              <a:rPr lang="en-US" sz="2400" i="1" dirty="0" smtClean="0"/>
              <a:t>SD </a:t>
            </a:r>
            <a:r>
              <a:rPr lang="en-US" sz="2400" dirty="0" smtClean="0"/>
              <a:t>= 6.99)</a:t>
            </a:r>
            <a:r>
              <a:rPr lang="en-US" sz="2400" dirty="0" smtClean="0">
                <a:solidFill>
                  <a:srgbClr val="000000"/>
                </a:solidFill>
                <a:cs typeface="Arial" pitchFamily="34" charset="0"/>
              </a:rPr>
              <a:t> with no autistic children</a:t>
            </a:r>
            <a:endParaRPr lang="en-US" sz="2400" dirty="0">
              <a:solidFill>
                <a:srgbClr val="000000"/>
              </a:solidFill>
              <a:cs typeface="Arial" pitchFamily="34" charset="0"/>
            </a:endParaRPr>
          </a:p>
        </p:txBody>
      </p:sp>
      <p:sp>
        <p:nvSpPr>
          <p:cNvPr id="40" name="Rectangle 39"/>
          <p:cNvSpPr/>
          <p:nvPr/>
        </p:nvSpPr>
        <p:spPr>
          <a:xfrm>
            <a:off x="382486" y="26952060"/>
            <a:ext cx="5659738" cy="90024"/>
          </a:xfrm>
          <a:prstGeom prst="rect">
            <a:avLst/>
          </a:prstGeom>
          <a:solidFill>
            <a:srgbClr val="376092"/>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90800" tIns="45400" rIns="90800" bIns="45400" rtlCol="0" anchor="ctr"/>
          <a:lstStyle/>
          <a:p>
            <a:pPr algn="ctr"/>
            <a:endParaRPr lang="en-US" sz="9500"/>
          </a:p>
        </p:txBody>
      </p:sp>
      <p:pic>
        <p:nvPicPr>
          <p:cNvPr id="42" name="Picture 41"/>
          <p:cNvPicPr>
            <a:picLocks noChangeAspect="1"/>
          </p:cNvPicPr>
          <p:nvPr/>
        </p:nvPicPr>
        <p:blipFill>
          <a:blip r:embed="rId6"/>
          <a:stretch>
            <a:fillRect/>
          </a:stretch>
        </p:blipFill>
        <p:spPr>
          <a:xfrm>
            <a:off x="6546615" y="7782343"/>
            <a:ext cx="5347562" cy="6860219"/>
          </a:xfrm>
          <a:prstGeom prst="rect">
            <a:avLst/>
          </a:prstGeom>
        </p:spPr>
      </p:pic>
      <p:pic>
        <p:nvPicPr>
          <p:cNvPr id="45" name="Picture 44"/>
          <p:cNvPicPr>
            <a:picLocks noChangeAspect="1"/>
          </p:cNvPicPr>
          <p:nvPr/>
        </p:nvPicPr>
        <p:blipFill>
          <a:blip r:embed="rId7"/>
          <a:stretch>
            <a:fillRect/>
          </a:stretch>
        </p:blipFill>
        <p:spPr>
          <a:xfrm>
            <a:off x="6220621" y="16038613"/>
            <a:ext cx="12425979" cy="11436841"/>
          </a:xfrm>
          <a:prstGeom prst="rect">
            <a:avLst/>
          </a:prstGeom>
        </p:spPr>
      </p:pic>
      <p:sp>
        <p:nvSpPr>
          <p:cNvPr id="55" name="TextBox 54"/>
          <p:cNvSpPr txBox="1"/>
          <p:nvPr/>
        </p:nvSpPr>
        <p:spPr>
          <a:xfrm>
            <a:off x="6431371" y="27685280"/>
            <a:ext cx="5872209" cy="584129"/>
          </a:xfrm>
          <a:prstGeom prst="rect">
            <a:avLst/>
          </a:prstGeom>
          <a:noFill/>
          <a:effectLst>
            <a:softEdge rad="31750"/>
          </a:effectLst>
        </p:spPr>
        <p:txBody>
          <a:bodyPr wrap="square" lIns="90800" tIns="45400" rIns="90800" bIns="45400" rtlCol="0">
            <a:spAutoFit/>
          </a:bodyPr>
          <a:lstStyle/>
          <a:p>
            <a:r>
              <a:rPr lang="en-US" sz="3200" dirty="0" smtClean="0">
                <a:latin typeface="Arial Black" pitchFamily="34" charset="0"/>
              </a:rPr>
              <a:t>Statistical Analysis</a:t>
            </a:r>
            <a:endParaRPr lang="en-US" sz="3200" dirty="0">
              <a:latin typeface="Arial Black" pitchFamily="34" charset="0"/>
            </a:endParaRPr>
          </a:p>
        </p:txBody>
      </p:sp>
      <p:sp>
        <p:nvSpPr>
          <p:cNvPr id="56" name="Rectangle 55"/>
          <p:cNvSpPr/>
          <p:nvPr/>
        </p:nvSpPr>
        <p:spPr>
          <a:xfrm>
            <a:off x="6424410" y="28324027"/>
            <a:ext cx="12201305" cy="81083"/>
          </a:xfrm>
          <a:prstGeom prst="rect">
            <a:avLst/>
          </a:prstGeom>
          <a:solidFill>
            <a:schemeClr val="accent1">
              <a:lumMod val="75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90800" tIns="45400" rIns="90800" bIns="45400" rtlCol="0" anchor="ctr"/>
          <a:lstStyle/>
          <a:p>
            <a:pPr algn="ctr"/>
            <a:endParaRPr lang="en-US" sz="9500"/>
          </a:p>
        </p:txBody>
      </p:sp>
    </p:spTree>
    <p:extLst>
      <p:ext uri="{BB962C8B-B14F-4D97-AF65-F5344CB8AC3E}">
        <p14:creationId xmlns:p14="http://schemas.microsoft.com/office/powerpoint/2010/main" val="215091641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9653</TotalTime>
  <Words>1697</Words>
  <Application>Microsoft Macintosh PowerPoint</Application>
  <PresentationFormat>Custom</PresentationFormat>
  <Paragraphs>65</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of a scientific poster</dc:title>
  <dc:subject>Free Research Poster</dc:subject>
  <dc:creator>Graphicsland/MakeSigns.com</dc:creator>
  <cp:keywords>scientific, research, template, custom, poster, presentation, symposium, printing, powerpoint, create, design, example, sample, download</cp:keywords>
  <dc:description>These templates are offered for free to help your create a poster ranging from nursing research posters to psychology research posters.</dc:description>
  <cp:lastModifiedBy>Marina Loucaides</cp:lastModifiedBy>
  <cp:revision>115</cp:revision>
  <cp:lastPrinted>2015-11-11T19:32:24Z</cp:lastPrinted>
  <dcterms:created xsi:type="dcterms:W3CDTF">2013-02-18T18:40:33Z</dcterms:created>
  <dcterms:modified xsi:type="dcterms:W3CDTF">2016-05-12T14:09:29Z</dcterms:modified>
  <cp:category>research posters template</cp:category>
</cp:coreProperties>
</file>