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68" r:id="rId2"/>
    <p:sldId id="273" r:id="rId3"/>
    <p:sldId id="257" r:id="rId4"/>
    <p:sldId id="272" r:id="rId5"/>
    <p:sldId id="274" r:id="rId6"/>
    <p:sldId id="275" r:id="rId7"/>
    <p:sldId id="276" r:id="rId8"/>
    <p:sldId id="256" r:id="rId9"/>
    <p:sldId id="265" r:id="rId10"/>
    <p:sldId id="267" r:id="rId11"/>
    <p:sldId id="264" r:id="rId12"/>
    <p:sldId id="261" r:id="rId13"/>
    <p:sldId id="262" r:id="rId14"/>
    <p:sldId id="263" r:id="rId15"/>
    <p:sldId id="277" r:id="rId16"/>
    <p:sldId id="270" r:id="rId17"/>
    <p:sldId id="266" r:id="rId18"/>
    <p:sldId id="278" r:id="rId19"/>
    <p:sldId id="271"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062"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tephen\Downloads\Documents\AAA\Research\Experimentality\experimental%20philosophy%20in%20all%20of%20EEBO.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tephen\Downloads\Documents\AAA\Research\Experimentality\copy%20worksheet%20with%20graph.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GB"/>
  <c:chart>
    <c:plotArea>
      <c:layout/>
      <c:barChart>
        <c:barDir val="col"/>
        <c:grouping val="stacked"/>
        <c:ser>
          <c:idx val="0"/>
          <c:order val="0"/>
          <c:cat>
            <c:strRef>
              <c:f>Sheet1!$H$3:$H$14</c:f>
              <c:strCache>
                <c:ptCount val="12"/>
                <c:pt idx="0">
                  <c:v>1640-5</c:v>
                </c:pt>
                <c:pt idx="1">
                  <c:v>1645-9</c:v>
                </c:pt>
                <c:pt idx="2">
                  <c:v>1650-4</c:v>
                </c:pt>
                <c:pt idx="3">
                  <c:v>1655-9</c:v>
                </c:pt>
                <c:pt idx="4">
                  <c:v>1660-4</c:v>
                </c:pt>
                <c:pt idx="5">
                  <c:v>1665-9</c:v>
                </c:pt>
                <c:pt idx="6">
                  <c:v>1670-4</c:v>
                </c:pt>
                <c:pt idx="7">
                  <c:v>1675-9</c:v>
                </c:pt>
                <c:pt idx="8">
                  <c:v>1680-4</c:v>
                </c:pt>
                <c:pt idx="9">
                  <c:v>1685-9</c:v>
                </c:pt>
                <c:pt idx="10">
                  <c:v>1690-4</c:v>
                </c:pt>
                <c:pt idx="11">
                  <c:v>1695-9</c:v>
                </c:pt>
              </c:strCache>
            </c:strRef>
          </c:cat>
          <c:val>
            <c:numRef>
              <c:f>Sheet1!$I$3:$I$14</c:f>
              <c:numCache>
                <c:formatCode>General</c:formatCode>
                <c:ptCount val="12"/>
                <c:pt idx="0">
                  <c:v>0</c:v>
                </c:pt>
                <c:pt idx="1">
                  <c:v>1</c:v>
                </c:pt>
                <c:pt idx="2">
                  <c:v>0</c:v>
                </c:pt>
                <c:pt idx="3">
                  <c:v>0</c:v>
                </c:pt>
                <c:pt idx="4">
                  <c:v>14</c:v>
                </c:pt>
                <c:pt idx="5">
                  <c:v>33</c:v>
                </c:pt>
                <c:pt idx="6">
                  <c:v>34</c:v>
                </c:pt>
                <c:pt idx="7">
                  <c:v>26</c:v>
                </c:pt>
                <c:pt idx="8">
                  <c:v>13</c:v>
                </c:pt>
                <c:pt idx="9">
                  <c:v>7</c:v>
                </c:pt>
                <c:pt idx="10">
                  <c:v>25</c:v>
                </c:pt>
                <c:pt idx="11">
                  <c:v>10</c:v>
                </c:pt>
              </c:numCache>
            </c:numRef>
          </c:val>
        </c:ser>
        <c:overlap val="100"/>
        <c:axId val="47551232"/>
        <c:axId val="49888256"/>
      </c:barChart>
      <c:catAx>
        <c:axId val="47551232"/>
        <c:scaling>
          <c:orientation val="minMax"/>
        </c:scaling>
        <c:axPos val="b"/>
        <c:tickLblPos val="nextTo"/>
        <c:crossAx val="49888256"/>
        <c:crosses val="autoZero"/>
        <c:auto val="1"/>
        <c:lblAlgn val="ctr"/>
        <c:lblOffset val="100"/>
      </c:catAx>
      <c:valAx>
        <c:axId val="49888256"/>
        <c:scaling>
          <c:orientation val="minMax"/>
        </c:scaling>
        <c:axPos val="l"/>
        <c:majorGridlines/>
        <c:numFmt formatCode="General" sourceLinked="1"/>
        <c:tickLblPos val="nextTo"/>
        <c:crossAx val="47551232"/>
        <c:crosses val="autoZero"/>
        <c:crossBetween val="between"/>
      </c:valAx>
    </c:plotArea>
    <c:legend>
      <c:legendPos val="r"/>
      <c:layout/>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GB"/>
  <c:chart>
    <c:plotArea>
      <c:layout/>
      <c:lineChart>
        <c:grouping val="standard"/>
        <c:ser>
          <c:idx val="0"/>
          <c:order val="0"/>
          <c:marker>
            <c:symbol val="none"/>
          </c:marker>
          <c:val>
            <c:numRef>
              <c:f>Sheet1!$B$2:$B$23</c:f>
              <c:numCache>
                <c:formatCode>General</c:formatCode>
                <c:ptCount val="22"/>
                <c:pt idx="0">
                  <c:v>2</c:v>
                </c:pt>
                <c:pt idx="1">
                  <c:v>11</c:v>
                </c:pt>
                <c:pt idx="2">
                  <c:v>4</c:v>
                </c:pt>
                <c:pt idx="3">
                  <c:v>8</c:v>
                </c:pt>
                <c:pt idx="4">
                  <c:v>11</c:v>
                </c:pt>
                <c:pt idx="5">
                  <c:v>6</c:v>
                </c:pt>
                <c:pt idx="6">
                  <c:v>3</c:v>
                </c:pt>
                <c:pt idx="7">
                  <c:v>1</c:v>
                </c:pt>
                <c:pt idx="8">
                  <c:v>2</c:v>
                </c:pt>
                <c:pt idx="9">
                  <c:v>8</c:v>
                </c:pt>
                <c:pt idx="10">
                  <c:v>7</c:v>
                </c:pt>
                <c:pt idx="11">
                  <c:v>16</c:v>
                </c:pt>
                <c:pt idx="12">
                  <c:v>9</c:v>
                </c:pt>
                <c:pt idx="13">
                  <c:v>22</c:v>
                </c:pt>
                <c:pt idx="14">
                  <c:v>29</c:v>
                </c:pt>
                <c:pt idx="15">
                  <c:v>30</c:v>
                </c:pt>
                <c:pt idx="16">
                  <c:v>67</c:v>
                </c:pt>
                <c:pt idx="17">
                  <c:v>33</c:v>
                </c:pt>
                <c:pt idx="18">
                  <c:v>31</c:v>
                </c:pt>
                <c:pt idx="19">
                  <c:v>35</c:v>
                </c:pt>
                <c:pt idx="20">
                  <c:v>62</c:v>
                </c:pt>
              </c:numCache>
            </c:numRef>
          </c:val>
        </c:ser>
        <c:ser>
          <c:idx val="1"/>
          <c:order val="1"/>
          <c:marker>
            <c:symbol val="none"/>
          </c:marker>
          <c:val>
            <c:numRef>
              <c:f>Sheet1!$C$2:$C$23</c:f>
              <c:numCache>
                <c:formatCode>General</c:formatCode>
                <c:ptCount val="22"/>
                <c:pt idx="0">
                  <c:v>25</c:v>
                </c:pt>
                <c:pt idx="1">
                  <c:v>12</c:v>
                </c:pt>
                <c:pt idx="2">
                  <c:v>80</c:v>
                </c:pt>
                <c:pt idx="3">
                  <c:v>22</c:v>
                </c:pt>
                <c:pt idx="4">
                  <c:v>26</c:v>
                </c:pt>
                <c:pt idx="5">
                  <c:v>61</c:v>
                </c:pt>
                <c:pt idx="6">
                  <c:v>50</c:v>
                </c:pt>
                <c:pt idx="7">
                  <c:v>54</c:v>
                </c:pt>
                <c:pt idx="8">
                  <c:v>50</c:v>
                </c:pt>
                <c:pt idx="9">
                  <c:v>58</c:v>
                </c:pt>
                <c:pt idx="10">
                  <c:v>47</c:v>
                </c:pt>
                <c:pt idx="11">
                  <c:v>70</c:v>
                </c:pt>
                <c:pt idx="12">
                  <c:v>8</c:v>
                </c:pt>
                <c:pt idx="13">
                  <c:v>6</c:v>
                </c:pt>
                <c:pt idx="14">
                  <c:v>5</c:v>
                </c:pt>
                <c:pt idx="15">
                  <c:v>5</c:v>
                </c:pt>
                <c:pt idx="16">
                  <c:v>10</c:v>
                </c:pt>
                <c:pt idx="17">
                  <c:v>5</c:v>
                </c:pt>
                <c:pt idx="18">
                  <c:v>11</c:v>
                </c:pt>
                <c:pt idx="19">
                  <c:v>16</c:v>
                </c:pt>
                <c:pt idx="20">
                  <c:v>5</c:v>
                </c:pt>
              </c:numCache>
            </c:numRef>
          </c:val>
        </c:ser>
        <c:ser>
          <c:idx val="2"/>
          <c:order val="2"/>
          <c:marker>
            <c:symbol val="none"/>
          </c:marker>
          <c:val>
            <c:numRef>
              <c:f>Sheet1!$D$2:$D$23</c:f>
              <c:numCache>
                <c:formatCode>General</c:formatCode>
                <c:ptCount val="22"/>
                <c:pt idx="0">
                  <c:v>5</c:v>
                </c:pt>
                <c:pt idx="1">
                  <c:v>1</c:v>
                </c:pt>
                <c:pt idx="2">
                  <c:v>0</c:v>
                </c:pt>
                <c:pt idx="3">
                  <c:v>2</c:v>
                </c:pt>
                <c:pt idx="4">
                  <c:v>9</c:v>
                </c:pt>
                <c:pt idx="5">
                  <c:v>5</c:v>
                </c:pt>
                <c:pt idx="6">
                  <c:v>5</c:v>
                </c:pt>
                <c:pt idx="7">
                  <c:v>1</c:v>
                </c:pt>
                <c:pt idx="8">
                  <c:v>4</c:v>
                </c:pt>
                <c:pt idx="9">
                  <c:v>11</c:v>
                </c:pt>
                <c:pt idx="10">
                  <c:v>4</c:v>
                </c:pt>
                <c:pt idx="11">
                  <c:v>5</c:v>
                </c:pt>
                <c:pt idx="12">
                  <c:v>5</c:v>
                </c:pt>
                <c:pt idx="13">
                  <c:v>0</c:v>
                </c:pt>
                <c:pt idx="14">
                  <c:v>0</c:v>
                </c:pt>
                <c:pt idx="15">
                  <c:v>8</c:v>
                </c:pt>
                <c:pt idx="16">
                  <c:v>4</c:v>
                </c:pt>
                <c:pt idx="17">
                  <c:v>0</c:v>
                </c:pt>
                <c:pt idx="18">
                  <c:v>3</c:v>
                </c:pt>
                <c:pt idx="19">
                  <c:v>0</c:v>
                </c:pt>
                <c:pt idx="20">
                  <c:v>10</c:v>
                </c:pt>
              </c:numCache>
            </c:numRef>
          </c:val>
        </c:ser>
        <c:marker val="1"/>
        <c:axId val="47526272"/>
        <c:axId val="47527808"/>
      </c:lineChart>
      <c:catAx>
        <c:axId val="47526272"/>
        <c:scaling>
          <c:orientation val="minMax"/>
        </c:scaling>
        <c:axPos val="b"/>
        <c:tickLblPos val="nextTo"/>
        <c:crossAx val="47527808"/>
        <c:crosses val="autoZero"/>
        <c:auto val="1"/>
        <c:lblAlgn val="ctr"/>
        <c:lblOffset val="100"/>
      </c:catAx>
      <c:valAx>
        <c:axId val="47527808"/>
        <c:scaling>
          <c:orientation val="minMax"/>
        </c:scaling>
        <c:axPos val="l"/>
        <c:majorGridlines/>
        <c:numFmt formatCode="General" sourceLinked="1"/>
        <c:tickLblPos val="nextTo"/>
        <c:crossAx val="47526272"/>
        <c:crosses val="autoZero"/>
        <c:crossBetween val="between"/>
      </c:valAx>
    </c:plotArea>
    <c:legend>
      <c:legendPos val="r"/>
      <c:layout/>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B6760D-4E68-45BC-8586-5E15093F01AD}" type="datetimeFigureOut">
              <a:rPr lang="en-US" smtClean="0"/>
              <a:pPr/>
              <a:t>6/3/2012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F8A8D9-E3A2-4A61-83CF-BF4894EF621C}"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F8A8D9-E3A2-4A61-83CF-BF4894EF621C}" type="slidenum">
              <a:rPr lang="en-GB" smtClean="0"/>
              <a:pPr/>
              <a:t>19</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5C6F1A0-800F-45CD-8AD5-DFD59C9B318D}" type="datetimeFigureOut">
              <a:rPr lang="en-US" smtClean="0"/>
              <a:pPr/>
              <a:t>6/3/2012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23983F-593A-443D-AE66-570C9AE05C6D}"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5C6F1A0-800F-45CD-8AD5-DFD59C9B318D}" type="datetimeFigureOut">
              <a:rPr lang="en-US" smtClean="0"/>
              <a:pPr/>
              <a:t>6/3/2012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23983F-593A-443D-AE66-570C9AE05C6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C6F1A0-800F-45CD-8AD5-DFD59C9B318D}" type="datetimeFigureOut">
              <a:rPr lang="en-US" smtClean="0"/>
              <a:pPr/>
              <a:t>6/3/2012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23983F-593A-443D-AE66-570C9AE05C6D}"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5C6F1A0-800F-45CD-8AD5-DFD59C9B318D}" type="datetimeFigureOut">
              <a:rPr lang="en-US" smtClean="0"/>
              <a:pPr/>
              <a:t>6/3/2012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23983F-593A-443D-AE66-570C9AE05C6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5C6F1A0-800F-45CD-8AD5-DFD59C9B318D}" type="datetimeFigureOut">
              <a:rPr lang="en-US" smtClean="0"/>
              <a:pPr/>
              <a:t>6/3/2012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D23983F-593A-443D-AE66-570C9AE05C6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5C6F1A0-800F-45CD-8AD5-DFD59C9B318D}" type="datetimeFigureOut">
              <a:rPr lang="en-US" smtClean="0"/>
              <a:pPr/>
              <a:t>6/3/2012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23983F-593A-443D-AE66-570C9AE05C6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C6F1A0-800F-45CD-8AD5-DFD59C9B318D}" type="datetimeFigureOut">
              <a:rPr lang="en-US" smtClean="0"/>
              <a:pPr/>
              <a:t>6/3/2012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D23983F-593A-443D-AE66-570C9AE05C6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C6F1A0-800F-45CD-8AD5-DFD59C9B318D}" type="datetimeFigureOut">
              <a:rPr lang="en-US" smtClean="0"/>
              <a:pPr/>
              <a:t>6/3/2012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23983F-593A-443D-AE66-570C9AE05C6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C6F1A0-800F-45CD-8AD5-DFD59C9B318D}" type="datetimeFigureOut">
              <a:rPr lang="en-US" smtClean="0"/>
              <a:pPr/>
              <a:t>6/3/2012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23983F-593A-443D-AE66-570C9AE05C6D}"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5C6F1A0-800F-45CD-8AD5-DFD59C9B318D}" type="datetimeFigureOut">
              <a:rPr lang="en-US" smtClean="0"/>
              <a:pPr/>
              <a:t>6/3/2012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23983F-593A-443D-AE66-570C9AE05C6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5C6F1A0-800F-45CD-8AD5-DFD59C9B318D}" type="datetimeFigureOut">
              <a:rPr lang="en-US" smtClean="0"/>
              <a:pPr/>
              <a:t>6/3/2012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23983F-593A-443D-AE66-570C9AE05C6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C6F1A0-800F-45CD-8AD5-DFD59C9B318D}" type="datetimeFigureOut">
              <a:rPr lang="en-US" smtClean="0"/>
              <a:pPr/>
              <a:t>6/3/2012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23983F-593A-443D-AE66-570C9AE05C6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ancs.ac.uk/fass/drupal/expt/"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2.xml.rels><?xml version="1.0" encoding="UTF-8" standalone="yes"?>
<Relationships xmlns="http://schemas.openxmlformats.org/package/2006/relationships"><Relationship Id="rId3" Type="http://schemas.openxmlformats.org/officeDocument/2006/relationships/hyperlink" Target="http://www.lancs.ac.uk/fass/drupal/expt/"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gi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en.wikipedia.org/wiki/File:Tboston.jpg"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hyperlink" Target="http://en.wikipedia.org/wiki/File:Tboston.jp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lancs.ac.uk/fass/drupal/expt/"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2" name="TextBox 1"/>
          <p:cNvSpPr txBox="1"/>
          <p:nvPr/>
        </p:nvSpPr>
        <p:spPr>
          <a:xfrm>
            <a:off x="1071538" y="428604"/>
            <a:ext cx="7072362" cy="6063198"/>
          </a:xfrm>
          <a:prstGeom prst="rect">
            <a:avLst/>
          </a:prstGeom>
          <a:solidFill>
            <a:schemeClr val="bg1"/>
          </a:solidFill>
        </p:spPr>
        <p:txBody>
          <a:bodyPr wrap="square" rtlCol="0">
            <a:spAutoFit/>
          </a:bodyPr>
          <a:lstStyle/>
          <a:p>
            <a:endParaRPr lang="en-GB" dirty="0" smtClean="0"/>
          </a:p>
          <a:p>
            <a:pPr algn="ctr"/>
            <a:endParaRPr lang="en-GB" dirty="0" smtClean="0"/>
          </a:p>
          <a:p>
            <a:pPr algn="ctr"/>
            <a:endParaRPr lang="en-GB" sz="4000" dirty="0" smtClean="0"/>
          </a:p>
          <a:p>
            <a:pPr algn="ctr"/>
            <a:r>
              <a:rPr lang="en-GB" sz="4000" dirty="0" smtClean="0"/>
              <a:t>On the emergence of modern experimentalism:</a:t>
            </a:r>
          </a:p>
          <a:p>
            <a:pPr algn="ctr"/>
            <a:r>
              <a:rPr lang="en-GB" sz="4000" dirty="0" smtClean="0"/>
              <a:t>the Renaissance and after.</a:t>
            </a:r>
          </a:p>
          <a:p>
            <a:endParaRPr lang="en-GB" dirty="0" smtClean="0"/>
          </a:p>
          <a:p>
            <a:endParaRPr lang="en-GB" dirty="0" smtClean="0"/>
          </a:p>
          <a:p>
            <a:endParaRPr lang="en-GB" dirty="0" smtClean="0"/>
          </a:p>
          <a:p>
            <a:pPr algn="ctr"/>
            <a:r>
              <a:rPr lang="en-GB" sz="2400" dirty="0" smtClean="0"/>
              <a:t>Stephen Pumfrey,</a:t>
            </a:r>
          </a:p>
          <a:p>
            <a:pPr algn="ctr"/>
            <a:endParaRPr lang="en-GB" sz="2400" dirty="0" smtClean="0"/>
          </a:p>
          <a:p>
            <a:pPr algn="ctr"/>
            <a:r>
              <a:rPr lang="en-GB" sz="2400" dirty="0" smtClean="0"/>
              <a:t>Department of History,</a:t>
            </a:r>
          </a:p>
          <a:p>
            <a:pPr algn="ctr"/>
            <a:endParaRPr lang="en-GB" sz="2400" dirty="0" smtClean="0"/>
          </a:p>
          <a:p>
            <a:pPr algn="ctr"/>
            <a:r>
              <a:rPr lang="en-GB" sz="2400" dirty="0" smtClean="0"/>
              <a:t>University of Lancaster</a:t>
            </a:r>
          </a:p>
          <a:p>
            <a:pPr algn="r"/>
            <a:endParaRPr lang="en-GB" dirty="0" smtClean="0"/>
          </a:p>
        </p:txBody>
      </p:sp>
      <p:pic>
        <p:nvPicPr>
          <p:cNvPr id="20482" name="Picture 2" descr="Home">
            <a:hlinkClick r:id="rId3" tooltip="Home"/>
          </p:cNvPr>
          <p:cNvPicPr>
            <a:picLocks noChangeAspect="1" noChangeArrowheads="1"/>
          </p:cNvPicPr>
          <p:nvPr/>
        </p:nvPicPr>
        <p:blipFill>
          <a:blip r:embed="rId4" cstate="print"/>
          <a:srcRect/>
          <a:stretch>
            <a:fillRect/>
          </a:stretch>
        </p:blipFill>
        <p:spPr bwMode="auto">
          <a:xfrm>
            <a:off x="1428754" y="785794"/>
            <a:ext cx="3714750" cy="714375"/>
          </a:xfrm>
          <a:prstGeom prst="rect">
            <a:avLst/>
          </a:prstGeom>
          <a:noFill/>
        </p:spPr>
      </p:pic>
      <p:pic>
        <p:nvPicPr>
          <p:cNvPr id="20484" name="Picture 4" descr="http://www.lancs.ac.uk/fass/drupal/expt/sites/all/themes/zen/zen/minilogo-small.gif"/>
          <p:cNvPicPr>
            <a:picLocks noChangeAspect="1" noChangeArrowheads="1"/>
          </p:cNvPicPr>
          <p:nvPr/>
        </p:nvPicPr>
        <p:blipFill>
          <a:blip r:embed="rId5" cstate="print"/>
          <a:srcRect/>
          <a:stretch>
            <a:fillRect/>
          </a:stretch>
        </p:blipFill>
        <p:spPr bwMode="auto">
          <a:xfrm>
            <a:off x="5143504" y="785794"/>
            <a:ext cx="685800" cy="71437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1538" y="428604"/>
            <a:ext cx="7072362" cy="4924425"/>
          </a:xfrm>
          <a:prstGeom prst="rect">
            <a:avLst/>
          </a:prstGeom>
          <a:solidFill>
            <a:schemeClr val="bg1"/>
          </a:solidFill>
        </p:spPr>
        <p:txBody>
          <a:bodyPr wrap="square" rtlCol="0">
            <a:spAutoFit/>
          </a:bodyPr>
          <a:lstStyle/>
          <a:p>
            <a:endParaRPr lang="en-GB" dirty="0" smtClean="0"/>
          </a:p>
          <a:p>
            <a:pPr algn="ctr"/>
            <a:endParaRPr lang="en-GB" dirty="0" smtClean="0"/>
          </a:p>
          <a:p>
            <a:pPr algn="ctr"/>
            <a:endParaRPr lang="en-GB" sz="4000" dirty="0" smtClean="0"/>
          </a:p>
          <a:p>
            <a:pPr algn="ctr"/>
            <a:r>
              <a:rPr lang="en-GB" sz="4000" dirty="0" smtClean="0"/>
              <a:t>On the emergence of modern experimentalism:</a:t>
            </a:r>
          </a:p>
          <a:p>
            <a:pPr algn="ctr"/>
            <a:r>
              <a:rPr lang="en-GB" sz="4000" dirty="0" smtClean="0"/>
              <a:t>the Renaissance and after.</a:t>
            </a:r>
          </a:p>
          <a:p>
            <a:endParaRPr lang="en-GB" dirty="0" smtClean="0"/>
          </a:p>
          <a:p>
            <a:endParaRPr lang="en-GB" dirty="0" smtClean="0"/>
          </a:p>
          <a:p>
            <a:endParaRPr lang="en-GB" dirty="0" smtClean="0"/>
          </a:p>
          <a:p>
            <a:pPr algn="ctr"/>
            <a:r>
              <a:rPr lang="en-GB" sz="3200" dirty="0" smtClean="0"/>
              <a:t>Are experiments done or had?</a:t>
            </a:r>
          </a:p>
          <a:p>
            <a:pPr algn="ctr"/>
            <a:r>
              <a:rPr lang="en-GB" sz="3200" dirty="0" smtClean="0"/>
              <a:t>Are experiments interior or exterior?</a:t>
            </a:r>
          </a:p>
        </p:txBody>
      </p:sp>
      <p:pic>
        <p:nvPicPr>
          <p:cNvPr id="20482" name="Picture 2" descr="Home">
            <a:hlinkClick r:id="rId3" tooltip="Home"/>
          </p:cNvPr>
          <p:cNvPicPr>
            <a:picLocks noChangeAspect="1" noChangeArrowheads="1"/>
          </p:cNvPicPr>
          <p:nvPr/>
        </p:nvPicPr>
        <p:blipFill>
          <a:blip r:embed="rId4" cstate="print"/>
          <a:srcRect/>
          <a:stretch>
            <a:fillRect/>
          </a:stretch>
        </p:blipFill>
        <p:spPr bwMode="auto">
          <a:xfrm>
            <a:off x="1428754" y="785794"/>
            <a:ext cx="3714750" cy="714375"/>
          </a:xfrm>
          <a:prstGeom prst="rect">
            <a:avLst/>
          </a:prstGeom>
          <a:noFill/>
        </p:spPr>
      </p:pic>
      <p:pic>
        <p:nvPicPr>
          <p:cNvPr id="20484" name="Picture 4" descr="http://www.lancs.ac.uk/fass/drupal/expt/sites/all/themes/zen/zen/minilogo-small.gif"/>
          <p:cNvPicPr>
            <a:picLocks noChangeAspect="1" noChangeArrowheads="1"/>
          </p:cNvPicPr>
          <p:nvPr/>
        </p:nvPicPr>
        <p:blipFill>
          <a:blip r:embed="rId5" cstate="print"/>
          <a:srcRect/>
          <a:stretch>
            <a:fillRect/>
          </a:stretch>
        </p:blipFill>
        <p:spPr bwMode="auto">
          <a:xfrm>
            <a:off x="5143504" y="785794"/>
            <a:ext cx="685800" cy="71437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0" y="-1500222"/>
            <a:ext cx="8980182" cy="8143932"/>
          </a:xfrm>
          <a:prstGeom prst="rect">
            <a:avLst/>
          </a:prstGeom>
          <a:noFill/>
          <a:ln w="9525">
            <a:solidFill>
              <a:srgbClr val="C00000"/>
            </a:solidFill>
            <a:miter lim="800000"/>
            <a:headEnd/>
            <a:tailEnd/>
          </a:ln>
        </p:spPr>
      </p:pic>
      <p:sp>
        <p:nvSpPr>
          <p:cNvPr id="5" name="Oval 4"/>
          <p:cNvSpPr/>
          <p:nvPr/>
        </p:nvSpPr>
        <p:spPr>
          <a:xfrm>
            <a:off x="2285984" y="1357298"/>
            <a:ext cx="2786082" cy="714380"/>
          </a:xfrm>
          <a:prstGeom prst="ellipse">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1928794" y="3143248"/>
            <a:ext cx="2643206" cy="642942"/>
          </a:xfrm>
          <a:prstGeom prst="ellipse">
            <a:avLst/>
          </a:prstGeom>
          <a:noFill/>
          <a:ln w="508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785786" y="5500702"/>
            <a:ext cx="2857520" cy="714380"/>
          </a:xfrm>
          <a:prstGeom prst="ellipse">
            <a:avLst/>
          </a:prstGeom>
          <a:noFill/>
          <a:ln w="508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40964" name="Picture 4" descr="http://upload.wikimedia.org/wikipedia/commons/3/31/Boyle_air_pump.jpg"/>
          <p:cNvPicPr>
            <a:picLocks noChangeAspect="1" noChangeArrowheads="1"/>
          </p:cNvPicPr>
          <p:nvPr/>
        </p:nvPicPr>
        <p:blipFill>
          <a:blip r:embed="rId3" cstate="print"/>
          <a:srcRect/>
          <a:stretch>
            <a:fillRect/>
          </a:stretch>
        </p:blipFill>
        <p:spPr bwMode="auto">
          <a:xfrm>
            <a:off x="214282" y="142852"/>
            <a:ext cx="4133731" cy="6530988"/>
          </a:xfrm>
          <a:prstGeom prst="rect">
            <a:avLst/>
          </a:prstGeom>
          <a:noFill/>
        </p:spPr>
      </p:pic>
      <p:pic>
        <p:nvPicPr>
          <p:cNvPr id="40966" name="Picture 6" descr="http://press.princeton.edu/images/k2353.gif"/>
          <p:cNvPicPr>
            <a:picLocks noChangeAspect="1" noChangeArrowheads="1"/>
          </p:cNvPicPr>
          <p:nvPr/>
        </p:nvPicPr>
        <p:blipFill>
          <a:blip r:embed="rId4" cstate="print"/>
          <a:srcRect/>
          <a:stretch>
            <a:fillRect/>
          </a:stretch>
        </p:blipFill>
        <p:spPr bwMode="auto">
          <a:xfrm>
            <a:off x="4714876" y="157140"/>
            <a:ext cx="4286280" cy="648657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357166"/>
            <a:ext cx="8501122" cy="5570756"/>
          </a:xfrm>
          <a:prstGeom prst="rect">
            <a:avLst/>
          </a:prstGeom>
          <a:noFill/>
        </p:spPr>
        <p:txBody>
          <a:bodyPr wrap="square" rtlCol="0">
            <a:spAutoFit/>
          </a:bodyPr>
          <a:lstStyle/>
          <a:p>
            <a:r>
              <a:rPr lang="en-GB" sz="3200" dirty="0" smtClean="0"/>
              <a:t>Peter Dear, </a:t>
            </a:r>
            <a:r>
              <a:rPr lang="en-GB" sz="3200" i="1" dirty="0" smtClean="0"/>
              <a:t>Discipline and Experience</a:t>
            </a:r>
            <a:r>
              <a:rPr lang="en-GB" sz="3200" dirty="0" smtClean="0"/>
              <a:t>.</a:t>
            </a:r>
          </a:p>
          <a:p>
            <a:endParaRPr lang="en-GB" sz="3200" dirty="0" smtClean="0"/>
          </a:p>
          <a:p>
            <a:r>
              <a:rPr lang="en-GB" sz="3200" dirty="0" smtClean="0">
                <a:solidFill>
                  <a:srgbClr val="FF0000"/>
                </a:solidFill>
              </a:rPr>
              <a:t>Universal Experience </a:t>
            </a:r>
            <a:r>
              <a:rPr lang="en-GB" sz="3200" dirty="0" smtClean="0"/>
              <a:t>versus </a:t>
            </a:r>
            <a:r>
              <a:rPr lang="en-GB" sz="3200" dirty="0" smtClean="0">
                <a:solidFill>
                  <a:srgbClr val="0070C0"/>
                </a:solidFill>
              </a:rPr>
              <a:t>Event experience</a:t>
            </a:r>
            <a:r>
              <a:rPr lang="en-GB" sz="3200" dirty="0" smtClean="0"/>
              <a:t>.</a:t>
            </a:r>
          </a:p>
          <a:p>
            <a:endParaRPr lang="en-GB" sz="3200" dirty="0" smtClean="0"/>
          </a:p>
          <a:p>
            <a:r>
              <a:rPr lang="en-GB" sz="3200" dirty="0" smtClean="0"/>
              <a:t>“</a:t>
            </a:r>
            <a:r>
              <a:rPr lang="en-GB" sz="3200" dirty="0" smtClean="0">
                <a:solidFill>
                  <a:srgbClr val="FF0000"/>
                </a:solidFill>
              </a:rPr>
              <a:t>When dropped, stones fall down</a:t>
            </a:r>
            <a:r>
              <a:rPr lang="en-GB" sz="3200" dirty="0" smtClean="0"/>
              <a:t>.”</a:t>
            </a:r>
          </a:p>
          <a:p>
            <a:endParaRPr lang="en-GB" sz="3200" dirty="0" smtClean="0"/>
          </a:p>
          <a:p>
            <a:r>
              <a:rPr lang="en-GB" sz="3200" dirty="0" smtClean="0">
                <a:solidFill>
                  <a:srgbClr val="0070C0"/>
                </a:solidFill>
              </a:rPr>
              <a:t>“The experiment was made, in the receiver of an air or vacuum pump with the air exhausted, to see if the leaf fell as quickly as the stone. We observers testify that it did.”</a:t>
            </a:r>
            <a:r>
              <a:rPr lang="en-GB" sz="3200" dirty="0" smtClean="0"/>
              <a:t> </a:t>
            </a:r>
          </a:p>
          <a:p>
            <a:endParaRPr lang="en-GB" dirty="0" smtClean="0"/>
          </a:p>
          <a:p>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357166"/>
            <a:ext cx="8643998" cy="6247864"/>
          </a:xfrm>
          <a:prstGeom prst="rect">
            <a:avLst/>
          </a:prstGeom>
          <a:noFill/>
        </p:spPr>
        <p:txBody>
          <a:bodyPr wrap="square" rtlCol="0">
            <a:spAutoFit/>
          </a:bodyPr>
          <a:lstStyle/>
          <a:p>
            <a:r>
              <a:rPr lang="en-GB" sz="2800" dirty="0" smtClean="0"/>
              <a:t>Great is the power of </a:t>
            </a:r>
            <a:r>
              <a:rPr lang="en-GB" sz="2800" dirty="0" smtClean="0">
                <a:solidFill>
                  <a:srgbClr val="FF0000"/>
                </a:solidFill>
              </a:rPr>
              <a:t>experience</a:t>
            </a:r>
            <a:r>
              <a:rPr lang="en-GB" sz="2800" dirty="0" smtClean="0"/>
              <a:t> [</a:t>
            </a:r>
            <a:r>
              <a:rPr lang="en-GB" sz="2800" i="1" dirty="0" err="1" smtClean="0"/>
              <a:t>experientia</a:t>
            </a:r>
            <a:r>
              <a:rPr lang="en-GB" sz="2800" dirty="0" smtClean="0"/>
              <a:t>] which arises from the memory of things which sense time and time again supplies, for indeed memory comes from repeated sensation. Many memories of the same thing grant the means of </a:t>
            </a:r>
            <a:r>
              <a:rPr lang="en-GB" sz="2800" dirty="0" smtClean="0">
                <a:solidFill>
                  <a:srgbClr val="FF0000"/>
                </a:solidFill>
              </a:rPr>
              <a:t>one experience </a:t>
            </a:r>
            <a:r>
              <a:rPr lang="en-GB" sz="2800" dirty="0" smtClean="0"/>
              <a:t>[</a:t>
            </a:r>
            <a:r>
              <a:rPr lang="en-GB" sz="2800" i="1" dirty="0" err="1" smtClean="0"/>
              <a:t>experientia</a:t>
            </a:r>
            <a:r>
              <a:rPr lang="en-GB" sz="2800" dirty="0" smtClean="0"/>
              <a:t>]; moreover, cognition of the first principles comes from </a:t>
            </a:r>
            <a:r>
              <a:rPr lang="en-GB" sz="2800" dirty="0" smtClean="0">
                <a:solidFill>
                  <a:srgbClr val="FF0000"/>
                </a:solidFill>
              </a:rPr>
              <a:t>experiments</a:t>
            </a:r>
            <a:r>
              <a:rPr lang="en-GB" sz="2800" dirty="0" smtClean="0"/>
              <a:t> [</a:t>
            </a:r>
            <a:r>
              <a:rPr lang="en-GB" sz="2800" i="1" dirty="0" err="1" smtClean="0"/>
              <a:t>experimenta</a:t>
            </a:r>
            <a:r>
              <a:rPr lang="en-GB" sz="2800" dirty="0" smtClean="0"/>
              <a:t>]... The principles are derived from </a:t>
            </a:r>
            <a:r>
              <a:rPr lang="en-GB" sz="2800" dirty="0" smtClean="0">
                <a:solidFill>
                  <a:srgbClr val="FF0000"/>
                </a:solidFill>
              </a:rPr>
              <a:t>experiment</a:t>
            </a:r>
            <a:r>
              <a:rPr lang="en-GB" sz="2800" dirty="0" smtClean="0"/>
              <a:t> [</a:t>
            </a:r>
            <a:r>
              <a:rPr lang="en-GB" sz="2800" i="1" dirty="0" err="1" smtClean="0"/>
              <a:t>experimentum</a:t>
            </a:r>
            <a:r>
              <a:rPr lang="en-GB" sz="2800" dirty="0" smtClean="0"/>
              <a:t>]; as for example, the principles of astronomical science [</a:t>
            </a:r>
            <a:r>
              <a:rPr lang="en-GB" sz="2800" i="1" dirty="0" err="1" smtClean="0"/>
              <a:t>scientia</a:t>
            </a:r>
            <a:r>
              <a:rPr lang="en-GB" sz="2800" dirty="0" smtClean="0"/>
              <a:t>] are collected from astronomical </a:t>
            </a:r>
            <a:r>
              <a:rPr lang="en-GB" sz="2800" dirty="0" smtClean="0">
                <a:solidFill>
                  <a:srgbClr val="FF0000"/>
                </a:solidFill>
              </a:rPr>
              <a:t>experience</a:t>
            </a:r>
            <a:r>
              <a:rPr lang="en-GB" sz="2800" dirty="0" smtClean="0"/>
              <a:t> [</a:t>
            </a:r>
            <a:r>
              <a:rPr lang="en-GB" sz="2800" i="1" dirty="0" err="1" smtClean="0"/>
              <a:t>experientia</a:t>
            </a:r>
            <a:r>
              <a:rPr lang="en-GB" sz="2800" dirty="0" smtClean="0"/>
              <a:t>].</a:t>
            </a:r>
          </a:p>
          <a:p>
            <a:endParaRPr lang="en-GB" sz="2800" dirty="0" smtClean="0"/>
          </a:p>
          <a:p>
            <a:r>
              <a:rPr lang="en-GB" sz="2800" dirty="0" smtClean="0"/>
              <a:t>Francesco </a:t>
            </a:r>
            <a:r>
              <a:rPr lang="en-GB" sz="2800" dirty="0" err="1" smtClean="0"/>
              <a:t>Buonamici</a:t>
            </a:r>
            <a:r>
              <a:rPr lang="en-GB" sz="2800" dirty="0" smtClean="0"/>
              <a:t>, </a:t>
            </a:r>
            <a:r>
              <a:rPr lang="en-GB" sz="2800" i="1" dirty="0" smtClean="0"/>
              <a:t>De </a:t>
            </a:r>
            <a:r>
              <a:rPr lang="en-GB" sz="2800" i="1" dirty="0" err="1" smtClean="0"/>
              <a:t>Motu</a:t>
            </a:r>
            <a:r>
              <a:rPr lang="en-GB" sz="2800" i="1" dirty="0" smtClean="0"/>
              <a:t> </a:t>
            </a:r>
            <a:r>
              <a:rPr lang="en-GB" sz="2800" dirty="0" smtClean="0"/>
              <a:t>(Florence, 1591), quoted from Schmitt.</a:t>
            </a:r>
          </a:p>
          <a:p>
            <a:r>
              <a:rPr lang="en-GB" dirty="0" smtClean="0"/>
              <a:t> </a:t>
            </a:r>
          </a:p>
          <a:p>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428604"/>
            <a:ext cx="8358246" cy="6001643"/>
          </a:xfrm>
          <a:prstGeom prst="rect">
            <a:avLst/>
          </a:prstGeom>
          <a:noFill/>
        </p:spPr>
        <p:txBody>
          <a:bodyPr wrap="square" rtlCol="0">
            <a:spAutoFit/>
          </a:bodyPr>
          <a:lstStyle/>
          <a:p>
            <a:r>
              <a:rPr lang="en-GB" sz="2400" dirty="0" smtClean="0"/>
              <a:t>In contrast to the modern experiment….</a:t>
            </a:r>
          </a:p>
          <a:p>
            <a:endParaRPr lang="en-GB" sz="2400" dirty="0" smtClean="0"/>
          </a:p>
          <a:p>
            <a:r>
              <a:rPr lang="en-GB" sz="2400" dirty="0" smtClean="0"/>
              <a:t>Experience is:</a:t>
            </a:r>
          </a:p>
          <a:p>
            <a:endParaRPr lang="en-GB" sz="2400" dirty="0" smtClean="0"/>
          </a:p>
          <a:p>
            <a:pPr lvl="2">
              <a:buFont typeface="Arial" pitchFamily="34" charset="0"/>
              <a:buChar char="•"/>
            </a:pPr>
            <a:r>
              <a:rPr lang="en-GB" sz="2400" dirty="0" smtClean="0"/>
              <a:t>Cumulative</a:t>
            </a:r>
          </a:p>
          <a:p>
            <a:pPr lvl="2">
              <a:buFont typeface="Arial" pitchFamily="34" charset="0"/>
              <a:buChar char="•"/>
            </a:pPr>
            <a:endParaRPr lang="en-GB" sz="2400" dirty="0" smtClean="0"/>
          </a:p>
          <a:p>
            <a:pPr lvl="2">
              <a:buFont typeface="Arial" pitchFamily="34" charset="0"/>
              <a:buChar char="•"/>
            </a:pPr>
            <a:r>
              <a:rPr lang="en-GB" sz="2400" dirty="0" smtClean="0"/>
              <a:t>Passive</a:t>
            </a:r>
          </a:p>
          <a:p>
            <a:pPr lvl="2">
              <a:buFont typeface="Arial" pitchFamily="34" charset="0"/>
              <a:buChar char="•"/>
            </a:pPr>
            <a:endParaRPr lang="en-GB" sz="2400" dirty="0" smtClean="0"/>
          </a:p>
          <a:p>
            <a:pPr lvl="2">
              <a:buFont typeface="Arial" pitchFamily="34" charset="0"/>
              <a:buChar char="•"/>
            </a:pPr>
            <a:r>
              <a:rPr lang="en-GB" sz="2400" dirty="0" smtClean="0"/>
              <a:t>Not produced</a:t>
            </a:r>
          </a:p>
          <a:p>
            <a:pPr lvl="2">
              <a:buFont typeface="Arial" pitchFamily="34" charset="0"/>
              <a:buChar char="•"/>
            </a:pPr>
            <a:endParaRPr lang="en-GB" sz="2400" dirty="0" smtClean="0"/>
          </a:p>
          <a:p>
            <a:pPr lvl="2">
              <a:buFont typeface="Arial" pitchFamily="34" charset="0"/>
              <a:buChar char="•"/>
            </a:pPr>
            <a:r>
              <a:rPr lang="en-GB" sz="2400" dirty="0" smtClean="0"/>
              <a:t>Collective</a:t>
            </a:r>
          </a:p>
          <a:p>
            <a:endParaRPr lang="en-GB" sz="2400" dirty="0" smtClean="0"/>
          </a:p>
          <a:p>
            <a:endParaRPr lang="en-GB" sz="2400" dirty="0" smtClean="0"/>
          </a:p>
          <a:p>
            <a:endParaRPr lang="en-GB" sz="2400" dirty="0" smtClean="0"/>
          </a:p>
          <a:p>
            <a:r>
              <a:rPr lang="en-GB" sz="2400" dirty="0" smtClean="0"/>
              <a:t> “Experience arises from the memory of things which sense time and time again supplies.” (</a:t>
            </a:r>
            <a:r>
              <a:rPr lang="en-GB" sz="2400" dirty="0" err="1" smtClean="0"/>
              <a:t>Buonamici</a:t>
            </a:r>
            <a:r>
              <a:rPr lang="en-GB" sz="2400" dirty="0" smtClean="0"/>
              <a:t>.)</a:t>
            </a:r>
            <a:endParaRPr lang="en-GB"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
        <p:nvSpPr>
          <p:cNvPr id="4" name="TextBox 3"/>
          <p:cNvSpPr txBox="1"/>
          <p:nvPr/>
        </p:nvSpPr>
        <p:spPr>
          <a:xfrm>
            <a:off x="357158" y="356315"/>
            <a:ext cx="8572560" cy="6001643"/>
          </a:xfrm>
          <a:prstGeom prst="rect">
            <a:avLst/>
          </a:prstGeom>
          <a:solidFill>
            <a:schemeClr val="bg1">
              <a:lumMod val="85000"/>
            </a:schemeClr>
          </a:solidFill>
        </p:spPr>
        <p:txBody>
          <a:bodyPr wrap="square" rtlCol="0">
            <a:spAutoFit/>
          </a:bodyPr>
          <a:lstStyle/>
          <a:p>
            <a:r>
              <a:rPr lang="en-GB" sz="3200" dirty="0" smtClean="0"/>
              <a:t>He is / and </a:t>
            </a:r>
            <a:r>
              <a:rPr lang="en-GB" sz="3200" dirty="0" err="1" smtClean="0"/>
              <a:t>euer</a:t>
            </a:r>
            <a:r>
              <a:rPr lang="en-GB" sz="3200" dirty="0" smtClean="0"/>
              <a:t> hath </a:t>
            </a:r>
            <a:r>
              <a:rPr lang="en-GB" sz="3200" dirty="0" err="1" smtClean="0"/>
              <a:t>ben</a:t>
            </a:r>
            <a:r>
              <a:rPr lang="en-GB" sz="3200" dirty="0" smtClean="0"/>
              <a:t> reputed the </a:t>
            </a:r>
            <a:r>
              <a:rPr lang="en-GB" sz="3200" dirty="0" err="1" smtClean="0"/>
              <a:t>wysest</a:t>
            </a:r>
            <a:r>
              <a:rPr lang="en-GB" sz="3200" dirty="0" smtClean="0"/>
              <a:t> / </a:t>
            </a:r>
            <a:r>
              <a:rPr lang="en-GB" sz="3200" dirty="0" err="1" smtClean="0"/>
              <a:t>whiche</a:t>
            </a:r>
            <a:r>
              <a:rPr lang="en-GB" sz="3200" dirty="0" smtClean="0"/>
              <a:t> by the </a:t>
            </a:r>
            <a:r>
              <a:rPr lang="en-GB" sz="3200" b="1" dirty="0" err="1" smtClean="0">
                <a:solidFill>
                  <a:srgbClr val="FF0000"/>
                </a:solidFill>
              </a:rPr>
              <a:t>experyence</a:t>
            </a:r>
            <a:r>
              <a:rPr lang="en-GB" sz="3200" dirty="0" smtClean="0"/>
              <a:t> of </a:t>
            </a:r>
            <a:r>
              <a:rPr lang="en-GB" sz="3200" dirty="0" err="1" smtClean="0"/>
              <a:t>aduerse</a:t>
            </a:r>
            <a:r>
              <a:rPr lang="en-GB" sz="3200" dirty="0" smtClean="0"/>
              <a:t> fortune hath </a:t>
            </a:r>
            <a:r>
              <a:rPr lang="en-GB" sz="3200" dirty="0" err="1" smtClean="0"/>
              <a:t>byholden</a:t>
            </a:r>
            <a:r>
              <a:rPr lang="en-GB" sz="3200" dirty="0" smtClean="0"/>
              <a:t> and seen the noble </a:t>
            </a:r>
            <a:r>
              <a:rPr lang="en-GB" sz="3200" dirty="0" err="1" smtClean="0"/>
              <a:t>Cytees</a:t>
            </a:r>
            <a:r>
              <a:rPr lang="en-GB" sz="3200" dirty="0" smtClean="0"/>
              <a:t> / </a:t>
            </a:r>
            <a:r>
              <a:rPr lang="en-GB" sz="3200" dirty="0" err="1" smtClean="0"/>
              <a:t>maners</a:t>
            </a:r>
            <a:r>
              <a:rPr lang="en-GB" sz="3200" dirty="0" smtClean="0"/>
              <a:t> / and </a:t>
            </a:r>
            <a:r>
              <a:rPr lang="en-GB" sz="3200" dirty="0" err="1" smtClean="0"/>
              <a:t>variaunt</a:t>
            </a:r>
            <a:r>
              <a:rPr lang="en-GB" sz="3200" dirty="0" smtClean="0"/>
              <a:t> </a:t>
            </a:r>
            <a:r>
              <a:rPr lang="en-GB" sz="3200" dirty="0" err="1" smtClean="0"/>
              <a:t>condycions</a:t>
            </a:r>
            <a:r>
              <a:rPr lang="en-GB" sz="3200" dirty="0" smtClean="0"/>
              <a:t> of the people of many </a:t>
            </a:r>
            <a:r>
              <a:rPr lang="en-GB" sz="3200" dirty="0" err="1" smtClean="0"/>
              <a:t>dyuerse</a:t>
            </a:r>
            <a:r>
              <a:rPr lang="en-GB" sz="3200" dirty="0" smtClean="0"/>
              <a:t> </a:t>
            </a:r>
            <a:r>
              <a:rPr lang="en-GB" sz="3200" dirty="0" err="1" smtClean="0"/>
              <a:t>Regyons</a:t>
            </a:r>
            <a:r>
              <a:rPr lang="en-GB" sz="3200" dirty="0" smtClean="0"/>
              <a:t> / For in </a:t>
            </a:r>
            <a:r>
              <a:rPr lang="en-GB" sz="3200" dirty="0" err="1" smtClean="0"/>
              <a:t>hym</a:t>
            </a:r>
            <a:r>
              <a:rPr lang="en-GB" sz="3200" dirty="0" smtClean="0"/>
              <a:t> is presupposed the lore of </a:t>
            </a:r>
            <a:r>
              <a:rPr lang="en-GB" sz="3200" dirty="0" err="1" smtClean="0"/>
              <a:t>wysedome</a:t>
            </a:r>
            <a:r>
              <a:rPr lang="en-GB" sz="3200" dirty="0" smtClean="0"/>
              <a:t> and </a:t>
            </a:r>
            <a:r>
              <a:rPr lang="en-GB" sz="3200" dirty="0" err="1" smtClean="0"/>
              <a:t>polycye</a:t>
            </a:r>
            <a:r>
              <a:rPr lang="en-GB" sz="3200" dirty="0" smtClean="0"/>
              <a:t> / by the </a:t>
            </a:r>
            <a:r>
              <a:rPr lang="en-GB" sz="3200" b="1" dirty="0" err="1" smtClean="0">
                <a:solidFill>
                  <a:srgbClr val="FF0000"/>
                </a:solidFill>
              </a:rPr>
              <a:t>experyment</a:t>
            </a:r>
            <a:r>
              <a:rPr lang="en-GB" sz="3200" dirty="0" smtClean="0"/>
              <a:t> of </a:t>
            </a:r>
            <a:r>
              <a:rPr lang="en-GB" sz="3200" dirty="0" err="1" smtClean="0"/>
              <a:t>Ieopardyes</a:t>
            </a:r>
            <a:r>
              <a:rPr lang="en-GB" sz="3200" dirty="0" smtClean="0"/>
              <a:t> and </a:t>
            </a:r>
            <a:r>
              <a:rPr lang="en-GB" sz="3200" dirty="0" err="1" smtClean="0"/>
              <a:t>peryllys</a:t>
            </a:r>
            <a:r>
              <a:rPr lang="en-GB" sz="3200" dirty="0" smtClean="0"/>
              <a:t> </a:t>
            </a:r>
            <a:r>
              <a:rPr lang="en-GB" sz="3200" dirty="0" err="1" smtClean="0"/>
              <a:t>whiche</a:t>
            </a:r>
            <a:r>
              <a:rPr lang="en-GB" sz="3200" dirty="0" smtClean="0"/>
              <a:t> </a:t>
            </a:r>
            <a:r>
              <a:rPr lang="en-GB" sz="3200" dirty="0" err="1" smtClean="0"/>
              <a:t>haue</a:t>
            </a:r>
            <a:r>
              <a:rPr lang="en-GB" sz="3200" dirty="0" smtClean="0"/>
              <a:t> </a:t>
            </a:r>
            <a:r>
              <a:rPr lang="en-GB" sz="3200" dirty="0" err="1" smtClean="0"/>
              <a:t>growen</a:t>
            </a:r>
            <a:r>
              <a:rPr lang="en-GB" sz="3200" dirty="0" smtClean="0"/>
              <a:t> of </a:t>
            </a:r>
            <a:r>
              <a:rPr lang="en-GB" sz="3200" dirty="0" err="1" smtClean="0"/>
              <a:t>folye</a:t>
            </a:r>
            <a:r>
              <a:rPr lang="en-GB" sz="3200" dirty="0" smtClean="0"/>
              <a:t> in </a:t>
            </a:r>
            <a:r>
              <a:rPr lang="en-GB" sz="3200" dirty="0" err="1" smtClean="0"/>
              <a:t>dyuerse</a:t>
            </a:r>
            <a:r>
              <a:rPr lang="en-GB" sz="3200" dirty="0" smtClean="0"/>
              <a:t> </a:t>
            </a:r>
            <a:r>
              <a:rPr lang="en-GB" sz="3200" dirty="0" err="1" smtClean="0"/>
              <a:t>partyes</a:t>
            </a:r>
            <a:r>
              <a:rPr lang="en-GB" sz="3200" dirty="0" smtClean="0"/>
              <a:t> and </a:t>
            </a:r>
            <a:r>
              <a:rPr lang="en-GB" sz="3200" dirty="0" err="1" smtClean="0"/>
              <a:t>contrayes</a:t>
            </a:r>
            <a:r>
              <a:rPr lang="en-GB" sz="3200" dirty="0" smtClean="0"/>
              <a:t>.</a:t>
            </a:r>
          </a:p>
          <a:p>
            <a:endParaRPr lang="en-GB" sz="3200" dirty="0" smtClean="0"/>
          </a:p>
          <a:p>
            <a:r>
              <a:rPr lang="en-GB" sz="3200" dirty="0" smtClean="0"/>
              <a:t>From Caxton’s 1482 translation of </a:t>
            </a:r>
            <a:r>
              <a:rPr lang="en-GB" sz="3200" dirty="0" err="1" smtClean="0"/>
              <a:t>Ranulf</a:t>
            </a:r>
            <a:r>
              <a:rPr lang="en-GB" sz="3200" dirty="0" smtClean="0"/>
              <a:t> Higden’s 14</a:t>
            </a:r>
            <a:r>
              <a:rPr lang="en-GB" sz="3200" baseline="30000" dirty="0" smtClean="0"/>
              <a:t>th</a:t>
            </a:r>
            <a:r>
              <a:rPr lang="en-GB" sz="3200" dirty="0" smtClean="0"/>
              <a:t>-century “</a:t>
            </a:r>
            <a:r>
              <a:rPr lang="en-GB" sz="3200" dirty="0" err="1" smtClean="0"/>
              <a:t>Polychronicon</a:t>
            </a:r>
            <a:r>
              <a:rPr lang="en-GB" sz="3200" dirty="0" smtClean="0"/>
              <a:t>”.</a:t>
            </a:r>
            <a:endParaRPr lang="en-GB"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496932"/>
            <a:ext cx="8001056" cy="6432530"/>
          </a:xfrm>
          <a:prstGeom prst="rect">
            <a:avLst/>
          </a:prstGeom>
          <a:noFill/>
        </p:spPr>
        <p:txBody>
          <a:bodyPr wrap="square" rtlCol="0">
            <a:spAutoFit/>
          </a:bodyPr>
          <a:lstStyle/>
          <a:p>
            <a:r>
              <a:rPr lang="en-GB" dirty="0" smtClean="0"/>
              <a:t> </a:t>
            </a:r>
            <a:r>
              <a:rPr lang="en-GB" sz="3200" dirty="0" smtClean="0"/>
              <a:t>“You give me a </a:t>
            </a:r>
            <a:r>
              <a:rPr lang="en-GB" sz="3200" dirty="0" err="1" smtClean="0"/>
              <a:t>proufe</a:t>
            </a:r>
            <a:r>
              <a:rPr lang="en-GB" sz="3200" dirty="0" smtClean="0"/>
              <a:t> and </a:t>
            </a:r>
            <a:r>
              <a:rPr lang="en-GB" sz="3200" b="1" dirty="0" smtClean="0">
                <a:solidFill>
                  <a:srgbClr val="FF0000"/>
                </a:solidFill>
              </a:rPr>
              <a:t>experiment</a:t>
            </a:r>
            <a:r>
              <a:rPr lang="en-GB" sz="3200" dirty="0" smtClean="0"/>
              <a:t> of thy </a:t>
            </a:r>
            <a:r>
              <a:rPr lang="en-GB" sz="3200" dirty="0" err="1" smtClean="0"/>
              <a:t>wonderfull</a:t>
            </a:r>
            <a:r>
              <a:rPr lang="en-GB" sz="3200" dirty="0" smtClean="0"/>
              <a:t> </a:t>
            </a:r>
            <a:r>
              <a:rPr lang="en-GB" sz="3200" dirty="0" err="1" smtClean="0"/>
              <a:t>bountie</a:t>
            </a:r>
            <a:r>
              <a:rPr lang="en-GB" sz="3200" dirty="0" smtClean="0"/>
              <a:t>.”</a:t>
            </a:r>
          </a:p>
          <a:p>
            <a:pPr algn="r"/>
            <a:r>
              <a:rPr lang="en-GB" sz="3200" i="1" dirty="0" smtClean="0"/>
              <a:t>Psalm 30  </a:t>
            </a:r>
            <a:r>
              <a:rPr lang="en-GB" sz="3200" dirty="0" smtClean="0"/>
              <a:t>(1539)</a:t>
            </a:r>
          </a:p>
          <a:p>
            <a:endParaRPr lang="en-GB" sz="3200" dirty="0" smtClean="0"/>
          </a:p>
          <a:p>
            <a:r>
              <a:rPr lang="en-GB" sz="3200" dirty="0" smtClean="0"/>
              <a:t> </a:t>
            </a:r>
          </a:p>
          <a:p>
            <a:endParaRPr lang="en-GB" sz="3200" dirty="0" smtClean="0"/>
          </a:p>
          <a:p>
            <a:r>
              <a:rPr lang="en-GB" sz="3200" dirty="0" smtClean="0"/>
              <a:t>O sacred, and </a:t>
            </a:r>
            <a:r>
              <a:rPr lang="en-GB" sz="3200" dirty="0" err="1" smtClean="0"/>
              <a:t>dreadfull</a:t>
            </a:r>
            <a:r>
              <a:rPr lang="en-GB" sz="3200" dirty="0" smtClean="0"/>
              <a:t>, and mysterious Trinity, though I cannot conceive thee, yet let me  daily </a:t>
            </a:r>
            <a:r>
              <a:rPr lang="en-GB" sz="3200" b="1" dirty="0" smtClean="0">
                <a:solidFill>
                  <a:srgbClr val="FF0000"/>
                </a:solidFill>
              </a:rPr>
              <a:t>experiment</a:t>
            </a:r>
            <a:r>
              <a:rPr lang="en-GB" sz="3200" dirty="0" smtClean="0"/>
              <a:t> thy goodness.</a:t>
            </a:r>
          </a:p>
          <a:p>
            <a:endParaRPr lang="en-GB" sz="3200" i="1" dirty="0" smtClean="0"/>
          </a:p>
          <a:p>
            <a:pPr algn="r"/>
            <a:r>
              <a:rPr lang="en-GB" sz="3200" dirty="0" smtClean="0"/>
              <a:t>Thomas Ken, </a:t>
            </a:r>
            <a:r>
              <a:rPr lang="en-GB" sz="3200" i="1" dirty="0" smtClean="0"/>
              <a:t>An exposition on the church-catechism, or, The practice of divine love </a:t>
            </a:r>
            <a:r>
              <a:rPr lang="en-GB" sz="3200" dirty="0" smtClean="0"/>
              <a:t>(1685)</a:t>
            </a:r>
          </a:p>
          <a:p>
            <a:endParaRPr lang="en-GB"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500034" y="500042"/>
          <a:ext cx="7715304" cy="4572032"/>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285720" y="5214950"/>
            <a:ext cx="8001056" cy="861774"/>
          </a:xfrm>
          <a:prstGeom prst="rect">
            <a:avLst/>
          </a:prstGeom>
          <a:noFill/>
        </p:spPr>
        <p:txBody>
          <a:bodyPr wrap="square" rtlCol="0">
            <a:spAutoFit/>
          </a:bodyPr>
          <a:lstStyle/>
          <a:p>
            <a:pPr algn="ctr"/>
            <a:r>
              <a:rPr lang="en-GB" sz="3200" dirty="0" smtClean="0"/>
              <a:t>Occurrences of “experimental philosophy” </a:t>
            </a:r>
          </a:p>
          <a:p>
            <a:pPr algn="ctr"/>
            <a:r>
              <a:rPr lang="en-GB" dirty="0" smtClean="0"/>
              <a:t>in EEBO </a:t>
            </a:r>
            <a:r>
              <a:rPr lang="en-GB" dirty="0" err="1" smtClean="0"/>
              <a:t>keystroked</a:t>
            </a:r>
            <a:r>
              <a:rPr lang="en-GB" dirty="0" smtClean="0"/>
              <a:t> subset, 1640-1699.</a:t>
            </a: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85720" y="357166"/>
          <a:ext cx="6858048" cy="392909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500034" y="4357694"/>
            <a:ext cx="7572428" cy="2185214"/>
          </a:xfrm>
          <a:prstGeom prst="rect">
            <a:avLst/>
          </a:prstGeom>
          <a:noFill/>
        </p:spPr>
        <p:txBody>
          <a:bodyPr wrap="square" rtlCol="0">
            <a:spAutoFit/>
          </a:bodyPr>
          <a:lstStyle/>
          <a:p>
            <a:pPr algn="ctr"/>
            <a:r>
              <a:rPr lang="en-GB" sz="3200" dirty="0" smtClean="0"/>
              <a:t>Occurrences  of the word “experimental”</a:t>
            </a:r>
          </a:p>
          <a:p>
            <a:pPr algn="ctr"/>
            <a:r>
              <a:rPr lang="en-GB" sz="3200" dirty="0" smtClean="0"/>
              <a:t>in EEBO, 1650-1670, year by year.</a:t>
            </a:r>
          </a:p>
          <a:p>
            <a:r>
              <a:rPr lang="en-GB" sz="2400" b="1" dirty="0" smtClean="0">
                <a:solidFill>
                  <a:srgbClr val="FF0000"/>
                </a:solidFill>
              </a:rPr>
              <a:t>Red = word in religious context</a:t>
            </a:r>
          </a:p>
          <a:p>
            <a:r>
              <a:rPr lang="en-GB" sz="2400" b="1" dirty="0" smtClean="0">
                <a:solidFill>
                  <a:schemeClr val="tx2">
                    <a:lumMod val="60000"/>
                    <a:lumOff val="40000"/>
                  </a:schemeClr>
                </a:solidFill>
              </a:rPr>
              <a:t>Blue = word in scientific context</a:t>
            </a:r>
          </a:p>
          <a:p>
            <a:r>
              <a:rPr lang="en-GB" sz="2400" b="1" dirty="0" smtClean="0">
                <a:solidFill>
                  <a:srgbClr val="00B050"/>
                </a:solidFill>
              </a:rPr>
              <a:t>Green = word in other context, often political</a:t>
            </a:r>
            <a:endParaRPr lang="en-GB" sz="2400" b="1" dirty="0">
              <a:solidFill>
                <a:srgbClr val="00B050"/>
              </a:solidFill>
            </a:endParaRPr>
          </a:p>
        </p:txBody>
      </p:sp>
      <p:sp>
        <p:nvSpPr>
          <p:cNvPr id="4" name="TextBox 3"/>
          <p:cNvSpPr txBox="1"/>
          <p:nvPr/>
        </p:nvSpPr>
        <p:spPr>
          <a:xfrm>
            <a:off x="2643174" y="2762904"/>
            <a:ext cx="2500330" cy="584775"/>
          </a:xfrm>
          <a:prstGeom prst="rect">
            <a:avLst/>
          </a:prstGeom>
          <a:noFill/>
        </p:spPr>
        <p:txBody>
          <a:bodyPr wrap="square" rtlCol="0">
            <a:spAutoFit/>
          </a:bodyPr>
          <a:lstStyle/>
          <a:p>
            <a:r>
              <a:rPr lang="en-GB" sz="3200" dirty="0" smtClean="0"/>
              <a:t>1662↓</a:t>
            </a:r>
            <a:endParaRPr lang="en-GB"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4"/>
            <a:ext cx="9144000" cy="7263527"/>
          </a:xfrm>
          <a:prstGeom prst="rect">
            <a:avLst/>
          </a:prstGeom>
          <a:noFill/>
        </p:spPr>
        <p:txBody>
          <a:bodyPr wrap="square" rtlCol="0">
            <a:spAutoFit/>
          </a:bodyPr>
          <a:lstStyle/>
          <a:p>
            <a:pPr lvl="0"/>
            <a:r>
              <a:rPr lang="en-GB" sz="1600" b="1" dirty="0" err="1"/>
              <a:t>Younge</a:t>
            </a:r>
            <a:r>
              <a:rPr lang="en-GB" sz="1600" b="1" dirty="0"/>
              <a:t>, Richard</a:t>
            </a:r>
            <a:endParaRPr lang="en-GB" sz="1600" dirty="0"/>
          </a:p>
          <a:p>
            <a:r>
              <a:rPr lang="en-GB" sz="1600" i="1" dirty="0"/>
              <a:t>The cure of misprision or Selected notes (1646)</a:t>
            </a:r>
            <a:br>
              <a:rPr lang="en-GB" sz="1600" i="1" dirty="0"/>
            </a:br>
            <a:r>
              <a:rPr lang="en-GB" sz="1600" b="1" dirty="0"/>
              <a:t>Found:</a:t>
            </a:r>
            <a:r>
              <a:rPr lang="en-GB" sz="1600" dirty="0"/>
              <a:t> 1 hit(s): </a:t>
            </a:r>
            <a:r>
              <a:rPr lang="en-GB" dirty="0"/>
              <a:t/>
            </a:r>
            <a:br>
              <a:rPr lang="en-GB" dirty="0"/>
            </a:br>
            <a:r>
              <a:rPr lang="en-GB" sz="2400" dirty="0"/>
              <a:t>... the </a:t>
            </a:r>
            <a:r>
              <a:rPr lang="en-GB" sz="2400" dirty="0" err="1"/>
              <a:t>Weake</a:t>
            </a:r>
            <a:r>
              <a:rPr lang="en-GB" sz="2400" dirty="0"/>
              <a:t> </a:t>
            </a:r>
            <a:r>
              <a:rPr lang="en-GB" sz="2400" dirty="0" smtClean="0"/>
              <a:t>Christian, </a:t>
            </a:r>
            <a:r>
              <a:rPr lang="en-GB" sz="2400" dirty="0"/>
              <a:t>the </a:t>
            </a:r>
            <a:r>
              <a:rPr lang="en-GB" sz="2400" b="1" dirty="0" err="1" smtClean="0">
                <a:solidFill>
                  <a:srgbClr val="0070C0"/>
                </a:solidFill>
              </a:rPr>
              <a:t>Experimentall</a:t>
            </a:r>
            <a:r>
              <a:rPr lang="en-GB" sz="2400" dirty="0" smtClean="0"/>
              <a:t> </a:t>
            </a:r>
            <a:r>
              <a:rPr lang="en-GB" sz="2400" dirty="0"/>
              <a:t>Christian, the </a:t>
            </a:r>
            <a:r>
              <a:rPr lang="en-GB" sz="2400" dirty="0" smtClean="0"/>
              <a:t>Atheist,...</a:t>
            </a:r>
            <a:r>
              <a:rPr lang="en-GB" dirty="0"/>
              <a:t/>
            </a:r>
            <a:br>
              <a:rPr lang="en-GB" dirty="0"/>
            </a:br>
            <a:r>
              <a:rPr lang="en-GB" sz="1000" dirty="0" smtClean="0"/>
              <a:t>.</a:t>
            </a:r>
            <a:r>
              <a:rPr lang="en-GB" sz="1600" dirty="0" smtClean="0"/>
              <a:t/>
            </a:r>
            <a:br>
              <a:rPr lang="en-GB" sz="1600" dirty="0" smtClean="0"/>
            </a:br>
            <a:r>
              <a:rPr lang="en-GB" sz="1600" b="1" dirty="0" smtClean="0"/>
              <a:t>Burgess</a:t>
            </a:r>
            <a:r>
              <a:rPr lang="en-GB" sz="1600" b="1" dirty="0"/>
              <a:t>, Anthony, d. 1664.</a:t>
            </a:r>
            <a:endParaRPr lang="en-GB" sz="1600" dirty="0"/>
          </a:p>
          <a:p>
            <a:r>
              <a:rPr lang="en-GB" sz="1600" i="1" dirty="0"/>
              <a:t>Spiritual refining: or A treatise of grace and assurance (1652)</a:t>
            </a:r>
            <a:br>
              <a:rPr lang="en-GB" sz="1600" i="1" dirty="0"/>
            </a:br>
            <a:r>
              <a:rPr lang="en-GB" sz="1600" b="1" dirty="0"/>
              <a:t>Found:</a:t>
            </a:r>
            <a:r>
              <a:rPr lang="en-GB" sz="1600" dirty="0"/>
              <a:t> 1 hit(s):</a:t>
            </a:r>
            <a:r>
              <a:rPr lang="en-GB" dirty="0"/>
              <a:t/>
            </a:r>
            <a:br>
              <a:rPr lang="en-GB" dirty="0"/>
            </a:br>
            <a:r>
              <a:rPr lang="en-GB" sz="2400" dirty="0" smtClean="0"/>
              <a:t>... </a:t>
            </a:r>
            <a:r>
              <a:rPr lang="en-GB" sz="2400" dirty="0"/>
              <a:t>this only the  </a:t>
            </a:r>
            <a:r>
              <a:rPr lang="en-GB" sz="2400" b="1" dirty="0">
                <a:solidFill>
                  <a:srgbClr val="0070C0"/>
                </a:solidFill>
              </a:rPr>
              <a:t>experimental</a:t>
            </a:r>
            <a:r>
              <a:rPr lang="en-GB" sz="2400" dirty="0"/>
              <a:t> Christian feels. ...</a:t>
            </a:r>
          </a:p>
          <a:p>
            <a:r>
              <a:rPr lang="en-GB" sz="1000" dirty="0"/>
              <a:t> </a:t>
            </a:r>
            <a:r>
              <a:rPr lang="en-GB" sz="1000" dirty="0" smtClean="0"/>
              <a:t> . </a:t>
            </a:r>
          </a:p>
          <a:p>
            <a:r>
              <a:rPr lang="en-GB" sz="1600" b="1" dirty="0" err="1" smtClean="0"/>
              <a:t>Bellers</a:t>
            </a:r>
            <a:r>
              <a:rPr lang="en-GB" sz="1600" b="1" dirty="0"/>
              <a:t>, </a:t>
            </a:r>
            <a:r>
              <a:rPr lang="en-GB" sz="1600" b="1" dirty="0" err="1"/>
              <a:t>Fulk</a:t>
            </a:r>
            <a:r>
              <a:rPr lang="en-GB" sz="1600" b="1" dirty="0"/>
              <a:t>, b. 1605 or 6.</a:t>
            </a:r>
            <a:endParaRPr lang="en-GB" sz="1600" dirty="0"/>
          </a:p>
          <a:p>
            <a:r>
              <a:rPr lang="en-GB" sz="1600" i="1" dirty="0"/>
              <a:t>The good old-mans </a:t>
            </a:r>
            <a:r>
              <a:rPr lang="en-GB" sz="1600" i="1" dirty="0" err="1"/>
              <a:t>buriall</a:t>
            </a:r>
            <a:r>
              <a:rPr lang="en-GB" sz="1600" i="1" dirty="0"/>
              <a:t> in a good old age opened in a sermon (1656)</a:t>
            </a:r>
            <a:br>
              <a:rPr lang="en-GB" sz="1600" i="1" dirty="0"/>
            </a:br>
            <a:r>
              <a:rPr lang="en-GB" sz="1600" b="1" dirty="0"/>
              <a:t>Found:</a:t>
            </a:r>
            <a:r>
              <a:rPr lang="en-GB" sz="1600" dirty="0"/>
              <a:t> 1 hit(s): </a:t>
            </a:r>
            <a:br>
              <a:rPr lang="en-GB" sz="1600" dirty="0"/>
            </a:br>
            <a:r>
              <a:rPr lang="en-GB" sz="2400" dirty="0"/>
              <a:t>...how abundant that worthy and </a:t>
            </a:r>
            <a:r>
              <a:rPr lang="en-GB" sz="2400" b="1" dirty="0" err="1" smtClean="0">
                <a:solidFill>
                  <a:srgbClr val="0070C0"/>
                </a:solidFill>
              </a:rPr>
              <a:t>experimentall</a:t>
            </a:r>
            <a:r>
              <a:rPr lang="en-GB" sz="2400" dirty="0" smtClean="0"/>
              <a:t> </a:t>
            </a:r>
            <a:r>
              <a:rPr lang="en-GB" sz="2400" dirty="0"/>
              <a:t>Christian was...</a:t>
            </a:r>
          </a:p>
          <a:p>
            <a:r>
              <a:rPr lang="en-GB" sz="1000" dirty="0"/>
              <a:t> </a:t>
            </a:r>
          </a:p>
          <a:p>
            <a:pPr lvl="0"/>
            <a:r>
              <a:rPr lang="en-GB" sz="1600" b="1" dirty="0" err="1"/>
              <a:t>Younge</a:t>
            </a:r>
            <a:r>
              <a:rPr lang="en-GB" sz="1600" b="1" dirty="0"/>
              <a:t>, Richard</a:t>
            </a:r>
            <a:br>
              <a:rPr lang="en-GB" sz="1600" b="1" dirty="0"/>
            </a:br>
            <a:r>
              <a:rPr lang="en-GB" sz="1600" i="1" dirty="0"/>
              <a:t>The whole duty of a Christian (1653)</a:t>
            </a:r>
            <a:br>
              <a:rPr lang="en-GB" sz="1600" i="1" dirty="0"/>
            </a:br>
            <a:r>
              <a:rPr lang="en-GB" sz="1600" b="1" dirty="0"/>
              <a:t> Found:</a:t>
            </a:r>
            <a:r>
              <a:rPr lang="en-GB" sz="1600" dirty="0"/>
              <a:t> 2 hit(s):</a:t>
            </a:r>
            <a:r>
              <a:rPr lang="en-GB" i="1" dirty="0"/>
              <a:t/>
            </a:r>
            <a:br>
              <a:rPr lang="en-GB" i="1" dirty="0"/>
            </a:br>
            <a:r>
              <a:rPr lang="en-GB" sz="2400" dirty="0"/>
              <a:t>...the </a:t>
            </a:r>
            <a:r>
              <a:rPr lang="en-GB" sz="2400" dirty="0" smtClean="0"/>
              <a:t>approbation </a:t>
            </a:r>
            <a:r>
              <a:rPr lang="en-GB" sz="2400" dirty="0"/>
              <a:t>of one </a:t>
            </a:r>
            <a:r>
              <a:rPr lang="en-GB" sz="2400" dirty="0" smtClean="0"/>
              <a:t>wise</a:t>
            </a:r>
            <a:r>
              <a:rPr lang="en-GB" sz="2400" b="1" dirty="0">
                <a:solidFill>
                  <a:srgbClr val="0070C0"/>
                </a:solidFill>
              </a:rPr>
              <a:t> </a:t>
            </a:r>
            <a:r>
              <a:rPr lang="en-GB" sz="2400" b="1" dirty="0" err="1">
                <a:solidFill>
                  <a:srgbClr val="0070C0"/>
                </a:solidFill>
              </a:rPr>
              <a:t>experimentall</a:t>
            </a:r>
            <a:r>
              <a:rPr lang="en-GB" sz="2400" b="1" dirty="0">
                <a:solidFill>
                  <a:srgbClr val="0070C0"/>
                </a:solidFill>
              </a:rPr>
              <a:t> </a:t>
            </a:r>
            <a:r>
              <a:rPr lang="en-GB" sz="2400" dirty="0" smtClean="0"/>
              <a:t>Christian </a:t>
            </a:r>
            <a:r>
              <a:rPr lang="en-GB" sz="2400" dirty="0"/>
              <a:t>is </a:t>
            </a:r>
            <a:r>
              <a:rPr lang="en-GB" sz="2400" dirty="0" smtClean="0"/>
              <a:t>enough...</a:t>
            </a:r>
            <a:r>
              <a:rPr lang="en-GB" sz="2400" dirty="0"/>
              <a:t/>
            </a:r>
            <a:br>
              <a:rPr lang="en-GB" sz="2400" dirty="0"/>
            </a:br>
            <a:r>
              <a:rPr lang="en-GB" sz="2400" dirty="0"/>
              <a:t>... the pleasure that </a:t>
            </a:r>
            <a:r>
              <a:rPr lang="en-GB" sz="2400" dirty="0" smtClean="0"/>
              <a:t>an</a:t>
            </a:r>
            <a:r>
              <a:rPr lang="en-GB" sz="2400" dirty="0"/>
              <a:t> </a:t>
            </a:r>
            <a:r>
              <a:rPr lang="en-GB" sz="2400" b="1" dirty="0">
                <a:solidFill>
                  <a:srgbClr val="0070C0"/>
                </a:solidFill>
              </a:rPr>
              <a:t>experimental</a:t>
            </a:r>
            <a:r>
              <a:rPr lang="en-GB" sz="2400" dirty="0"/>
              <a:t> Christian finds in the </a:t>
            </a:r>
            <a:r>
              <a:rPr lang="en-GB" sz="2400" dirty="0" smtClean="0"/>
              <a:t>Divine...</a:t>
            </a:r>
            <a:endParaRPr lang="en-GB" sz="2400" dirty="0"/>
          </a:p>
          <a:p>
            <a:r>
              <a:rPr lang="en-GB" sz="1000" b="1" dirty="0"/>
              <a:t> </a:t>
            </a:r>
            <a:endParaRPr lang="en-GB" sz="1000" dirty="0"/>
          </a:p>
          <a:p>
            <a:pPr lvl="0"/>
            <a:r>
              <a:rPr lang="en-GB" sz="1600" b="1" dirty="0"/>
              <a:t>Spencer, John, d. 1680</a:t>
            </a:r>
            <a:endParaRPr lang="en-GB" sz="1600" dirty="0"/>
          </a:p>
          <a:p>
            <a:r>
              <a:rPr lang="en-GB" sz="1600" i="1" dirty="0" err="1"/>
              <a:t>Kaina</a:t>
            </a:r>
            <a:r>
              <a:rPr lang="en-GB" sz="1600" i="1" dirty="0"/>
              <a:t> </a:t>
            </a:r>
            <a:r>
              <a:rPr lang="en-GB" sz="1600" i="1" dirty="0" err="1"/>
              <a:t>kai</a:t>
            </a:r>
            <a:r>
              <a:rPr lang="en-GB" sz="1600" i="1" dirty="0"/>
              <a:t> </a:t>
            </a:r>
            <a:r>
              <a:rPr lang="en-GB" sz="1600" i="1" dirty="0" err="1"/>
              <a:t>palaia</a:t>
            </a:r>
            <a:r>
              <a:rPr lang="en-GB" sz="1600" i="1" dirty="0"/>
              <a:t> Things new and old, or, A store-house of </a:t>
            </a:r>
            <a:r>
              <a:rPr lang="en-GB" sz="1600" i="1" dirty="0" err="1"/>
              <a:t>similies</a:t>
            </a:r>
            <a:r>
              <a:rPr lang="en-GB" sz="1600" i="1" dirty="0"/>
              <a:t>, sentences, [etc.] (1658)</a:t>
            </a:r>
            <a:br>
              <a:rPr lang="en-GB" sz="1600" i="1" dirty="0"/>
            </a:br>
            <a:r>
              <a:rPr lang="en-GB" sz="1600" b="1" dirty="0"/>
              <a:t>Found:</a:t>
            </a:r>
            <a:r>
              <a:rPr lang="en-GB" sz="1600" dirty="0"/>
              <a:t> 2 hit(s): </a:t>
            </a:r>
            <a:br>
              <a:rPr lang="en-GB" sz="1600" dirty="0"/>
            </a:br>
            <a:r>
              <a:rPr lang="en-GB" sz="2400" dirty="0"/>
              <a:t>... Yet the knowing </a:t>
            </a:r>
            <a:r>
              <a:rPr lang="en-GB" sz="2400" b="1" dirty="0" smtClean="0">
                <a:solidFill>
                  <a:srgbClr val="0070C0"/>
                </a:solidFill>
              </a:rPr>
              <a:t>experimental</a:t>
            </a:r>
            <a:r>
              <a:rPr lang="en-GB" sz="2400" dirty="0" smtClean="0"/>
              <a:t> </a:t>
            </a:r>
            <a:r>
              <a:rPr lang="en-GB" sz="2400" dirty="0"/>
              <a:t>Christian is nothing troubled </a:t>
            </a:r>
            <a:r>
              <a:rPr lang="en-GB" sz="2400" dirty="0" smtClean="0"/>
              <a:t>thereat...</a:t>
            </a:r>
            <a:r>
              <a:rPr lang="en-GB" sz="2400" dirty="0"/>
              <a:t/>
            </a:r>
            <a:br>
              <a:rPr lang="en-GB" sz="2400" dirty="0"/>
            </a:br>
            <a:r>
              <a:rPr lang="en-GB" sz="2400" dirty="0"/>
              <a:t>...The </a:t>
            </a:r>
            <a:r>
              <a:rPr lang="en-GB" sz="2400" b="1" dirty="0">
                <a:solidFill>
                  <a:srgbClr val="0070C0"/>
                </a:solidFill>
              </a:rPr>
              <a:t> experimental </a:t>
            </a:r>
            <a:r>
              <a:rPr lang="en-GB" sz="2400" dirty="0"/>
              <a:t>Christian, the undaunted </a:t>
            </a:r>
            <a:r>
              <a:rPr lang="en-GB" sz="2400" dirty="0" smtClean="0"/>
              <a:t>Christian,....</a:t>
            </a: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upload.wikimedia.org/wikipedia/en/d/de/Tboston.jpg">
            <a:hlinkClick r:id="rId3" tooltip="Rev. Thomas Boston (1676-1732)"/>
          </p:cNvPr>
          <p:cNvPicPr>
            <a:picLocks noChangeAspect="1" noChangeArrowheads="1"/>
          </p:cNvPicPr>
          <p:nvPr/>
        </p:nvPicPr>
        <p:blipFill>
          <a:blip r:embed="rId4" cstate="print"/>
          <a:srcRect/>
          <a:stretch>
            <a:fillRect/>
          </a:stretch>
        </p:blipFill>
        <p:spPr bwMode="auto">
          <a:xfrm>
            <a:off x="4714866" y="428604"/>
            <a:ext cx="3857652" cy="5143536"/>
          </a:xfrm>
          <a:prstGeom prst="rect">
            <a:avLst/>
          </a:prstGeom>
          <a:noFill/>
        </p:spPr>
      </p:pic>
      <p:sp>
        <p:nvSpPr>
          <p:cNvPr id="3" name="TextBox 2"/>
          <p:cNvSpPr txBox="1"/>
          <p:nvPr/>
        </p:nvSpPr>
        <p:spPr>
          <a:xfrm>
            <a:off x="357158" y="642918"/>
            <a:ext cx="4000528" cy="5539978"/>
          </a:xfrm>
          <a:prstGeom prst="rect">
            <a:avLst/>
          </a:prstGeom>
          <a:noFill/>
        </p:spPr>
        <p:txBody>
          <a:bodyPr wrap="square" rtlCol="0">
            <a:spAutoFit/>
          </a:bodyPr>
          <a:lstStyle/>
          <a:p>
            <a:r>
              <a:rPr lang="en-GB" sz="3600" dirty="0" smtClean="0"/>
              <a:t>Thomas Boston (1676-1732)</a:t>
            </a:r>
          </a:p>
          <a:p>
            <a:endParaRPr lang="en-GB" dirty="0" smtClean="0"/>
          </a:p>
          <a:p>
            <a:r>
              <a:rPr lang="en-GB" sz="2400" dirty="0" smtClean="0"/>
              <a:t>Calvinist leader in the Church of Scotland.</a:t>
            </a:r>
          </a:p>
          <a:p>
            <a:r>
              <a:rPr lang="en-GB" sz="2400" dirty="0" smtClean="0"/>
              <a:t>Provoker of “the Marrow Controversy” of the 1720s and 30s.</a:t>
            </a:r>
          </a:p>
          <a:p>
            <a:endParaRPr lang="en-GB" sz="2400" dirty="0" smtClean="0"/>
          </a:p>
          <a:p>
            <a:r>
              <a:rPr lang="en-GB" sz="2400" dirty="0" smtClean="0"/>
              <a:t>Advocated that where Christ is heartily received, the believer will experience full repentance, a new life and the presence of God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8" y="142852"/>
            <a:ext cx="8929718" cy="6771084"/>
          </a:xfrm>
          <a:prstGeom prst="rect">
            <a:avLst/>
          </a:prstGeom>
          <a:noFill/>
        </p:spPr>
        <p:txBody>
          <a:bodyPr wrap="square" rtlCol="0">
            <a:spAutoFit/>
          </a:bodyPr>
          <a:lstStyle/>
          <a:p>
            <a:r>
              <a:rPr lang="en-GB" sz="2600" dirty="0" smtClean="0"/>
              <a:t>	A man may have a competent, nay, a very extensive acquaintance with the whole doctrines of the Christian religion... yet if you have not the </a:t>
            </a:r>
            <a:r>
              <a:rPr lang="en-GB" sz="2600" b="1" dirty="0" smtClean="0">
                <a:solidFill>
                  <a:srgbClr val="FF0000"/>
                </a:solidFill>
              </a:rPr>
              <a:t>experimental knowledge </a:t>
            </a:r>
            <a:r>
              <a:rPr lang="en-GB" sz="2600" dirty="0" smtClean="0"/>
              <a:t>of Christ, all your knowledge is in vain as to the salvation of your souls.</a:t>
            </a:r>
          </a:p>
          <a:p>
            <a:r>
              <a:rPr lang="en-GB" sz="2600" dirty="0" smtClean="0"/>
              <a:t>	There are two ways of knowing, one by hearing a thing, another by sight and feeling; one by the relation of another [person], another by </a:t>
            </a:r>
            <a:r>
              <a:rPr lang="en-GB" sz="2600" b="1" dirty="0" smtClean="0">
                <a:solidFill>
                  <a:srgbClr val="FF0000"/>
                </a:solidFill>
              </a:rPr>
              <a:t>experience</a:t>
            </a:r>
            <a:r>
              <a:rPr lang="en-GB" sz="2600" dirty="0" smtClean="0"/>
              <a:t>, as one knows honey, and all the virtues of it by report, which he believes, another by tasting it himself. The apostle [Paul] knew Christ by faith... finding by experience him to be what he has heard and believed him to be.</a:t>
            </a:r>
          </a:p>
          <a:p>
            <a:endParaRPr lang="en-GB" dirty="0" smtClean="0"/>
          </a:p>
          <a:p>
            <a:endParaRPr lang="en-GB" sz="2400" dirty="0" smtClean="0"/>
          </a:p>
          <a:p>
            <a:endParaRPr lang="en-GB" sz="2400" dirty="0" smtClean="0"/>
          </a:p>
          <a:p>
            <a:r>
              <a:rPr lang="en-GB" sz="2400" dirty="0" smtClean="0"/>
              <a:t>Thomas Boston,</a:t>
            </a:r>
          </a:p>
          <a:p>
            <a:r>
              <a:rPr lang="en-GB" sz="2400" dirty="0" smtClean="0"/>
              <a:t>“Discourse on the Experimental Knowledge of Christ” </a:t>
            </a:r>
          </a:p>
          <a:p>
            <a:r>
              <a:rPr lang="en-GB" sz="2400" dirty="0" smtClean="0"/>
              <a:t>(c.1725?)</a:t>
            </a:r>
          </a:p>
          <a:p>
            <a:endParaRPr lang="en-GB" dirty="0" smtClean="0"/>
          </a:p>
          <a:p>
            <a:endParaRPr lang="en-GB" dirty="0"/>
          </a:p>
        </p:txBody>
      </p:sp>
      <p:pic>
        <p:nvPicPr>
          <p:cNvPr id="3" name="Picture 2" descr="http://upload.wikimedia.org/wikipedia/en/d/de/Tboston.jpg">
            <a:hlinkClick r:id="rId3" tooltip="Rev. Thomas Boston (1676-1732)"/>
          </p:cNvPr>
          <p:cNvPicPr>
            <a:picLocks noChangeAspect="1" noChangeArrowheads="1"/>
          </p:cNvPicPr>
          <p:nvPr/>
        </p:nvPicPr>
        <p:blipFill>
          <a:blip r:embed="rId4" cstate="print"/>
          <a:srcRect/>
          <a:stretch>
            <a:fillRect/>
          </a:stretch>
        </p:blipFill>
        <p:spPr bwMode="auto">
          <a:xfrm>
            <a:off x="7179505" y="4286256"/>
            <a:ext cx="1821651" cy="242886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princeton.edu/~his291/Jpegs/Sprat.JPG"/>
          <p:cNvPicPr>
            <a:picLocks noChangeAspect="1" noChangeArrowheads="1"/>
          </p:cNvPicPr>
          <p:nvPr/>
        </p:nvPicPr>
        <p:blipFill>
          <a:blip r:embed="rId3" cstate="print"/>
          <a:srcRect/>
          <a:stretch>
            <a:fillRect/>
          </a:stretch>
        </p:blipFill>
        <p:spPr bwMode="auto">
          <a:xfrm>
            <a:off x="197037" y="214290"/>
            <a:ext cx="4862711" cy="6000792"/>
          </a:xfrm>
          <a:prstGeom prst="rect">
            <a:avLst/>
          </a:prstGeom>
          <a:noFill/>
        </p:spPr>
      </p:pic>
      <p:sp>
        <p:nvSpPr>
          <p:cNvPr id="3" name="TextBox 2"/>
          <p:cNvSpPr txBox="1"/>
          <p:nvPr/>
        </p:nvSpPr>
        <p:spPr>
          <a:xfrm>
            <a:off x="5286380" y="214290"/>
            <a:ext cx="3857620" cy="6124754"/>
          </a:xfrm>
          <a:prstGeom prst="rect">
            <a:avLst/>
          </a:prstGeom>
          <a:noFill/>
        </p:spPr>
        <p:txBody>
          <a:bodyPr wrap="square" rtlCol="0">
            <a:spAutoFit/>
          </a:bodyPr>
          <a:lstStyle/>
          <a:p>
            <a:r>
              <a:rPr lang="en-GB" sz="2800" i="1" dirty="0" smtClean="0"/>
              <a:t>The History of the Royal Society of London for the Promotion of Natural Knowledge</a:t>
            </a:r>
            <a:r>
              <a:rPr lang="en-GB" sz="2800" dirty="0" smtClean="0"/>
              <a:t>.</a:t>
            </a:r>
          </a:p>
          <a:p>
            <a:endParaRPr lang="en-GB" sz="2800" dirty="0" smtClean="0"/>
          </a:p>
          <a:p>
            <a:r>
              <a:rPr lang="en-GB" sz="2800" dirty="0" smtClean="0"/>
              <a:t>Founded 1662.</a:t>
            </a:r>
          </a:p>
          <a:p>
            <a:endParaRPr lang="en-GB" sz="2800" dirty="0" smtClean="0"/>
          </a:p>
          <a:p>
            <a:r>
              <a:rPr lang="en-GB" sz="2800" dirty="0" smtClean="0"/>
              <a:t>Motto: “Nullius in </a:t>
            </a:r>
            <a:r>
              <a:rPr lang="en-GB" sz="2800" dirty="0" err="1" smtClean="0"/>
              <a:t>verba</a:t>
            </a:r>
            <a:r>
              <a:rPr lang="en-GB" sz="2800" dirty="0" smtClean="0"/>
              <a:t>.”</a:t>
            </a:r>
          </a:p>
          <a:p>
            <a:endParaRPr lang="en-GB" sz="2800" dirty="0" smtClean="0"/>
          </a:p>
          <a:p>
            <a:r>
              <a:rPr lang="en-GB" sz="2800" dirty="0" smtClean="0"/>
              <a:t>Note the presence of many instruments – and Lord Francis Bacon (d. 1626)</a:t>
            </a:r>
            <a:endParaRPr lang="en-GB"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142852"/>
            <a:ext cx="8501122" cy="6555641"/>
          </a:xfrm>
          <a:prstGeom prst="rect">
            <a:avLst/>
          </a:prstGeom>
          <a:noFill/>
        </p:spPr>
        <p:txBody>
          <a:bodyPr wrap="square" rtlCol="0">
            <a:spAutoFit/>
          </a:bodyPr>
          <a:lstStyle/>
          <a:p>
            <a:r>
              <a:rPr lang="en-GB" sz="2800" dirty="0" smtClean="0"/>
              <a:t>Four proposed conditions of possibility for the succession of the experience of pre-modern science by the modern scientific experiment.</a:t>
            </a:r>
          </a:p>
          <a:p>
            <a:endParaRPr lang="en-GB" sz="2800" dirty="0" smtClean="0"/>
          </a:p>
          <a:p>
            <a:endParaRPr lang="en-GB" sz="2800" dirty="0" smtClean="0"/>
          </a:p>
          <a:p>
            <a:pPr marL="342900" indent="-342900">
              <a:buAutoNum type="arabicPeriod"/>
            </a:pPr>
            <a:r>
              <a:rPr lang="en-GB" sz="2800" dirty="0" smtClean="0"/>
              <a:t>Epistemological crisis – especially concerning Aristotelian universals</a:t>
            </a:r>
          </a:p>
          <a:p>
            <a:pPr marL="342900" indent="-342900">
              <a:buAutoNum type="arabicPeriod"/>
            </a:pPr>
            <a:endParaRPr lang="en-GB" sz="2800" dirty="0" smtClean="0"/>
          </a:p>
          <a:p>
            <a:pPr marL="342900" indent="-342900">
              <a:buAutoNum type="arabicPeriod"/>
            </a:pPr>
            <a:r>
              <a:rPr lang="en-GB" sz="2800" dirty="0" smtClean="0"/>
              <a:t>Valorisation of practices generating new facts and experiences.</a:t>
            </a:r>
          </a:p>
          <a:p>
            <a:pPr marL="342900" indent="-342900">
              <a:buAutoNum type="arabicPeriod"/>
            </a:pPr>
            <a:endParaRPr lang="en-GB" sz="2800" dirty="0" smtClean="0"/>
          </a:p>
          <a:p>
            <a:pPr marL="342900" indent="-342900">
              <a:buAutoNum type="arabicPeriod"/>
            </a:pPr>
            <a:r>
              <a:rPr lang="en-GB" sz="2800" dirty="0" smtClean="0"/>
              <a:t>Valorisation of practices of human intervention in nature.</a:t>
            </a:r>
          </a:p>
          <a:p>
            <a:pPr marL="342900" indent="-342900">
              <a:buAutoNum type="arabicPeriod"/>
            </a:pPr>
            <a:endParaRPr lang="en-GB" sz="2800" dirty="0" smtClean="0"/>
          </a:p>
          <a:p>
            <a:pPr marL="342900" indent="-342900">
              <a:buAutoNum type="arabicPeriod"/>
            </a:pPr>
            <a:r>
              <a:rPr lang="en-GB" sz="2800" dirty="0" smtClean="0"/>
              <a:t>Mechanistic ontology supersedes organic ontology.</a:t>
            </a:r>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3" cstate="print"/>
          <a:srcRect/>
          <a:stretch>
            <a:fillRect/>
          </a:stretch>
        </p:blipFill>
        <p:spPr bwMode="auto">
          <a:xfrm>
            <a:off x="642910" y="84857"/>
            <a:ext cx="8407595" cy="6558853"/>
          </a:xfrm>
          <a:prstGeom prst="rect">
            <a:avLst/>
          </a:prstGeom>
          <a:noFill/>
          <a:ln w="9525">
            <a:noFill/>
            <a:miter lim="800000"/>
            <a:headEnd/>
            <a:tailEnd/>
          </a:ln>
        </p:spPr>
      </p:pic>
      <p:sp>
        <p:nvSpPr>
          <p:cNvPr id="3" name="TextBox 2"/>
          <p:cNvSpPr txBox="1"/>
          <p:nvPr/>
        </p:nvSpPr>
        <p:spPr>
          <a:xfrm>
            <a:off x="-32" y="-24"/>
            <a:ext cx="3071802" cy="369332"/>
          </a:xfrm>
          <a:prstGeom prst="rect">
            <a:avLst/>
          </a:prstGeom>
          <a:noFill/>
        </p:spPr>
        <p:txBody>
          <a:bodyPr wrap="square" rtlCol="0">
            <a:spAutoFit/>
          </a:bodyPr>
          <a:lstStyle/>
          <a:p>
            <a:r>
              <a:rPr lang="en-GB" dirty="0" smtClean="0"/>
              <a:t>R. Hooke, </a:t>
            </a:r>
            <a:r>
              <a:rPr lang="en-GB" i="1" dirty="0" err="1" smtClean="0"/>
              <a:t>Micrographia</a:t>
            </a:r>
            <a:r>
              <a:rPr lang="en-GB" dirty="0" smtClean="0"/>
              <a:t>, 1665</a:t>
            </a:r>
            <a:endParaRPr lang="en-GB" dirty="0"/>
          </a:p>
        </p:txBody>
      </p:sp>
      <p:sp>
        <p:nvSpPr>
          <p:cNvPr id="5" name="TextBox 4"/>
          <p:cNvSpPr txBox="1"/>
          <p:nvPr/>
        </p:nvSpPr>
        <p:spPr>
          <a:xfrm>
            <a:off x="4572000" y="3929066"/>
            <a:ext cx="4071966" cy="369332"/>
          </a:xfrm>
          <a:prstGeom prst="rect">
            <a:avLst/>
          </a:prstGeom>
          <a:solidFill>
            <a:srgbClr val="FFFF00">
              <a:alpha val="37000"/>
            </a:srgbClr>
          </a:solidFill>
        </p:spPr>
        <p:txBody>
          <a:bodyPr wrap="square" rtlCol="0">
            <a:spAutoFit/>
          </a:bodyPr>
          <a:lstStyle/>
          <a:p>
            <a:endParaRPr lang="en-GB" dirty="0"/>
          </a:p>
        </p:txBody>
      </p:sp>
      <p:sp>
        <p:nvSpPr>
          <p:cNvPr id="6" name="TextBox 5"/>
          <p:cNvSpPr txBox="1"/>
          <p:nvPr/>
        </p:nvSpPr>
        <p:spPr>
          <a:xfrm>
            <a:off x="928662" y="4214818"/>
            <a:ext cx="2571768" cy="369332"/>
          </a:xfrm>
          <a:prstGeom prst="rect">
            <a:avLst/>
          </a:prstGeom>
          <a:solidFill>
            <a:srgbClr val="FFFF00">
              <a:alpha val="32000"/>
            </a:srgbClr>
          </a:solidFill>
        </p:spPr>
        <p:txBody>
          <a:bodyPr wrap="square" rtlCol="0">
            <a:spAutoFit/>
          </a:bodyPr>
          <a:lstStyle/>
          <a:p>
            <a:endParaRPr lang="en-GB"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1538" y="428604"/>
            <a:ext cx="7072362" cy="6063198"/>
          </a:xfrm>
          <a:prstGeom prst="rect">
            <a:avLst/>
          </a:prstGeom>
          <a:solidFill>
            <a:schemeClr val="bg1"/>
          </a:solidFill>
        </p:spPr>
        <p:txBody>
          <a:bodyPr wrap="square" rtlCol="0">
            <a:spAutoFit/>
          </a:bodyPr>
          <a:lstStyle/>
          <a:p>
            <a:endParaRPr lang="en-GB" dirty="0" smtClean="0"/>
          </a:p>
          <a:p>
            <a:pPr algn="ctr"/>
            <a:endParaRPr lang="en-GB" dirty="0" smtClean="0"/>
          </a:p>
          <a:p>
            <a:pPr algn="ctr"/>
            <a:endParaRPr lang="en-GB" sz="4000" dirty="0" smtClean="0"/>
          </a:p>
          <a:p>
            <a:pPr algn="ctr"/>
            <a:r>
              <a:rPr lang="en-GB" sz="4000" dirty="0" smtClean="0"/>
              <a:t>On the emergence of modern experimentalism:</a:t>
            </a:r>
          </a:p>
          <a:p>
            <a:pPr algn="ctr"/>
            <a:r>
              <a:rPr lang="en-GB" sz="4000" dirty="0" smtClean="0"/>
              <a:t>the Renaissance and after.</a:t>
            </a:r>
          </a:p>
          <a:p>
            <a:endParaRPr lang="en-GB" dirty="0" smtClean="0"/>
          </a:p>
          <a:p>
            <a:endParaRPr lang="en-GB" dirty="0" smtClean="0"/>
          </a:p>
          <a:p>
            <a:endParaRPr lang="en-GB" dirty="0" smtClean="0"/>
          </a:p>
          <a:p>
            <a:pPr algn="ctr"/>
            <a:r>
              <a:rPr lang="en-GB" sz="2400" dirty="0" smtClean="0"/>
              <a:t>Stephen Pumfrey,</a:t>
            </a:r>
          </a:p>
          <a:p>
            <a:pPr algn="ctr"/>
            <a:endParaRPr lang="en-GB" sz="2400" dirty="0" smtClean="0"/>
          </a:p>
          <a:p>
            <a:pPr algn="ctr"/>
            <a:r>
              <a:rPr lang="en-GB" sz="2400" dirty="0" smtClean="0"/>
              <a:t>Department of History,</a:t>
            </a:r>
          </a:p>
          <a:p>
            <a:pPr algn="ctr"/>
            <a:endParaRPr lang="en-GB" sz="2400" dirty="0" smtClean="0"/>
          </a:p>
          <a:p>
            <a:pPr algn="ctr"/>
            <a:r>
              <a:rPr lang="en-GB" sz="2400" dirty="0" smtClean="0"/>
              <a:t>University of Lancaster</a:t>
            </a:r>
          </a:p>
          <a:p>
            <a:pPr algn="r"/>
            <a:endParaRPr lang="en-GB" dirty="0" smtClean="0"/>
          </a:p>
        </p:txBody>
      </p:sp>
      <p:pic>
        <p:nvPicPr>
          <p:cNvPr id="20482" name="Picture 2" descr="Home">
            <a:hlinkClick r:id="rId3" tooltip="Home"/>
          </p:cNvPr>
          <p:cNvPicPr>
            <a:picLocks noChangeAspect="1" noChangeArrowheads="1"/>
          </p:cNvPicPr>
          <p:nvPr/>
        </p:nvPicPr>
        <p:blipFill>
          <a:blip r:embed="rId4" cstate="print"/>
          <a:srcRect/>
          <a:stretch>
            <a:fillRect/>
          </a:stretch>
        </p:blipFill>
        <p:spPr bwMode="auto">
          <a:xfrm>
            <a:off x="1428754" y="785794"/>
            <a:ext cx="3714750" cy="714375"/>
          </a:xfrm>
          <a:prstGeom prst="rect">
            <a:avLst/>
          </a:prstGeom>
          <a:noFill/>
        </p:spPr>
      </p:pic>
      <p:pic>
        <p:nvPicPr>
          <p:cNvPr id="20484" name="Picture 4" descr="http://www.lancs.ac.uk/fass/drupal/expt/sites/all/themes/zen/zen/minilogo-small.gif"/>
          <p:cNvPicPr>
            <a:picLocks noChangeAspect="1" noChangeArrowheads="1"/>
          </p:cNvPicPr>
          <p:nvPr/>
        </p:nvPicPr>
        <p:blipFill>
          <a:blip r:embed="rId5" cstate="print"/>
          <a:srcRect/>
          <a:stretch>
            <a:fillRect/>
          </a:stretch>
        </p:blipFill>
        <p:spPr bwMode="auto">
          <a:xfrm>
            <a:off x="5143504" y="785794"/>
            <a:ext cx="685800" cy="71437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426</TotalTime>
  <Words>598</Words>
  <Application>Microsoft Office PowerPoint</Application>
  <PresentationFormat>On-screen Show (4:3)</PresentationFormat>
  <Paragraphs>143</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Stephen</dc:creator>
  <cp:lastModifiedBy>Stephen</cp:lastModifiedBy>
  <cp:revision>31</cp:revision>
  <dcterms:created xsi:type="dcterms:W3CDTF">2009-10-12T16:04:26Z</dcterms:created>
  <dcterms:modified xsi:type="dcterms:W3CDTF">2012-06-03T00:15:50Z</dcterms:modified>
</cp:coreProperties>
</file>