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1pPr>
    <a:lvl2pPr marL="1475933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2pPr>
    <a:lvl3pPr marL="2951866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3pPr>
    <a:lvl4pPr marL="4427799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4pPr>
    <a:lvl5pPr marL="5903732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5pPr>
    <a:lvl6pPr marL="7379665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6pPr>
    <a:lvl7pPr marL="8855598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7pPr>
    <a:lvl8pPr marL="10331531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8pPr>
    <a:lvl9pPr marL="11807464" algn="l" defTabSz="2951866" rtl="0" eaLnBrk="1" latinLnBrk="0" hangingPunct="1">
      <a:defRPr sz="58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5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9683"/>
    <p:restoredTop sz="94613"/>
  </p:normalViewPr>
  <p:slideViewPr>
    <p:cSldViewPr snapToGrid="0" snapToObjects="1">
      <p:cViewPr>
        <p:scale>
          <a:sx n="55" d="100"/>
          <a:sy n="55" d="100"/>
        </p:scale>
        <p:origin x="152" y="-3400"/>
      </p:cViewPr>
      <p:guideLst>
        <p:guide orient="horz" pos="9535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4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7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0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82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03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43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6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0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9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8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E06B8-921D-ED48-9C8F-11F7E1F385AA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D814D-78E2-E54B-95D6-A54606EB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emf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/>
          <a:srcRect l="21354"/>
          <a:stretch/>
        </p:blipFill>
        <p:spPr>
          <a:xfrm>
            <a:off x="14400000" y="6624000"/>
            <a:ext cx="3579714" cy="495808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52058" y="96332"/>
            <a:ext cx="20655094" cy="2130983"/>
            <a:chOff x="152058" y="96332"/>
            <a:chExt cx="20655094" cy="2130983"/>
          </a:xfrm>
        </p:grpSpPr>
        <p:sp>
          <p:nvSpPr>
            <p:cNvPr id="30" name="TextBox 29"/>
            <p:cNvSpPr txBox="1"/>
            <p:nvPr/>
          </p:nvSpPr>
          <p:spPr>
            <a:xfrm>
              <a:off x="2797783" y="96332"/>
              <a:ext cx="15788059" cy="154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smtClean="0"/>
                <a:t>Potential applications of small sensor technology at the nexus </a:t>
              </a:r>
              <a:r>
                <a:rPr lang="en-US" b="1" smtClean="0"/>
                <a:t>of </a:t>
              </a:r>
              <a:r>
                <a:rPr lang="en-US" b="1" smtClean="0">
                  <a:solidFill>
                    <a:schemeClr val="accent6"/>
                  </a:solidFill>
                </a:rPr>
                <a:t>land</a:t>
              </a:r>
              <a:r>
                <a:rPr lang="en-US" b="1" smtClean="0"/>
                <a:t>-</a:t>
              </a:r>
              <a:r>
                <a:rPr lang="en-US" b="1" smtClean="0">
                  <a:solidFill>
                    <a:schemeClr val="accent1">
                      <a:lumMod val="75000"/>
                    </a:schemeClr>
                  </a:solidFill>
                </a:rPr>
                <a:t>atmosphere</a:t>
              </a:r>
              <a:r>
                <a:rPr lang="en-US" b="1" smtClean="0"/>
                <a:t>-</a:t>
              </a:r>
              <a:r>
                <a:rPr lang="en-US" b="1" smtClean="0">
                  <a:solidFill>
                    <a:srgbClr val="C00000"/>
                  </a:solidFill>
                </a:rPr>
                <a:t>society</a:t>
              </a:r>
              <a:endParaRPr lang="en-US" sz="3600" b="1" dirty="0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058" y="927251"/>
              <a:ext cx="3810000" cy="53340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352507" y="1580984"/>
              <a:ext cx="204546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Kirsti Ashworth, </a:t>
              </a:r>
              <a:r>
                <a:rPr lang="en-US" sz="3200" b="1" dirty="0" smtClean="0"/>
                <a:t>Royal </a:t>
              </a:r>
              <a:r>
                <a:rPr lang="en-US" sz="3200" b="1" dirty="0"/>
                <a:t>Society Dorothy Hodgkin Research </a:t>
              </a:r>
              <a:r>
                <a:rPr lang="en-US" sz="3200" b="1" dirty="0" smtClean="0"/>
                <a:t>Fellow, </a:t>
              </a:r>
              <a:r>
                <a:rPr lang="en-US" sz="3200" b="1" dirty="0"/>
                <a:t>Lancaster Environment Centre, Lancaster </a:t>
              </a:r>
              <a:r>
                <a:rPr lang="en-US" sz="3200" b="1" dirty="0" smtClean="0"/>
                <a:t>University</a:t>
              </a:r>
              <a:endParaRPr lang="en-US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8051160" y="847241"/>
              <a:ext cx="2682882" cy="693420"/>
              <a:chOff x="13751868" y="17968233"/>
              <a:chExt cx="2682882" cy="693420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51868" y="18107933"/>
                <a:ext cx="1954530" cy="414020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68000" y="17968233"/>
                <a:ext cx="666750" cy="693420"/>
              </a:xfrm>
              <a:prstGeom prst="rect">
                <a:avLst/>
              </a:prstGeom>
            </p:spPr>
          </p:pic>
        </p:grpSp>
      </p:grpSp>
      <p:sp>
        <p:nvSpPr>
          <p:cNvPr id="50" name="TextBox 49"/>
          <p:cNvSpPr txBox="1"/>
          <p:nvPr/>
        </p:nvSpPr>
        <p:spPr>
          <a:xfrm>
            <a:off x="11483999" y="11700000"/>
            <a:ext cx="93960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Motivation</a:t>
            </a:r>
          </a:p>
          <a:p>
            <a:r>
              <a:rPr lang="en-US" sz="3200" dirty="0" smtClean="0"/>
              <a:t>The biosphere is often overlooked in AQ modelling and impact assessments but &gt;90% VOCs are biogenic.</a:t>
            </a:r>
            <a:endParaRPr lang="en-US" sz="3200" dirty="0"/>
          </a:p>
          <a:p>
            <a:r>
              <a:rPr lang="en-US" sz="3200" dirty="0" smtClean="0"/>
              <a:t>Population growth, </a:t>
            </a:r>
            <a:r>
              <a:rPr lang="en-US" sz="3200" dirty="0" err="1" smtClean="0"/>
              <a:t>urbanisation</a:t>
            </a:r>
            <a:r>
              <a:rPr lang="en-US" sz="3200" dirty="0" smtClean="0"/>
              <a:t> and reforestation will drive widespread land use change.</a:t>
            </a:r>
          </a:p>
          <a:p>
            <a:r>
              <a:rPr lang="en-US" sz="3200" dirty="0" smtClean="0"/>
              <a:t>Urban and </a:t>
            </a:r>
            <a:r>
              <a:rPr lang="en-US" sz="3200" dirty="0" err="1" smtClean="0"/>
              <a:t>peri</a:t>
            </a:r>
            <a:r>
              <a:rPr lang="en-US" sz="3200" dirty="0" smtClean="0"/>
              <a:t>-urban green spaces improve well-being.</a:t>
            </a:r>
            <a:endParaRPr lang="en-US" sz="3200" dirty="0"/>
          </a:p>
          <a:p>
            <a:r>
              <a:rPr lang="en-US" sz="3200" dirty="0" smtClean="0"/>
              <a:t> - How will future change affect land-atmosphere interactions </a:t>
            </a:r>
            <a:r>
              <a:rPr lang="en-US" sz="3200" dirty="0" smtClean="0"/>
              <a:t>and regional AQ?</a:t>
            </a:r>
            <a:endParaRPr lang="en-US" sz="3200" dirty="0" smtClean="0"/>
          </a:p>
          <a:p>
            <a:r>
              <a:rPr lang="en-US" sz="3200" dirty="0" smtClean="0"/>
              <a:t> - </a:t>
            </a:r>
            <a:r>
              <a:rPr lang="en-US" sz="3200" dirty="0" smtClean="0"/>
              <a:t>How will these </a:t>
            </a:r>
            <a:r>
              <a:rPr lang="en-US" sz="3200" dirty="0" smtClean="0"/>
              <a:t>changes </a:t>
            </a:r>
            <a:r>
              <a:rPr lang="en-US" sz="3200" dirty="0" smtClean="0"/>
              <a:t>in AQ feedback on the land? </a:t>
            </a:r>
            <a:endParaRPr lang="en-US" sz="3200" dirty="0"/>
          </a:p>
          <a:p>
            <a:r>
              <a:rPr lang="en-US" sz="3200" dirty="0" smtClean="0"/>
              <a:t> - </a:t>
            </a:r>
            <a:r>
              <a:rPr lang="en-US" sz="3200" dirty="0" smtClean="0"/>
              <a:t>What will be the </a:t>
            </a:r>
            <a:r>
              <a:rPr lang="en-US" sz="3200" dirty="0" smtClean="0"/>
              <a:t>impacts on </a:t>
            </a:r>
            <a:r>
              <a:rPr lang="en-US" sz="3200" dirty="0" smtClean="0"/>
              <a:t>society: human and ecosystem health, food security and quality of life?</a:t>
            </a:r>
            <a:endParaRPr lang="en-US" sz="3200" dirty="0" smtClean="0"/>
          </a:p>
        </p:txBody>
      </p:sp>
      <p:sp>
        <p:nvSpPr>
          <p:cNvPr id="51" name="TextBox 50"/>
          <p:cNvSpPr txBox="1"/>
          <p:nvPr/>
        </p:nvSpPr>
        <p:spPr>
          <a:xfrm>
            <a:off x="3815812" y="2304000"/>
            <a:ext cx="13752000" cy="79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Modelling biosphere-atmosphere exchange processes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83936" y="21276000"/>
            <a:ext cx="9815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1">
                    <a:lumMod val="75000"/>
                  </a:schemeClr>
                </a:solidFill>
              </a:rPr>
              <a:t>Modelling regional air quality impacts</a:t>
            </a:r>
            <a:endParaRPr lang="en-US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28" name="Group 427"/>
          <p:cNvGrpSpPr/>
          <p:nvPr/>
        </p:nvGrpSpPr>
        <p:grpSpPr>
          <a:xfrm>
            <a:off x="303863" y="12024000"/>
            <a:ext cx="11151976" cy="9142331"/>
            <a:chOff x="303863" y="11736000"/>
            <a:chExt cx="11151976" cy="9142331"/>
          </a:xfrm>
        </p:grpSpPr>
        <p:grpSp>
          <p:nvGrpSpPr>
            <p:cNvPr id="63" name="Group 62"/>
            <p:cNvGrpSpPr>
              <a:grpSpLocks noChangeAspect="1"/>
            </p:cNvGrpSpPr>
            <p:nvPr/>
          </p:nvGrpSpPr>
          <p:grpSpPr>
            <a:xfrm>
              <a:off x="467928" y="11736000"/>
              <a:ext cx="10872613" cy="8570933"/>
              <a:chOff x="468000" y="10136292"/>
              <a:chExt cx="12080681" cy="952325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64" t="3691" r="9105" b="8130"/>
              <a:stretch/>
            </p:blipFill>
            <p:spPr>
              <a:xfrm>
                <a:off x="577929" y="10136292"/>
                <a:ext cx="11970752" cy="9523259"/>
              </a:xfrm>
              <a:prstGeom prst="rect">
                <a:avLst/>
              </a:prstGeom>
            </p:spPr>
          </p:pic>
          <p:grpSp>
            <p:nvGrpSpPr>
              <p:cNvPr id="14" name="Group 13"/>
              <p:cNvGrpSpPr/>
              <p:nvPr/>
            </p:nvGrpSpPr>
            <p:grpSpPr>
              <a:xfrm>
                <a:off x="9797205" y="13202121"/>
                <a:ext cx="1678771" cy="1920000"/>
                <a:chOff x="13895750" y="13247021"/>
                <a:chExt cx="1599029" cy="1828800"/>
              </a:xfrm>
            </p:grpSpPr>
            <p:sp>
              <p:nvSpPr>
                <p:cNvPr id="12" name="Down Arrow 11"/>
                <p:cNvSpPr/>
                <p:nvPr/>
              </p:nvSpPr>
              <p:spPr>
                <a:xfrm>
                  <a:off x="14774779" y="13247021"/>
                  <a:ext cx="720000" cy="1828800"/>
                </a:xfrm>
                <a:prstGeom prst="downArrow">
                  <a:avLst>
                    <a:gd name="adj1" fmla="val 50000"/>
                    <a:gd name="adj2" fmla="val 77083"/>
                  </a:avLst>
                </a:prstGeom>
                <a:noFill/>
                <a:ln w="50800">
                  <a:solidFill>
                    <a:schemeClr val="tx1">
                      <a:lumMod val="75000"/>
                      <a:lumOff val="25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Down Arrow 12"/>
                <p:cNvSpPr/>
                <p:nvPr/>
              </p:nvSpPr>
              <p:spPr>
                <a:xfrm rot="10800000">
                  <a:off x="13895750" y="13247021"/>
                  <a:ext cx="720000" cy="1828800"/>
                </a:xfrm>
                <a:prstGeom prst="downArrow">
                  <a:avLst>
                    <a:gd name="adj1" fmla="val 50000"/>
                    <a:gd name="adj2" fmla="val 77083"/>
                  </a:avLst>
                </a:prstGeom>
                <a:noFill/>
                <a:ln w="50800">
                  <a:solidFill>
                    <a:schemeClr val="tx1">
                      <a:lumMod val="75000"/>
                      <a:lumOff val="25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Down Arrow 14"/>
              <p:cNvSpPr/>
              <p:nvPr/>
            </p:nvSpPr>
            <p:spPr>
              <a:xfrm rot="10800000">
                <a:off x="1453999" y="12840016"/>
                <a:ext cx="755906" cy="1920000"/>
              </a:xfrm>
              <a:prstGeom prst="downArrow">
                <a:avLst>
                  <a:gd name="adj1" fmla="val 50000"/>
                  <a:gd name="adj2" fmla="val 77083"/>
                </a:avLst>
              </a:prstGeom>
              <a:noFill/>
              <a:ln w="50800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Down Arrow 16"/>
              <p:cNvSpPr/>
              <p:nvPr/>
            </p:nvSpPr>
            <p:spPr>
              <a:xfrm rot="14700000">
                <a:off x="4681022" y="16528106"/>
                <a:ext cx="755906" cy="1658881"/>
              </a:xfrm>
              <a:prstGeom prst="downArrow">
                <a:avLst>
                  <a:gd name="adj1" fmla="val 50000"/>
                  <a:gd name="adj2" fmla="val 77083"/>
                </a:avLst>
              </a:prstGeom>
              <a:solidFill>
                <a:schemeClr val="bg1">
                  <a:lumMod val="65000"/>
                </a:schemeClr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Down Arrow 17"/>
              <p:cNvSpPr/>
              <p:nvPr/>
            </p:nvSpPr>
            <p:spPr>
              <a:xfrm rot="14700000">
                <a:off x="5293030" y="16981649"/>
                <a:ext cx="755906" cy="1832190"/>
              </a:xfrm>
              <a:prstGeom prst="downArrow">
                <a:avLst>
                  <a:gd name="adj1" fmla="val 50000"/>
                  <a:gd name="adj2" fmla="val 77083"/>
                </a:avLst>
              </a:prstGeom>
              <a:solidFill>
                <a:schemeClr val="bg1">
                  <a:lumMod val="65000"/>
                </a:schemeClr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Down Arrow 18"/>
              <p:cNvSpPr/>
              <p:nvPr/>
            </p:nvSpPr>
            <p:spPr>
              <a:xfrm rot="5400000">
                <a:off x="7791577" y="16482954"/>
                <a:ext cx="755906" cy="1808181"/>
              </a:xfrm>
              <a:prstGeom prst="downArrow">
                <a:avLst>
                  <a:gd name="adj1" fmla="val 50000"/>
                  <a:gd name="adj2" fmla="val 77083"/>
                </a:avLst>
              </a:prstGeom>
              <a:solidFill>
                <a:schemeClr val="bg1">
                  <a:lumMod val="65000"/>
                </a:schemeClr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Down Arrow 19"/>
              <p:cNvSpPr/>
              <p:nvPr/>
            </p:nvSpPr>
            <p:spPr>
              <a:xfrm rot="6145735">
                <a:off x="8037791" y="16787357"/>
                <a:ext cx="755906" cy="3091669"/>
              </a:xfrm>
              <a:prstGeom prst="downArrow">
                <a:avLst>
                  <a:gd name="adj1" fmla="val 50000"/>
                  <a:gd name="adj2" fmla="val 77083"/>
                </a:avLst>
              </a:prstGeom>
              <a:solidFill>
                <a:schemeClr val="bg1">
                  <a:lumMod val="65000"/>
                </a:schemeClr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244449" y="16641492"/>
                <a:ext cx="1295402" cy="1248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4400" b="1" dirty="0" smtClean="0">
                    <a:solidFill>
                      <a:schemeClr val="accent4"/>
                    </a:solidFill>
                  </a:rPr>
                  <a:t>SOA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4400" b="1" dirty="0" smtClean="0">
                    <a:solidFill>
                      <a:schemeClr val="accent4"/>
                    </a:solidFill>
                  </a:rPr>
                  <a:t>O</a:t>
                </a:r>
                <a:r>
                  <a:rPr lang="en-US" sz="4400" b="1" baseline="-25000" dirty="0" smtClean="0">
                    <a:solidFill>
                      <a:schemeClr val="accent4"/>
                    </a:solidFill>
                  </a:rPr>
                  <a:t>3</a:t>
                </a:r>
                <a:endParaRPr lang="en-US" sz="4400" b="1" baseline="-25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091495" y="16601405"/>
                <a:ext cx="1125517" cy="678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smtClean="0">
                    <a:solidFill>
                      <a:schemeClr val="accent6"/>
                    </a:solidFill>
                  </a:rPr>
                  <a:t>VOC</a:t>
                </a:r>
                <a:endParaRPr lang="en-US" sz="3600" b="1" dirty="0" smtClean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068080" y="16536292"/>
                <a:ext cx="1125517" cy="678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VOC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407673" y="18088950"/>
                <a:ext cx="1125517" cy="678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/>
                  <a:t>NO</a:t>
                </a:r>
                <a:r>
                  <a:rPr lang="en-US" sz="3600" b="1" baseline="-25000" dirty="0" smtClean="0"/>
                  <a:t>x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234445" y="17764997"/>
                <a:ext cx="1125517" cy="678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/>
                  <a:t>NO</a:t>
                </a:r>
                <a:endParaRPr lang="en-US" sz="3600" b="1" baseline="-25000" dirty="0" smtClean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77929" y="11879287"/>
                <a:ext cx="1295402" cy="6798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4400" b="1" smtClean="0">
                    <a:solidFill>
                      <a:schemeClr val="accent4"/>
                    </a:solidFill>
                  </a:rPr>
                  <a:t>SOA</a:t>
                </a:r>
                <a:endParaRPr lang="en-US" sz="4400" b="1" dirty="0" smtClean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812209" y="11530623"/>
                <a:ext cx="1295402" cy="6798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4400" b="1" smtClean="0">
                    <a:solidFill>
                      <a:schemeClr val="accent4"/>
                    </a:solidFill>
                  </a:rPr>
                  <a:t>O</a:t>
                </a:r>
                <a:r>
                  <a:rPr lang="en-US" sz="4400" b="1" baseline="-25000" smtClean="0">
                    <a:solidFill>
                      <a:schemeClr val="accent4"/>
                    </a:solidFill>
                  </a:rPr>
                  <a:t>3</a:t>
                </a:r>
                <a:endParaRPr lang="en-US" sz="4400" b="1" baseline="-25000" dirty="0">
                  <a:solidFill>
                    <a:schemeClr val="accent4"/>
                  </a:solidFill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>
              <a:xfrm>
                <a:off x="468000" y="10136293"/>
                <a:ext cx="11724000" cy="0"/>
              </a:xfrm>
              <a:prstGeom prst="line">
                <a:avLst/>
              </a:prstGeom>
              <a:ln w="317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468000" y="19476000"/>
                <a:ext cx="1172400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/>
            <p:cNvSpPr txBox="1"/>
            <p:nvPr/>
          </p:nvSpPr>
          <p:spPr>
            <a:xfrm>
              <a:off x="303863" y="20232000"/>
              <a:ext cx="111519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effectLst/>
                </a:rPr>
                <a:t>Schematic showing the interactions and feedbacks between land, atmosphere and society mediated by changes in air qualit</a:t>
              </a:r>
              <a:r>
                <a:rPr lang="en-US" sz="1800" dirty="0" smtClean="0"/>
                <a:t>y and climate </a:t>
              </a:r>
              <a:r>
                <a:rPr lang="en-US" sz="1800" dirty="0" smtClean="0">
                  <a:effectLst/>
                </a:rPr>
                <a:t>arising from perturbations to the VOC-NO</a:t>
              </a:r>
              <a:r>
                <a:rPr lang="en-US" sz="1800" baseline="-25000" dirty="0" smtClean="0">
                  <a:effectLst/>
                </a:rPr>
                <a:t>x</a:t>
              </a:r>
              <a:r>
                <a:rPr lang="en-US" sz="1800" dirty="0" smtClean="0">
                  <a:effectLst/>
                </a:rPr>
                <a:t>-O</a:t>
              </a:r>
              <a:r>
                <a:rPr lang="en-US" sz="1800" baseline="-25000" dirty="0" smtClean="0">
                  <a:effectLst/>
                </a:rPr>
                <a:t>3</a:t>
              </a:r>
              <a:r>
                <a:rPr lang="en-US" sz="1800" dirty="0" smtClean="0">
                  <a:effectLst/>
                </a:rPr>
                <a:t> continuum. </a:t>
              </a:r>
              <a:endParaRPr lang="en-US" sz="18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8000" y="8280000"/>
            <a:ext cx="4579999" cy="3388056"/>
            <a:chOff x="288000" y="8193966"/>
            <a:chExt cx="4579999" cy="3388056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000" y="8193966"/>
              <a:ext cx="4236720" cy="2743200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288000" y="10935691"/>
              <a:ext cx="45799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effectLst/>
                </a:rPr>
                <a:t>O</a:t>
              </a:r>
              <a:r>
                <a:rPr lang="en-US" sz="1800" baseline="-25000" dirty="0" smtClean="0">
                  <a:effectLst/>
                </a:rPr>
                <a:t>3</a:t>
              </a:r>
              <a:r>
                <a:rPr lang="en-US" sz="1800" dirty="0" smtClean="0">
                  <a:effectLst/>
                </a:rPr>
                <a:t> isopleths show the effect of VOC and NO</a:t>
              </a:r>
              <a:r>
                <a:rPr lang="en-US" sz="1800" baseline="-25000" dirty="0" smtClean="0">
                  <a:effectLst/>
                </a:rPr>
                <a:t>x</a:t>
              </a:r>
              <a:r>
                <a:rPr lang="en-US" sz="1800" dirty="0" smtClean="0">
                  <a:effectLst/>
                </a:rPr>
                <a:t> concentration on O</a:t>
              </a:r>
              <a:r>
                <a:rPr lang="en-US" sz="1800" baseline="-25000" dirty="0" smtClean="0">
                  <a:effectLst/>
                </a:rPr>
                <a:t>3</a:t>
              </a:r>
              <a:r>
                <a:rPr lang="en-US" sz="1800" dirty="0" smtClean="0">
                  <a:effectLst/>
                </a:rPr>
                <a:t> production potential.</a:t>
              </a:r>
              <a:endParaRPr lang="en-US" sz="1800" dirty="0"/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14513189" y="3059695"/>
            <a:ext cx="651599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6"/>
                </a:solidFill>
              </a:rPr>
              <a:t>Field measurements</a:t>
            </a:r>
          </a:p>
          <a:p>
            <a:r>
              <a:rPr lang="en-US" sz="2400" dirty="0" smtClean="0"/>
              <a:t>More measurements are needed to evaluate and constrain model output and inform development</a:t>
            </a:r>
            <a:r>
              <a:rPr lang="en-US" sz="2400" dirty="0" smtClean="0"/>
              <a:t>.</a:t>
            </a:r>
          </a:p>
          <a:p>
            <a:endParaRPr lang="en-US" sz="900" dirty="0" smtClean="0"/>
          </a:p>
          <a:p>
            <a:r>
              <a:rPr lang="en-US" sz="2400" dirty="0" smtClean="0"/>
              <a:t>Small sensors have the potential to be:</a:t>
            </a:r>
          </a:p>
          <a:p>
            <a:r>
              <a:rPr lang="en-US" sz="2400" dirty="0" smtClean="0"/>
              <a:t> - used within or above the canopy</a:t>
            </a:r>
          </a:p>
          <a:p>
            <a:r>
              <a:rPr lang="en-US" sz="2400" dirty="0" smtClean="0"/>
              <a:t> - deployed from novel platforms</a:t>
            </a:r>
            <a:endParaRPr lang="en-US" sz="2400" dirty="0"/>
          </a:p>
          <a:p>
            <a:r>
              <a:rPr lang="en-US" sz="2400" dirty="0" smtClean="0"/>
              <a:t> - static or mobile</a:t>
            </a:r>
          </a:p>
          <a:p>
            <a:r>
              <a:rPr lang="en-US" sz="2400" dirty="0" smtClean="0"/>
              <a:t> - used for long-term measurements</a:t>
            </a:r>
            <a:endParaRPr lang="en-US" sz="2400" dirty="0"/>
          </a:p>
          <a:p>
            <a:r>
              <a:rPr lang="en-US" sz="2400" dirty="0" smtClean="0"/>
              <a:t> - applied creatively to fill gaps in existing data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152058" y="3276000"/>
            <a:ext cx="8037558" cy="4916903"/>
            <a:chOff x="152058" y="3276000"/>
            <a:chExt cx="8037558" cy="4916903"/>
          </a:xfrm>
        </p:grpSpPr>
        <p:grpSp>
          <p:nvGrpSpPr>
            <p:cNvPr id="71" name="Group 70"/>
            <p:cNvGrpSpPr/>
            <p:nvPr/>
          </p:nvGrpSpPr>
          <p:grpSpPr>
            <a:xfrm>
              <a:off x="208507" y="3276000"/>
              <a:ext cx="6803875" cy="4720873"/>
              <a:chOff x="324000" y="576000"/>
              <a:chExt cx="6803875" cy="4720873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324000" y="576000"/>
                <a:ext cx="6803875" cy="4720873"/>
                <a:chOff x="324000" y="1282158"/>
                <a:chExt cx="6803875" cy="4720873"/>
              </a:xfrm>
            </p:grpSpPr>
            <p:grpSp>
              <p:nvGrpSpPr>
                <p:cNvPr id="45" name="Group 44"/>
                <p:cNvGrpSpPr/>
                <p:nvPr/>
              </p:nvGrpSpPr>
              <p:grpSpPr>
                <a:xfrm>
                  <a:off x="324000" y="1282158"/>
                  <a:ext cx="6803875" cy="4720873"/>
                  <a:chOff x="324000" y="1282158"/>
                  <a:chExt cx="6803875" cy="4720873"/>
                </a:xfrm>
              </p:grpSpPr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324000" y="1282158"/>
                    <a:ext cx="6803875" cy="4720873"/>
                    <a:chOff x="324000" y="1282158"/>
                    <a:chExt cx="6803875" cy="4720873"/>
                  </a:xfrm>
                </p:grpSpPr>
                <p:pic>
                  <p:nvPicPr>
                    <p:cNvPr id="38" name="Picture 37"/>
                    <p:cNvPicPr>
                      <a:picLocks noChangeAspect="1"/>
                    </p:cNvPicPr>
                    <p:nvPr/>
                  </p:nvPicPr>
                  <p:blipFill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923" t="10148"/>
                    <a:stretch/>
                  </p:blipFill>
                  <p:spPr>
                    <a:xfrm>
                      <a:off x="397292" y="1282158"/>
                      <a:ext cx="6730583" cy="4720873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397292" y="1296000"/>
                      <a:ext cx="2622355" cy="144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0" name="Rectangle 39"/>
                    <p:cNvSpPr/>
                    <p:nvPr/>
                  </p:nvSpPr>
                  <p:spPr>
                    <a:xfrm>
                      <a:off x="324000" y="1620000"/>
                      <a:ext cx="144000" cy="144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3" name="Rectangle 42"/>
                  <p:cNvSpPr/>
                  <p:nvPr/>
                </p:nvSpPr>
                <p:spPr>
                  <a:xfrm>
                    <a:off x="324000" y="3780000"/>
                    <a:ext cx="288000" cy="144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468000" y="1282158"/>
                  <a:ext cx="6443999" cy="0"/>
                </a:xfrm>
                <a:prstGeom prst="line">
                  <a:avLst/>
                </a:prstGeom>
                <a:ln w="25400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6" name="Straight Arrow Connector 65"/>
              <p:cNvCxnSpPr/>
              <p:nvPr/>
            </p:nvCxnSpPr>
            <p:spPr>
              <a:xfrm>
                <a:off x="5670983" y="2621452"/>
                <a:ext cx="697490" cy="261667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prstDash val="sysDash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/>
              <p:cNvSpPr txBox="1"/>
              <p:nvPr/>
            </p:nvSpPr>
            <p:spPr>
              <a:xfrm>
                <a:off x="6306540" y="2684270"/>
                <a:ext cx="585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accent4"/>
                    </a:solidFill>
                  </a:rPr>
                  <a:t>SOA</a:t>
                </a:r>
                <a:endParaRPr lang="en-US" sz="18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3888000" y="1620000"/>
                <a:ext cx="288000" cy="28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accent4"/>
                    </a:solidFill>
                  </a:rPr>
                  <a:t>O</a:t>
                </a:r>
                <a:r>
                  <a:rPr lang="en-US" sz="1800" b="1" baseline="-25000" dirty="0" smtClean="0">
                    <a:solidFill>
                      <a:schemeClr val="accent4"/>
                    </a:solidFill>
                  </a:rPr>
                  <a:t>3</a:t>
                </a:r>
                <a:endParaRPr lang="en-US" sz="1800" b="1" baseline="-25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52058" y="7823571"/>
              <a:ext cx="73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Tropospheric p</a:t>
              </a:r>
              <a:r>
                <a:rPr lang="en-US" sz="1800" dirty="0" smtClean="0">
                  <a:effectLst/>
                </a:rPr>
                <a:t>hotochemistry </a:t>
              </a:r>
              <a:r>
                <a:rPr lang="en-US" sz="1800" smtClean="0">
                  <a:effectLst/>
                </a:rPr>
                <a:t>of O</a:t>
              </a:r>
              <a:r>
                <a:rPr lang="en-US" sz="1800" baseline="-25000" smtClean="0">
                  <a:effectLst/>
                </a:rPr>
                <a:t>3</a:t>
              </a:r>
              <a:r>
                <a:rPr lang="en-US" sz="1800" smtClean="0">
                  <a:effectLst/>
                </a:rPr>
                <a:t> and </a:t>
              </a:r>
              <a:r>
                <a:rPr lang="en-US" sz="1800" dirty="0" smtClean="0">
                  <a:effectLst/>
                </a:rPr>
                <a:t>secondary organic aerosol formation</a:t>
              </a:r>
              <a:endParaRPr lang="en-US" sz="1800" dirty="0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6832594" y="3293893"/>
              <a:ext cx="1357022" cy="1358831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6867798" y="5696954"/>
              <a:ext cx="1321818" cy="487951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1592976" y="6184024"/>
              <a:ext cx="5274822" cy="877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4644000" y="8244000"/>
            <a:ext cx="33814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6"/>
                </a:solidFill>
              </a:rPr>
              <a:t>The </a:t>
            </a:r>
            <a:r>
              <a:rPr lang="en-GB" sz="2400" b="1" dirty="0" err="1" smtClean="0">
                <a:solidFill>
                  <a:schemeClr val="accent6"/>
                </a:solidFill>
              </a:rPr>
              <a:t>NO</a:t>
            </a:r>
            <a:r>
              <a:rPr lang="en-GB" sz="2400" b="1" baseline="-25000" dirty="0" err="1" smtClean="0">
                <a:solidFill>
                  <a:schemeClr val="accent6"/>
                </a:solidFill>
              </a:rPr>
              <a:t>x</a:t>
            </a:r>
            <a:r>
              <a:rPr lang="en-GB" sz="2400" b="1" dirty="0" err="1" smtClean="0">
                <a:solidFill>
                  <a:schemeClr val="accent6"/>
                </a:solidFill>
              </a:rPr>
              <a:t>:VOC</a:t>
            </a:r>
            <a:r>
              <a:rPr lang="en-GB" sz="2400" b="1" dirty="0" smtClean="0">
                <a:solidFill>
                  <a:schemeClr val="accent6"/>
                </a:solidFill>
              </a:rPr>
              <a:t> </a:t>
            </a:r>
            <a:r>
              <a:rPr lang="en-GB" sz="2400" b="1" dirty="0" smtClean="0">
                <a:solidFill>
                  <a:schemeClr val="accent6"/>
                </a:solidFill>
              </a:rPr>
              <a:t>ratio </a:t>
            </a:r>
            <a:endParaRPr lang="en-GB" sz="2400" b="1" dirty="0" smtClean="0">
              <a:solidFill>
                <a:schemeClr val="accent6"/>
              </a:solidFill>
            </a:endParaRPr>
          </a:p>
          <a:p>
            <a:r>
              <a:rPr lang="en-GB" sz="2400" dirty="0" smtClean="0"/>
              <a:t> - determines the VOC oxidation route, </a:t>
            </a:r>
            <a:r>
              <a:rPr lang="en-GB" sz="2400" dirty="0" smtClean="0"/>
              <a:t>and hence </a:t>
            </a:r>
            <a:r>
              <a:rPr lang="en-GB" sz="2400" dirty="0" smtClean="0"/>
              <a:t>the rate of formation of pollutants.</a:t>
            </a:r>
          </a:p>
          <a:p>
            <a:endParaRPr lang="en-GB" sz="1200" dirty="0" smtClean="0"/>
          </a:p>
          <a:p>
            <a:r>
              <a:rPr lang="en-GB" sz="2400" dirty="0" smtClean="0"/>
              <a:t> - fluctuates widely over small distances in both space and time.</a:t>
            </a:r>
            <a:endParaRPr lang="en-US" sz="2400" dirty="0"/>
          </a:p>
        </p:txBody>
      </p:sp>
      <p:sp>
        <p:nvSpPr>
          <p:cNvPr id="98" name="TextBox 97"/>
          <p:cNvSpPr txBox="1"/>
          <p:nvPr/>
        </p:nvSpPr>
        <p:spPr>
          <a:xfrm>
            <a:off x="18108000" y="6912000"/>
            <a:ext cx="314296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6"/>
                </a:solidFill>
              </a:rPr>
              <a:t>Heterogeneity</a:t>
            </a:r>
          </a:p>
          <a:p>
            <a:r>
              <a:rPr lang="en-US" sz="2400" dirty="0" smtClean="0"/>
              <a:t>Spatial and temporal heterogeneity of:</a:t>
            </a:r>
          </a:p>
          <a:p>
            <a:r>
              <a:rPr lang="en-US" sz="2400" dirty="0" smtClean="0"/>
              <a:t> </a:t>
            </a:r>
            <a:r>
              <a:rPr lang="en-US" sz="2400" b="1" dirty="0" smtClean="0"/>
              <a:t>-</a:t>
            </a:r>
            <a:r>
              <a:rPr lang="en-US" sz="2400" dirty="0" smtClean="0"/>
              <a:t> meteorology </a:t>
            </a:r>
          </a:p>
          <a:p>
            <a:r>
              <a:rPr lang="en-US" sz="2400" dirty="0" smtClean="0"/>
              <a:t> </a:t>
            </a:r>
            <a:r>
              <a:rPr lang="en-US" sz="2400" b="1" dirty="0" smtClean="0"/>
              <a:t>-</a:t>
            </a:r>
            <a:r>
              <a:rPr lang="en-US" sz="2400" dirty="0" smtClean="0"/>
              <a:t> canopy structure </a:t>
            </a:r>
          </a:p>
          <a:p>
            <a:r>
              <a:rPr lang="en-US" sz="2400" dirty="0" smtClean="0"/>
              <a:t> </a:t>
            </a:r>
            <a:r>
              <a:rPr lang="en-US" sz="2400" b="1" dirty="0" smtClean="0"/>
              <a:t>-</a:t>
            </a:r>
            <a:r>
              <a:rPr lang="en-US" sz="2400" dirty="0" smtClean="0"/>
              <a:t> species distribution</a:t>
            </a:r>
          </a:p>
          <a:p>
            <a:endParaRPr lang="en-US" sz="1200" dirty="0" smtClean="0"/>
          </a:p>
          <a:p>
            <a:r>
              <a:rPr lang="en-US" sz="2400" b="1" dirty="0" smtClean="0"/>
              <a:t>→</a:t>
            </a:r>
            <a:r>
              <a:rPr lang="en-US" sz="2400" dirty="0" smtClean="0"/>
              <a:t> heterogeneity </a:t>
            </a:r>
          </a:p>
          <a:p>
            <a:r>
              <a:rPr lang="en-US" sz="2400" dirty="0" smtClean="0"/>
              <a:t>of concentrations and fluxes of highly reactive compounds over both time and space</a:t>
            </a:r>
            <a:endParaRPr lang="en-US" sz="3600" dirty="0"/>
          </a:p>
        </p:txBody>
      </p:sp>
      <p:grpSp>
        <p:nvGrpSpPr>
          <p:cNvPr id="421" name="Group 420"/>
          <p:cNvGrpSpPr/>
          <p:nvPr/>
        </p:nvGrpSpPr>
        <p:grpSpPr>
          <a:xfrm>
            <a:off x="7707083" y="3276000"/>
            <a:ext cx="6732517" cy="8306022"/>
            <a:chOff x="7707083" y="3276000"/>
            <a:chExt cx="6732517" cy="8306022"/>
          </a:xfrm>
        </p:grpSpPr>
        <p:grpSp>
          <p:nvGrpSpPr>
            <p:cNvPr id="260" name="Group 259"/>
            <p:cNvGrpSpPr>
              <a:grpSpLocks noChangeAspect="1"/>
            </p:cNvGrpSpPr>
            <p:nvPr/>
          </p:nvGrpSpPr>
          <p:grpSpPr>
            <a:xfrm>
              <a:off x="7707083" y="3276000"/>
              <a:ext cx="6358250" cy="7380000"/>
              <a:chOff x="1300346" y="297691"/>
              <a:chExt cx="5289679" cy="6139714"/>
            </a:xfrm>
          </p:grpSpPr>
          <p:grpSp>
            <p:nvGrpSpPr>
              <p:cNvPr id="261" name="Group 260"/>
              <p:cNvGrpSpPr/>
              <p:nvPr/>
            </p:nvGrpSpPr>
            <p:grpSpPr>
              <a:xfrm>
                <a:off x="1300346" y="297691"/>
                <a:ext cx="5289679" cy="6139714"/>
                <a:chOff x="1300346" y="297691"/>
                <a:chExt cx="5289679" cy="6139714"/>
              </a:xfrm>
            </p:grpSpPr>
            <p:grpSp>
              <p:nvGrpSpPr>
                <p:cNvPr id="267" name="Group 266"/>
                <p:cNvGrpSpPr>
                  <a:grpSpLocks noChangeAspect="1"/>
                </p:cNvGrpSpPr>
                <p:nvPr/>
              </p:nvGrpSpPr>
              <p:grpSpPr>
                <a:xfrm>
                  <a:off x="1300346" y="297691"/>
                  <a:ext cx="5289679" cy="6139714"/>
                  <a:chOff x="191384" y="1221428"/>
                  <a:chExt cx="6223152" cy="7223193"/>
                </a:xfrm>
              </p:grpSpPr>
              <p:pic>
                <p:nvPicPr>
                  <p:cNvPr id="269" name="Picture 268"/>
                  <p:cNvPicPr>
                    <a:picLocks noChangeAspect="1"/>
                  </p:cNvPicPr>
                  <p:nvPr/>
                </p:nvPicPr>
                <p:blipFill>
                  <a:blip r:embed="rId9">
                    <a:alphaModFix amt="84000"/>
                  </a:blip>
                  <a:stretch>
                    <a:fillRect/>
                  </a:stretch>
                </p:blipFill>
                <p:spPr>
                  <a:xfrm>
                    <a:off x="4627008" y="6033663"/>
                    <a:ext cx="1663063" cy="21488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grpSp>
                <p:nvGrpSpPr>
                  <p:cNvPr id="270" name="Group 269"/>
                  <p:cNvGrpSpPr/>
                  <p:nvPr/>
                </p:nvGrpSpPr>
                <p:grpSpPr>
                  <a:xfrm>
                    <a:off x="648479" y="1233331"/>
                    <a:ext cx="5766057" cy="7211290"/>
                    <a:chOff x="648479" y="1233331"/>
                    <a:chExt cx="5766057" cy="7211290"/>
                  </a:xfrm>
                </p:grpSpPr>
                <p:cxnSp>
                  <p:nvCxnSpPr>
                    <p:cNvPr id="412" name="Straight Connector 411"/>
                    <p:cNvCxnSpPr/>
                    <p:nvPr/>
                  </p:nvCxnSpPr>
                  <p:spPr>
                    <a:xfrm>
                      <a:off x="648479" y="8155060"/>
                      <a:ext cx="5766057" cy="596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3" name="Straight Connector 412"/>
                    <p:cNvCxnSpPr/>
                    <p:nvPr/>
                  </p:nvCxnSpPr>
                  <p:spPr>
                    <a:xfrm>
                      <a:off x="648479" y="1233331"/>
                      <a:ext cx="576605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4" name="Straight Connector 413"/>
                    <p:cNvCxnSpPr/>
                    <p:nvPr/>
                  </p:nvCxnSpPr>
                  <p:spPr>
                    <a:xfrm flipV="1">
                      <a:off x="1197119" y="6060756"/>
                      <a:ext cx="5162553" cy="314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5" name="TextBox 414"/>
                    <p:cNvSpPr txBox="1"/>
                    <p:nvPr/>
                  </p:nvSpPr>
                  <p:spPr>
                    <a:xfrm>
                      <a:off x="1201754" y="6053328"/>
                      <a:ext cx="245881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tIns="0" rtlCol="0" anchor="t" anchorCtr="0">
                      <a:spAutoFit/>
                    </a:bodyPr>
                    <a:lstStyle/>
                    <a:p>
                      <a:r>
                        <a:rPr lang="en-US" sz="1400" b="1" dirty="0" smtClean="0">
                          <a:latin typeface="Times New Roman"/>
                          <a:cs typeface="Times New Roman"/>
                        </a:rPr>
                        <a:t>Ave canopy height</a:t>
                      </a:r>
                      <a:endParaRPr lang="en-US" sz="1400" b="1" dirty="0">
                        <a:latin typeface="Times New Roman"/>
                        <a:cs typeface="Times New Roman"/>
                      </a:endParaRPr>
                    </a:p>
                  </p:txBody>
                </p:sp>
                <p:sp>
                  <p:nvSpPr>
                    <p:cNvPr id="416" name="TextBox 415"/>
                    <p:cNvSpPr txBox="1"/>
                    <p:nvPr/>
                  </p:nvSpPr>
                  <p:spPr>
                    <a:xfrm>
                      <a:off x="1267398" y="8136844"/>
                      <a:ext cx="1564307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tIns="0" rtlCol="0">
                      <a:spAutoFit/>
                    </a:bodyPr>
                    <a:lstStyle/>
                    <a:p>
                      <a:r>
                        <a:rPr lang="en-US" sz="1400" b="1" dirty="0" smtClean="0">
                          <a:latin typeface="Times New Roman"/>
                          <a:cs typeface="Times New Roman"/>
                        </a:rPr>
                        <a:t>Ground level</a:t>
                      </a:r>
                      <a:endParaRPr lang="en-US" sz="1400" b="1" dirty="0">
                        <a:latin typeface="Times New Roman"/>
                        <a:cs typeface="Times New Roman"/>
                      </a:endParaRPr>
                    </a:p>
                  </p:txBody>
                </p:sp>
                <p:sp>
                  <p:nvSpPr>
                    <p:cNvPr id="417" name="TextBox 416"/>
                    <p:cNvSpPr txBox="1"/>
                    <p:nvPr/>
                  </p:nvSpPr>
                  <p:spPr>
                    <a:xfrm>
                      <a:off x="1218912" y="1233331"/>
                      <a:ext cx="2827630" cy="41640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700" b="1" dirty="0" smtClean="0">
                          <a:latin typeface="Times New Roman"/>
                          <a:cs typeface="Times New Roman"/>
                        </a:rPr>
                        <a:t>Model </a:t>
                      </a:r>
                      <a:r>
                        <a:rPr lang="en-US" sz="1700" b="1" dirty="0">
                          <a:latin typeface="Times New Roman"/>
                          <a:cs typeface="Times New Roman"/>
                        </a:rPr>
                        <a:t>height </a:t>
                      </a:r>
                      <a:r>
                        <a:rPr lang="en-US" sz="1700" b="1" dirty="0" smtClean="0">
                          <a:latin typeface="Times New Roman"/>
                          <a:cs typeface="Times New Roman"/>
                        </a:rPr>
                        <a:t>~4.5 km</a:t>
                      </a:r>
                      <a:endParaRPr lang="en-US" sz="1700" b="1" dirty="0">
                        <a:latin typeface="Times New Roman"/>
                        <a:cs typeface="Times New Roman"/>
                      </a:endParaRPr>
                    </a:p>
                  </p:txBody>
                </p:sp>
              </p:grpSp>
              <p:grpSp>
                <p:nvGrpSpPr>
                  <p:cNvPr id="271" name="Group 270"/>
                  <p:cNvGrpSpPr/>
                  <p:nvPr/>
                </p:nvGrpSpPr>
                <p:grpSpPr>
                  <a:xfrm>
                    <a:off x="4804181" y="1221428"/>
                    <a:ext cx="1549102" cy="4827425"/>
                    <a:chOff x="4231578" y="1221428"/>
                    <a:chExt cx="1549102" cy="4827425"/>
                  </a:xfrm>
                </p:grpSpPr>
                <p:cxnSp>
                  <p:nvCxnSpPr>
                    <p:cNvPr id="410" name="Straight Arrow Connector 409"/>
                    <p:cNvCxnSpPr/>
                    <p:nvPr/>
                  </p:nvCxnSpPr>
                  <p:spPr>
                    <a:xfrm>
                      <a:off x="5775574" y="1221428"/>
                      <a:ext cx="0" cy="482742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arrow"/>
                      <a:tailEnd type="arrow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1" name="TextBox 410"/>
                    <p:cNvSpPr txBox="1"/>
                    <p:nvPr/>
                  </p:nvSpPr>
                  <p:spPr>
                    <a:xfrm>
                      <a:off x="4231578" y="3285779"/>
                      <a:ext cx="1549102" cy="5056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tlCol="0">
                      <a:spAutoFit/>
                    </a:bodyPr>
                    <a:lstStyle/>
                    <a:p>
                      <a:pPr algn="r"/>
                      <a:r>
                        <a:rPr lang="en-US" sz="1700" b="1" dirty="0" smtClean="0">
                          <a:latin typeface="Times New Roman"/>
                          <a:cs typeface="Times New Roman"/>
                        </a:rPr>
                        <a:t>Atmosphere</a:t>
                      </a:r>
                      <a:endParaRPr lang="en-US" sz="1700" b="1" dirty="0">
                        <a:latin typeface="Times New Roman"/>
                        <a:cs typeface="Times New Roman"/>
                      </a:endParaRPr>
                    </a:p>
                  </p:txBody>
                </p:sp>
              </p:grpSp>
              <p:grpSp>
                <p:nvGrpSpPr>
                  <p:cNvPr id="272" name="Group 271"/>
                  <p:cNvGrpSpPr/>
                  <p:nvPr/>
                </p:nvGrpSpPr>
                <p:grpSpPr>
                  <a:xfrm>
                    <a:off x="648479" y="2561486"/>
                    <a:ext cx="548640" cy="5549242"/>
                    <a:chOff x="648479" y="2561486"/>
                    <a:chExt cx="891658" cy="5549242"/>
                  </a:xfrm>
                </p:grpSpPr>
                <p:cxnSp>
                  <p:nvCxnSpPr>
                    <p:cNvPr id="391" name="Straight Connector 390"/>
                    <p:cNvCxnSpPr/>
                    <p:nvPr/>
                  </p:nvCxnSpPr>
                  <p:spPr>
                    <a:xfrm>
                      <a:off x="648479" y="8110728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2" name="Straight Connector 391"/>
                    <p:cNvCxnSpPr/>
                    <p:nvPr/>
                  </p:nvCxnSpPr>
                  <p:spPr>
                    <a:xfrm>
                      <a:off x="648479" y="8055864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3" name="Straight Connector 392"/>
                    <p:cNvCxnSpPr/>
                    <p:nvPr/>
                  </p:nvCxnSpPr>
                  <p:spPr>
                    <a:xfrm>
                      <a:off x="648479" y="7488936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4" name="Straight Connector 393"/>
                    <p:cNvCxnSpPr/>
                    <p:nvPr/>
                  </p:nvCxnSpPr>
                  <p:spPr>
                    <a:xfrm>
                      <a:off x="648479" y="7626096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5" name="Straight Connector 394"/>
                    <p:cNvCxnSpPr/>
                    <p:nvPr/>
                  </p:nvCxnSpPr>
                  <p:spPr>
                    <a:xfrm>
                      <a:off x="648479" y="7763256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6" name="Straight Connector 395"/>
                    <p:cNvCxnSpPr/>
                    <p:nvPr/>
                  </p:nvCxnSpPr>
                  <p:spPr>
                    <a:xfrm>
                      <a:off x="648479" y="7891272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7" name="Straight Connector 396"/>
                    <p:cNvCxnSpPr/>
                    <p:nvPr/>
                  </p:nvCxnSpPr>
                  <p:spPr>
                    <a:xfrm>
                      <a:off x="648479" y="7982712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8" name="Straight Connector 397"/>
                    <p:cNvCxnSpPr/>
                    <p:nvPr/>
                  </p:nvCxnSpPr>
                  <p:spPr>
                    <a:xfrm>
                      <a:off x="648479" y="6638544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9" name="Straight Connector 398"/>
                    <p:cNvCxnSpPr/>
                    <p:nvPr/>
                  </p:nvCxnSpPr>
                  <p:spPr>
                    <a:xfrm>
                      <a:off x="648479" y="6894576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0" name="Straight Connector 399"/>
                    <p:cNvCxnSpPr/>
                    <p:nvPr/>
                  </p:nvCxnSpPr>
                  <p:spPr>
                    <a:xfrm>
                      <a:off x="648479" y="7114032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1" name="Straight Connector 400"/>
                    <p:cNvCxnSpPr/>
                    <p:nvPr/>
                  </p:nvCxnSpPr>
                  <p:spPr>
                    <a:xfrm>
                      <a:off x="648479" y="7315200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2" name="Straight Connector 401"/>
                    <p:cNvCxnSpPr/>
                    <p:nvPr/>
                  </p:nvCxnSpPr>
                  <p:spPr>
                    <a:xfrm>
                      <a:off x="648479" y="6364224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3" name="Straight Connector 402"/>
                    <p:cNvCxnSpPr/>
                    <p:nvPr/>
                  </p:nvCxnSpPr>
                  <p:spPr>
                    <a:xfrm>
                      <a:off x="648479" y="6044184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4" name="Straight Connector 403"/>
                    <p:cNvCxnSpPr/>
                    <p:nvPr/>
                  </p:nvCxnSpPr>
                  <p:spPr>
                    <a:xfrm>
                      <a:off x="648479" y="4219170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5" name="Straight Connector 404"/>
                    <p:cNvCxnSpPr/>
                    <p:nvPr/>
                  </p:nvCxnSpPr>
                  <p:spPr>
                    <a:xfrm>
                      <a:off x="648479" y="4773168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6" name="Straight Connector 405"/>
                    <p:cNvCxnSpPr/>
                    <p:nvPr/>
                  </p:nvCxnSpPr>
                  <p:spPr>
                    <a:xfrm>
                      <a:off x="648479" y="5275130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7" name="Straight Connector 406"/>
                    <p:cNvCxnSpPr/>
                    <p:nvPr/>
                  </p:nvCxnSpPr>
                  <p:spPr>
                    <a:xfrm>
                      <a:off x="648479" y="5661376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8" name="Straight Connector 407"/>
                    <p:cNvCxnSpPr/>
                    <p:nvPr/>
                  </p:nvCxnSpPr>
                  <p:spPr>
                    <a:xfrm>
                      <a:off x="648479" y="2561486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9" name="Straight Connector 408"/>
                    <p:cNvCxnSpPr/>
                    <p:nvPr/>
                  </p:nvCxnSpPr>
                  <p:spPr>
                    <a:xfrm>
                      <a:off x="648479" y="3595914"/>
                      <a:ext cx="891658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73" name="Straight Arrow Connector 272"/>
                  <p:cNvCxnSpPr/>
                  <p:nvPr/>
                </p:nvCxnSpPr>
                <p:spPr>
                  <a:xfrm>
                    <a:off x="6345251" y="6083852"/>
                    <a:ext cx="0" cy="210027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arrow"/>
                    <a:tailEnd type="arrow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4" name="TextBox 273"/>
                  <p:cNvSpPr txBox="1"/>
                  <p:nvPr/>
                </p:nvSpPr>
                <p:spPr>
                  <a:xfrm>
                    <a:off x="191384" y="3878008"/>
                    <a:ext cx="944561" cy="724180"/>
                  </a:xfrm>
                  <a:prstGeom prst="rect">
                    <a:avLst/>
                  </a:prstGeom>
                  <a:noFill/>
                </p:spPr>
                <p:txBody>
                  <a:bodyPr wrap="square" lIns="0" rIns="0" rtlCol="0">
                    <a:spAutoFit/>
                  </a:bodyPr>
                  <a:lstStyle/>
                  <a:p>
                    <a:pPr algn="r"/>
                    <a:r>
                      <a:rPr lang="en-US" sz="1700" b="1" dirty="0" smtClean="0">
                        <a:latin typeface="Times New Roman"/>
                        <a:cs typeface="Times New Roman"/>
                      </a:rPr>
                      <a:t>Model levels</a:t>
                    </a:r>
                    <a:endParaRPr lang="en-US" sz="1700" b="1" dirty="0">
                      <a:latin typeface="Times New Roman"/>
                      <a:cs typeface="Times New Roman"/>
                    </a:endParaRPr>
                  </a:p>
                </p:txBody>
              </p:sp>
              <p:cxnSp>
                <p:nvCxnSpPr>
                  <p:cNvPr id="275" name="Straight Arrow Connector 274"/>
                  <p:cNvCxnSpPr/>
                  <p:nvPr/>
                </p:nvCxnSpPr>
                <p:spPr>
                  <a:xfrm>
                    <a:off x="1197464" y="1236471"/>
                    <a:ext cx="0" cy="692769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arrow"/>
                    <a:tailEnd type="arrow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76" name="Group 275"/>
                  <p:cNvGrpSpPr/>
                  <p:nvPr/>
                </p:nvGrpSpPr>
                <p:grpSpPr>
                  <a:xfrm>
                    <a:off x="3438144" y="5073367"/>
                    <a:ext cx="931234" cy="3072585"/>
                    <a:chOff x="3929465" y="5073367"/>
                    <a:chExt cx="931234" cy="3072585"/>
                  </a:xfrm>
                </p:grpSpPr>
                <p:grpSp>
                  <p:nvGrpSpPr>
                    <p:cNvPr id="303" name="Group 302"/>
                    <p:cNvGrpSpPr/>
                    <p:nvPr/>
                  </p:nvGrpSpPr>
                  <p:grpSpPr>
                    <a:xfrm>
                      <a:off x="4235549" y="5073367"/>
                      <a:ext cx="625150" cy="3072585"/>
                      <a:chOff x="3849624" y="5091583"/>
                      <a:chExt cx="625150" cy="3072585"/>
                    </a:xfrm>
                  </p:grpSpPr>
                  <p:grpSp>
                    <p:nvGrpSpPr>
                      <p:cNvPr id="369" name="Group 368"/>
                      <p:cNvGrpSpPr/>
                      <p:nvPr/>
                    </p:nvGrpSpPr>
                    <p:grpSpPr>
                      <a:xfrm>
                        <a:off x="3849624" y="5091583"/>
                        <a:ext cx="625150" cy="3072585"/>
                        <a:chOff x="3849624" y="5091583"/>
                        <a:chExt cx="625150" cy="3072585"/>
                      </a:xfrm>
                    </p:grpSpPr>
                    <p:grpSp>
                      <p:nvGrpSpPr>
                        <p:cNvPr id="373" name="Group 372"/>
                        <p:cNvGrpSpPr/>
                        <p:nvPr/>
                      </p:nvGrpSpPr>
                      <p:grpSpPr>
                        <a:xfrm>
                          <a:off x="3849624" y="5091583"/>
                          <a:ext cx="625150" cy="3072585"/>
                          <a:chOff x="3849624" y="5091583"/>
                          <a:chExt cx="625150" cy="3072585"/>
                        </a:xfrm>
                      </p:grpSpPr>
                      <p:cxnSp>
                        <p:nvCxnSpPr>
                          <p:cNvPr id="380" name="Straight Connector 379"/>
                          <p:cNvCxnSpPr/>
                          <p:nvPr/>
                        </p:nvCxnSpPr>
                        <p:spPr>
                          <a:xfrm flipH="1">
                            <a:off x="3855447" y="5275130"/>
                            <a:ext cx="146304" cy="2889038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1" name="Straight Connector 380"/>
                          <p:cNvCxnSpPr/>
                          <p:nvPr/>
                        </p:nvCxnSpPr>
                        <p:spPr>
                          <a:xfrm>
                            <a:off x="4328470" y="5275130"/>
                            <a:ext cx="146304" cy="2889038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2" name="Straight Connector 381"/>
                          <p:cNvCxnSpPr/>
                          <p:nvPr/>
                        </p:nvCxnSpPr>
                        <p:spPr>
                          <a:xfrm>
                            <a:off x="3877056" y="7639922"/>
                            <a:ext cx="576072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3" name="Straight Connector 382"/>
                          <p:cNvCxnSpPr/>
                          <p:nvPr/>
                        </p:nvCxnSpPr>
                        <p:spPr>
                          <a:xfrm>
                            <a:off x="3904488" y="7133162"/>
                            <a:ext cx="521208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4" name="Straight Connector 383"/>
                          <p:cNvCxnSpPr/>
                          <p:nvPr/>
                        </p:nvCxnSpPr>
                        <p:spPr>
                          <a:xfrm>
                            <a:off x="3932022" y="6659231"/>
                            <a:ext cx="466344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5" name="Straight Connector 384"/>
                          <p:cNvCxnSpPr/>
                          <p:nvPr/>
                        </p:nvCxnSpPr>
                        <p:spPr>
                          <a:xfrm>
                            <a:off x="3950208" y="6183782"/>
                            <a:ext cx="429768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6" name="Straight Connector 385"/>
                          <p:cNvCxnSpPr/>
                          <p:nvPr/>
                        </p:nvCxnSpPr>
                        <p:spPr>
                          <a:xfrm>
                            <a:off x="3986784" y="5735215"/>
                            <a:ext cx="365760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7" name="Straight Connector 386"/>
                          <p:cNvCxnSpPr/>
                          <p:nvPr/>
                        </p:nvCxnSpPr>
                        <p:spPr>
                          <a:xfrm>
                            <a:off x="3849624" y="5289069"/>
                            <a:ext cx="619327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8" name="Straight Connector 387"/>
                          <p:cNvCxnSpPr/>
                          <p:nvPr/>
                        </p:nvCxnSpPr>
                        <p:spPr>
                          <a:xfrm>
                            <a:off x="3849624" y="5091583"/>
                            <a:ext cx="619327" cy="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89" name="Straight Connector 388"/>
                          <p:cNvCxnSpPr/>
                          <p:nvPr/>
                        </p:nvCxnSpPr>
                        <p:spPr>
                          <a:xfrm>
                            <a:off x="4425696" y="5093207"/>
                            <a:ext cx="0" cy="192024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90" name="Straight Connector 389"/>
                          <p:cNvCxnSpPr/>
                          <p:nvPr/>
                        </p:nvCxnSpPr>
                        <p:spPr>
                          <a:xfrm>
                            <a:off x="3904488" y="5097045"/>
                            <a:ext cx="0" cy="192024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effectLst/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374" name="Straight Connector 373"/>
                        <p:cNvCxnSpPr/>
                        <p:nvPr/>
                      </p:nvCxnSpPr>
                      <p:spPr>
                        <a:xfrm flipV="1">
                          <a:off x="3932022" y="7639922"/>
                          <a:ext cx="396448" cy="515138"/>
                        </a:xfrm>
                        <a:prstGeom prst="line">
                          <a:avLst/>
                        </a:prstGeom>
                        <a:ln w="1587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75" name="Straight Connector 374"/>
                        <p:cNvCxnSpPr/>
                        <p:nvPr/>
                      </p:nvCxnSpPr>
                      <p:spPr>
                        <a:xfrm flipV="1">
                          <a:off x="3962964" y="7143096"/>
                          <a:ext cx="396448" cy="493776"/>
                        </a:xfrm>
                        <a:prstGeom prst="line">
                          <a:avLst/>
                        </a:prstGeom>
                        <a:ln w="1587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76" name="Straight Connector 375"/>
                        <p:cNvCxnSpPr/>
                        <p:nvPr/>
                      </p:nvCxnSpPr>
                      <p:spPr>
                        <a:xfrm flipV="1">
                          <a:off x="3985572" y="6656832"/>
                          <a:ext cx="365760" cy="475488"/>
                        </a:xfrm>
                        <a:prstGeom prst="line">
                          <a:avLst/>
                        </a:prstGeom>
                        <a:ln w="1587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77" name="Straight Connector 376"/>
                        <p:cNvCxnSpPr/>
                        <p:nvPr/>
                      </p:nvCxnSpPr>
                      <p:spPr>
                        <a:xfrm flipV="1">
                          <a:off x="4007028" y="6190488"/>
                          <a:ext cx="320040" cy="475488"/>
                        </a:xfrm>
                        <a:prstGeom prst="line">
                          <a:avLst/>
                        </a:prstGeom>
                        <a:ln w="1587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78" name="Straight Connector 377"/>
                        <p:cNvCxnSpPr/>
                        <p:nvPr/>
                      </p:nvCxnSpPr>
                      <p:spPr>
                        <a:xfrm flipV="1">
                          <a:off x="4029248" y="5735215"/>
                          <a:ext cx="256032" cy="455273"/>
                        </a:xfrm>
                        <a:prstGeom prst="line">
                          <a:avLst/>
                        </a:prstGeom>
                        <a:ln w="1587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79" name="Straight Connector 378"/>
                        <p:cNvCxnSpPr/>
                        <p:nvPr/>
                      </p:nvCxnSpPr>
                      <p:spPr>
                        <a:xfrm flipV="1">
                          <a:off x="4029248" y="5289069"/>
                          <a:ext cx="256032" cy="463136"/>
                        </a:xfrm>
                        <a:prstGeom prst="line">
                          <a:avLst/>
                        </a:prstGeom>
                        <a:ln w="15875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370" name="Straight Connector 369"/>
                      <p:cNvCxnSpPr/>
                      <p:nvPr/>
                    </p:nvCxnSpPr>
                    <p:spPr>
                      <a:xfrm>
                        <a:off x="4029248" y="5091583"/>
                        <a:ext cx="0" cy="192024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71" name="Straight Connector 370"/>
                      <p:cNvCxnSpPr/>
                      <p:nvPr/>
                    </p:nvCxnSpPr>
                    <p:spPr>
                      <a:xfrm>
                        <a:off x="4151939" y="5097045"/>
                        <a:ext cx="0" cy="192024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72" name="Straight Connector 371"/>
                      <p:cNvCxnSpPr/>
                      <p:nvPr/>
                    </p:nvCxnSpPr>
                    <p:spPr>
                      <a:xfrm>
                        <a:off x="4285280" y="5091583"/>
                        <a:ext cx="0" cy="192024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4" name="Group 303"/>
                    <p:cNvGrpSpPr/>
                    <p:nvPr/>
                  </p:nvGrpSpPr>
                  <p:grpSpPr>
                    <a:xfrm>
                      <a:off x="3929465" y="5824028"/>
                      <a:ext cx="475008" cy="219456"/>
                      <a:chOff x="2892933" y="6665976"/>
                      <a:chExt cx="475008" cy="219456"/>
                    </a:xfrm>
                  </p:grpSpPr>
                  <p:sp>
                    <p:nvSpPr>
                      <p:cNvPr id="357" name="Regular Pentagon 356"/>
                      <p:cNvSpPr/>
                      <p:nvPr/>
                    </p:nvSpPr>
                    <p:spPr>
                      <a:xfrm>
                        <a:off x="2892933" y="6729984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58" name="Straight Connector 357"/>
                      <p:cNvCxnSpPr/>
                      <p:nvPr/>
                    </p:nvCxnSpPr>
                    <p:spPr>
                      <a:xfrm>
                        <a:off x="3038757" y="6787568"/>
                        <a:ext cx="329184" cy="0"/>
                      </a:xfrm>
                      <a:prstGeom prst="line">
                        <a:avLst/>
                      </a:prstGeom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9" name="Straight Connector 358"/>
                      <p:cNvCxnSpPr/>
                      <p:nvPr/>
                    </p:nvCxnSpPr>
                    <p:spPr>
                      <a:xfrm rot="2700000">
                        <a:off x="2999232" y="6766560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0" name="Straight Connector 359"/>
                      <p:cNvCxnSpPr/>
                      <p:nvPr/>
                    </p:nvCxnSpPr>
                    <p:spPr>
                      <a:xfrm>
                        <a:off x="3008376" y="6748272"/>
                        <a:ext cx="0" cy="8229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1" name="Straight Connector 360"/>
                      <p:cNvCxnSpPr/>
                      <p:nvPr/>
                    </p:nvCxnSpPr>
                    <p:spPr>
                      <a:xfrm rot="16200000">
                        <a:off x="2935224" y="6665976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2" name="Straight Connector 361"/>
                      <p:cNvCxnSpPr/>
                      <p:nvPr/>
                    </p:nvCxnSpPr>
                    <p:spPr>
                      <a:xfrm>
                        <a:off x="2916936" y="6693408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3" name="Straight Connector 362"/>
                      <p:cNvCxnSpPr/>
                      <p:nvPr/>
                    </p:nvCxnSpPr>
                    <p:spPr>
                      <a:xfrm rot="16200000">
                        <a:off x="2916936" y="6757416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4" name="Straight Connector 363"/>
                      <p:cNvCxnSpPr/>
                      <p:nvPr/>
                    </p:nvCxnSpPr>
                    <p:spPr>
                      <a:xfrm rot="18900000">
                        <a:off x="2999232" y="6665976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5" name="Straight Connector 364"/>
                      <p:cNvCxnSpPr/>
                      <p:nvPr/>
                    </p:nvCxnSpPr>
                    <p:spPr>
                      <a:xfrm rot="16200000">
                        <a:off x="2935224" y="6859885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6" name="Straight Connector 365"/>
                      <p:cNvCxnSpPr/>
                      <p:nvPr/>
                    </p:nvCxnSpPr>
                    <p:spPr>
                      <a:xfrm>
                        <a:off x="2916936" y="6839712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67" name="Regular Pentagon 366"/>
                      <p:cNvSpPr/>
                      <p:nvPr/>
                    </p:nvSpPr>
                    <p:spPr>
                      <a:xfrm rot="10800000">
                        <a:off x="2892933" y="6803136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68" name="Straight Connector 367"/>
                      <p:cNvCxnSpPr/>
                      <p:nvPr/>
                    </p:nvCxnSpPr>
                    <p:spPr>
                      <a:xfrm rot="16200000">
                        <a:off x="2916936" y="6784848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5" name="Group 304"/>
                    <p:cNvGrpSpPr/>
                    <p:nvPr/>
                  </p:nvGrpSpPr>
                  <p:grpSpPr>
                    <a:xfrm>
                      <a:off x="3929465" y="6254496"/>
                      <a:ext cx="475008" cy="219456"/>
                      <a:chOff x="2892933" y="6665976"/>
                      <a:chExt cx="475008" cy="219456"/>
                    </a:xfrm>
                  </p:grpSpPr>
                  <p:sp>
                    <p:nvSpPr>
                      <p:cNvPr id="345" name="Regular Pentagon 344"/>
                      <p:cNvSpPr/>
                      <p:nvPr/>
                    </p:nvSpPr>
                    <p:spPr>
                      <a:xfrm>
                        <a:off x="2892933" y="6729984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46" name="Straight Connector 345"/>
                      <p:cNvCxnSpPr/>
                      <p:nvPr/>
                    </p:nvCxnSpPr>
                    <p:spPr>
                      <a:xfrm>
                        <a:off x="3038757" y="6787568"/>
                        <a:ext cx="329184" cy="0"/>
                      </a:xfrm>
                      <a:prstGeom prst="line">
                        <a:avLst/>
                      </a:prstGeom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7" name="Straight Connector 346"/>
                      <p:cNvCxnSpPr/>
                      <p:nvPr/>
                    </p:nvCxnSpPr>
                    <p:spPr>
                      <a:xfrm rot="2700000">
                        <a:off x="2999232" y="6766560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8" name="Straight Connector 347"/>
                      <p:cNvCxnSpPr/>
                      <p:nvPr/>
                    </p:nvCxnSpPr>
                    <p:spPr>
                      <a:xfrm>
                        <a:off x="3008376" y="6748272"/>
                        <a:ext cx="0" cy="8229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9" name="Straight Connector 348"/>
                      <p:cNvCxnSpPr/>
                      <p:nvPr/>
                    </p:nvCxnSpPr>
                    <p:spPr>
                      <a:xfrm rot="16200000">
                        <a:off x="2935224" y="6665976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0" name="Straight Connector 349"/>
                      <p:cNvCxnSpPr/>
                      <p:nvPr/>
                    </p:nvCxnSpPr>
                    <p:spPr>
                      <a:xfrm>
                        <a:off x="2916936" y="6693408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1" name="Straight Connector 350"/>
                      <p:cNvCxnSpPr/>
                      <p:nvPr/>
                    </p:nvCxnSpPr>
                    <p:spPr>
                      <a:xfrm rot="16200000">
                        <a:off x="2916936" y="6757416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2" name="Straight Connector 351"/>
                      <p:cNvCxnSpPr/>
                      <p:nvPr/>
                    </p:nvCxnSpPr>
                    <p:spPr>
                      <a:xfrm rot="18900000">
                        <a:off x="2999232" y="6665976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3" name="Straight Connector 352"/>
                      <p:cNvCxnSpPr/>
                      <p:nvPr/>
                    </p:nvCxnSpPr>
                    <p:spPr>
                      <a:xfrm rot="16200000">
                        <a:off x="2935224" y="6859885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4" name="Straight Connector 353"/>
                      <p:cNvCxnSpPr/>
                      <p:nvPr/>
                    </p:nvCxnSpPr>
                    <p:spPr>
                      <a:xfrm>
                        <a:off x="2916936" y="6839712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55" name="Regular Pentagon 354"/>
                      <p:cNvSpPr/>
                      <p:nvPr/>
                    </p:nvSpPr>
                    <p:spPr>
                      <a:xfrm rot="10800000">
                        <a:off x="2892933" y="6803136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56" name="Straight Connector 355"/>
                      <p:cNvCxnSpPr/>
                      <p:nvPr/>
                    </p:nvCxnSpPr>
                    <p:spPr>
                      <a:xfrm rot="16200000">
                        <a:off x="2916936" y="6784848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6" name="Group 305"/>
                    <p:cNvGrpSpPr/>
                    <p:nvPr/>
                  </p:nvGrpSpPr>
                  <p:grpSpPr>
                    <a:xfrm>
                      <a:off x="3929465" y="6748272"/>
                      <a:ext cx="475008" cy="219456"/>
                      <a:chOff x="2892933" y="6665976"/>
                      <a:chExt cx="475008" cy="219456"/>
                    </a:xfrm>
                  </p:grpSpPr>
                  <p:sp>
                    <p:nvSpPr>
                      <p:cNvPr id="333" name="Regular Pentagon 332"/>
                      <p:cNvSpPr/>
                      <p:nvPr/>
                    </p:nvSpPr>
                    <p:spPr>
                      <a:xfrm>
                        <a:off x="2892933" y="6729984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34" name="Straight Connector 333"/>
                      <p:cNvCxnSpPr/>
                      <p:nvPr/>
                    </p:nvCxnSpPr>
                    <p:spPr>
                      <a:xfrm>
                        <a:off x="3038757" y="6787568"/>
                        <a:ext cx="329184" cy="0"/>
                      </a:xfrm>
                      <a:prstGeom prst="line">
                        <a:avLst/>
                      </a:prstGeom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5" name="Straight Connector 334"/>
                      <p:cNvCxnSpPr/>
                      <p:nvPr/>
                    </p:nvCxnSpPr>
                    <p:spPr>
                      <a:xfrm rot="2700000">
                        <a:off x="2999232" y="6766560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6" name="Straight Connector 335"/>
                      <p:cNvCxnSpPr/>
                      <p:nvPr/>
                    </p:nvCxnSpPr>
                    <p:spPr>
                      <a:xfrm>
                        <a:off x="3008376" y="6748272"/>
                        <a:ext cx="0" cy="8229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7" name="Straight Connector 336"/>
                      <p:cNvCxnSpPr/>
                      <p:nvPr/>
                    </p:nvCxnSpPr>
                    <p:spPr>
                      <a:xfrm rot="16200000">
                        <a:off x="2935224" y="6665976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8" name="Straight Connector 337"/>
                      <p:cNvCxnSpPr/>
                      <p:nvPr/>
                    </p:nvCxnSpPr>
                    <p:spPr>
                      <a:xfrm>
                        <a:off x="2916936" y="6693408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9" name="Straight Connector 338"/>
                      <p:cNvCxnSpPr/>
                      <p:nvPr/>
                    </p:nvCxnSpPr>
                    <p:spPr>
                      <a:xfrm rot="16200000">
                        <a:off x="2916936" y="6757416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0" name="Straight Connector 339"/>
                      <p:cNvCxnSpPr/>
                      <p:nvPr/>
                    </p:nvCxnSpPr>
                    <p:spPr>
                      <a:xfrm rot="18900000">
                        <a:off x="2999232" y="6665976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1" name="Straight Connector 340"/>
                      <p:cNvCxnSpPr/>
                      <p:nvPr/>
                    </p:nvCxnSpPr>
                    <p:spPr>
                      <a:xfrm rot="16200000">
                        <a:off x="2935224" y="6859885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2" name="Straight Connector 341"/>
                      <p:cNvCxnSpPr/>
                      <p:nvPr/>
                    </p:nvCxnSpPr>
                    <p:spPr>
                      <a:xfrm>
                        <a:off x="2916936" y="6839712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43" name="Regular Pentagon 342"/>
                      <p:cNvSpPr/>
                      <p:nvPr/>
                    </p:nvSpPr>
                    <p:spPr>
                      <a:xfrm rot="10800000">
                        <a:off x="2892933" y="6803136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44" name="Straight Connector 343"/>
                      <p:cNvCxnSpPr/>
                      <p:nvPr/>
                    </p:nvCxnSpPr>
                    <p:spPr>
                      <a:xfrm rot="16200000">
                        <a:off x="2916936" y="6784848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7" name="Group 306"/>
                    <p:cNvGrpSpPr/>
                    <p:nvPr/>
                  </p:nvGrpSpPr>
                  <p:grpSpPr>
                    <a:xfrm>
                      <a:off x="3929465" y="7231106"/>
                      <a:ext cx="475008" cy="219456"/>
                      <a:chOff x="2892933" y="6665976"/>
                      <a:chExt cx="475008" cy="219456"/>
                    </a:xfrm>
                  </p:grpSpPr>
                  <p:sp>
                    <p:nvSpPr>
                      <p:cNvPr id="321" name="Regular Pentagon 320"/>
                      <p:cNvSpPr/>
                      <p:nvPr/>
                    </p:nvSpPr>
                    <p:spPr>
                      <a:xfrm>
                        <a:off x="2892933" y="6729984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22" name="Straight Connector 321"/>
                      <p:cNvCxnSpPr/>
                      <p:nvPr/>
                    </p:nvCxnSpPr>
                    <p:spPr>
                      <a:xfrm>
                        <a:off x="3038757" y="6787568"/>
                        <a:ext cx="329184" cy="0"/>
                      </a:xfrm>
                      <a:prstGeom prst="line">
                        <a:avLst/>
                      </a:prstGeom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3" name="Straight Connector 322"/>
                      <p:cNvCxnSpPr/>
                      <p:nvPr/>
                    </p:nvCxnSpPr>
                    <p:spPr>
                      <a:xfrm rot="2700000">
                        <a:off x="2999232" y="6766560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4" name="Straight Connector 323"/>
                      <p:cNvCxnSpPr/>
                      <p:nvPr/>
                    </p:nvCxnSpPr>
                    <p:spPr>
                      <a:xfrm>
                        <a:off x="3008376" y="6748272"/>
                        <a:ext cx="0" cy="8229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5" name="Straight Connector 324"/>
                      <p:cNvCxnSpPr/>
                      <p:nvPr/>
                    </p:nvCxnSpPr>
                    <p:spPr>
                      <a:xfrm rot="16200000">
                        <a:off x="2935224" y="6665976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6" name="Straight Connector 325"/>
                      <p:cNvCxnSpPr/>
                      <p:nvPr/>
                    </p:nvCxnSpPr>
                    <p:spPr>
                      <a:xfrm>
                        <a:off x="2916936" y="6693408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7" name="Straight Connector 326"/>
                      <p:cNvCxnSpPr/>
                      <p:nvPr/>
                    </p:nvCxnSpPr>
                    <p:spPr>
                      <a:xfrm rot="16200000">
                        <a:off x="2916936" y="6757416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8" name="Straight Connector 327"/>
                      <p:cNvCxnSpPr/>
                      <p:nvPr/>
                    </p:nvCxnSpPr>
                    <p:spPr>
                      <a:xfrm rot="18900000">
                        <a:off x="2999232" y="6665976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9" name="Straight Connector 328"/>
                      <p:cNvCxnSpPr/>
                      <p:nvPr/>
                    </p:nvCxnSpPr>
                    <p:spPr>
                      <a:xfrm rot="16200000">
                        <a:off x="2935224" y="6859885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0" name="Straight Connector 329"/>
                      <p:cNvCxnSpPr/>
                      <p:nvPr/>
                    </p:nvCxnSpPr>
                    <p:spPr>
                      <a:xfrm>
                        <a:off x="2916936" y="6839712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31" name="Regular Pentagon 330"/>
                      <p:cNvSpPr/>
                      <p:nvPr/>
                    </p:nvSpPr>
                    <p:spPr>
                      <a:xfrm rot="10800000">
                        <a:off x="2892933" y="6803136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32" name="Straight Connector 331"/>
                      <p:cNvCxnSpPr/>
                      <p:nvPr/>
                    </p:nvCxnSpPr>
                    <p:spPr>
                      <a:xfrm rot="16200000">
                        <a:off x="2916936" y="6784848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8" name="Group 307"/>
                    <p:cNvGrpSpPr/>
                    <p:nvPr/>
                  </p:nvGrpSpPr>
                  <p:grpSpPr>
                    <a:xfrm>
                      <a:off x="3929465" y="7763256"/>
                      <a:ext cx="475008" cy="219456"/>
                      <a:chOff x="2892933" y="6665976"/>
                      <a:chExt cx="475008" cy="219456"/>
                    </a:xfrm>
                  </p:grpSpPr>
                  <p:sp>
                    <p:nvSpPr>
                      <p:cNvPr id="309" name="Regular Pentagon 308"/>
                      <p:cNvSpPr/>
                      <p:nvPr/>
                    </p:nvSpPr>
                    <p:spPr>
                      <a:xfrm>
                        <a:off x="2892933" y="6729984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10" name="Straight Connector 309"/>
                      <p:cNvCxnSpPr/>
                      <p:nvPr/>
                    </p:nvCxnSpPr>
                    <p:spPr>
                      <a:xfrm>
                        <a:off x="3038757" y="6787568"/>
                        <a:ext cx="329184" cy="0"/>
                      </a:xfrm>
                      <a:prstGeom prst="line">
                        <a:avLst/>
                      </a:prstGeom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1" name="Straight Connector 310"/>
                      <p:cNvCxnSpPr/>
                      <p:nvPr/>
                    </p:nvCxnSpPr>
                    <p:spPr>
                      <a:xfrm rot="2700000">
                        <a:off x="2999232" y="6766560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2" name="Straight Connector 311"/>
                      <p:cNvCxnSpPr/>
                      <p:nvPr/>
                    </p:nvCxnSpPr>
                    <p:spPr>
                      <a:xfrm>
                        <a:off x="3008376" y="6748272"/>
                        <a:ext cx="0" cy="8229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3" name="Straight Connector 312"/>
                      <p:cNvCxnSpPr/>
                      <p:nvPr/>
                    </p:nvCxnSpPr>
                    <p:spPr>
                      <a:xfrm rot="16200000">
                        <a:off x="2935224" y="6665976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4" name="Straight Connector 313"/>
                      <p:cNvCxnSpPr/>
                      <p:nvPr/>
                    </p:nvCxnSpPr>
                    <p:spPr>
                      <a:xfrm>
                        <a:off x="2916936" y="6693408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5" name="Straight Connector 314"/>
                      <p:cNvCxnSpPr/>
                      <p:nvPr/>
                    </p:nvCxnSpPr>
                    <p:spPr>
                      <a:xfrm rot="16200000">
                        <a:off x="2916936" y="6757416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6" name="Straight Connector 315"/>
                      <p:cNvCxnSpPr/>
                      <p:nvPr/>
                    </p:nvCxnSpPr>
                    <p:spPr>
                      <a:xfrm rot="18900000">
                        <a:off x="2999232" y="6665976"/>
                        <a:ext cx="0" cy="13716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7" name="Straight Connector 316"/>
                      <p:cNvCxnSpPr/>
                      <p:nvPr/>
                    </p:nvCxnSpPr>
                    <p:spPr>
                      <a:xfrm rot="16200000">
                        <a:off x="2935224" y="6859885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8" name="Straight Connector 317"/>
                      <p:cNvCxnSpPr/>
                      <p:nvPr/>
                    </p:nvCxnSpPr>
                    <p:spPr>
                      <a:xfrm>
                        <a:off x="2916936" y="6839712"/>
                        <a:ext cx="0" cy="4572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19" name="Regular Pentagon 318"/>
                      <p:cNvSpPr/>
                      <p:nvPr/>
                    </p:nvSpPr>
                    <p:spPr>
                      <a:xfrm rot="10800000">
                        <a:off x="2892933" y="6803136"/>
                        <a:ext cx="48006" cy="45720"/>
                      </a:xfrm>
                      <a:prstGeom prst="pentagon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320" name="Straight Connector 319"/>
                      <p:cNvCxnSpPr/>
                      <p:nvPr/>
                    </p:nvCxnSpPr>
                    <p:spPr>
                      <a:xfrm rot="16200000">
                        <a:off x="2916936" y="6784848"/>
                        <a:ext cx="0" cy="36576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277" name="Group 276"/>
                  <p:cNvGrpSpPr/>
                  <p:nvPr/>
                </p:nvGrpSpPr>
                <p:grpSpPr>
                  <a:xfrm>
                    <a:off x="791587" y="6648060"/>
                    <a:ext cx="2375040" cy="1093085"/>
                    <a:chOff x="791587" y="6648060"/>
                    <a:chExt cx="2375040" cy="1093085"/>
                  </a:xfrm>
                </p:grpSpPr>
                <p:grpSp>
                  <p:nvGrpSpPr>
                    <p:cNvPr id="280" name="Group 279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295513" y="6648060"/>
                      <a:ext cx="1871114" cy="1093085"/>
                      <a:chOff x="2296160" y="1581759"/>
                      <a:chExt cx="4158031" cy="2429077"/>
                    </a:xfrm>
                  </p:grpSpPr>
                  <p:grpSp>
                    <p:nvGrpSpPr>
                      <p:cNvPr id="283" name="Group 282"/>
                      <p:cNvGrpSpPr/>
                      <p:nvPr/>
                    </p:nvGrpSpPr>
                    <p:grpSpPr>
                      <a:xfrm>
                        <a:off x="2296160" y="1661160"/>
                        <a:ext cx="3952240" cy="2240280"/>
                        <a:chOff x="2692400" y="1579880"/>
                        <a:chExt cx="3952240" cy="2240280"/>
                      </a:xfrm>
                    </p:grpSpPr>
                    <p:sp>
                      <p:nvSpPr>
                        <p:cNvPr id="294" name="Rectangle 293"/>
                        <p:cNvSpPr/>
                        <p:nvPr/>
                      </p:nvSpPr>
                      <p:spPr>
                        <a:xfrm>
                          <a:off x="2692400" y="2326640"/>
                          <a:ext cx="3220720" cy="1493520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295" name="Straight Connector 294"/>
                        <p:cNvCxnSpPr/>
                        <p:nvPr/>
                      </p:nvCxnSpPr>
                      <p:spPr>
                        <a:xfrm flipV="1">
                          <a:off x="2692400" y="1579880"/>
                          <a:ext cx="731520" cy="74676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6" name="Straight Connector 295"/>
                        <p:cNvCxnSpPr/>
                        <p:nvPr/>
                      </p:nvCxnSpPr>
                      <p:spPr>
                        <a:xfrm flipV="1">
                          <a:off x="5913120" y="1579880"/>
                          <a:ext cx="731520" cy="74676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7" name="Straight Connector 296"/>
                        <p:cNvCxnSpPr/>
                        <p:nvPr/>
                      </p:nvCxnSpPr>
                      <p:spPr>
                        <a:xfrm flipV="1">
                          <a:off x="2692400" y="3073400"/>
                          <a:ext cx="731520" cy="74676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  <a:prstDash val="sysDot"/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8" name="Straight Connector 297"/>
                        <p:cNvCxnSpPr/>
                        <p:nvPr/>
                      </p:nvCxnSpPr>
                      <p:spPr>
                        <a:xfrm flipV="1">
                          <a:off x="5913120" y="3073400"/>
                          <a:ext cx="731520" cy="74676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9" name="Straight Connector 298"/>
                        <p:cNvCxnSpPr/>
                        <p:nvPr/>
                      </p:nvCxnSpPr>
                      <p:spPr>
                        <a:xfrm>
                          <a:off x="3423920" y="1579880"/>
                          <a:ext cx="3220720" cy="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0" name="Straight Connector 299"/>
                        <p:cNvCxnSpPr/>
                        <p:nvPr/>
                      </p:nvCxnSpPr>
                      <p:spPr>
                        <a:xfrm>
                          <a:off x="3423920" y="3073400"/>
                          <a:ext cx="3220720" cy="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  <a:prstDash val="sysDot"/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1" name="Straight Connector 300"/>
                        <p:cNvCxnSpPr/>
                        <p:nvPr/>
                      </p:nvCxnSpPr>
                      <p:spPr>
                        <a:xfrm>
                          <a:off x="6644640" y="1579880"/>
                          <a:ext cx="0" cy="149352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02" name="Straight Connector 301"/>
                        <p:cNvCxnSpPr/>
                        <p:nvPr/>
                      </p:nvCxnSpPr>
                      <p:spPr>
                        <a:xfrm>
                          <a:off x="3423920" y="1579880"/>
                          <a:ext cx="0" cy="1493520"/>
                        </a:xfrm>
                        <a:prstGeom prst="line">
                          <a:avLst/>
                        </a:prstGeom>
                        <a:ln w="19050">
                          <a:solidFill>
                            <a:schemeClr val="tx1"/>
                          </a:solidFill>
                          <a:prstDash val="sysDot"/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284" name="Up Arrow 283"/>
                      <p:cNvSpPr/>
                      <p:nvPr/>
                    </p:nvSpPr>
                    <p:spPr>
                      <a:xfrm>
                        <a:off x="3180080" y="2788920"/>
                        <a:ext cx="304800" cy="731520"/>
                      </a:xfrm>
                      <a:prstGeom prst="upArrow">
                        <a:avLst>
                          <a:gd name="adj1" fmla="val 50000"/>
                          <a:gd name="adj2" fmla="val 70000"/>
                        </a:avLst>
                      </a:prstGeom>
                      <a:solidFill>
                        <a:srgbClr val="008000"/>
                      </a:solidFill>
                      <a:ln w="25400">
                        <a:solidFill>
                          <a:srgbClr val="0080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85" name="Up Arrow 284"/>
                      <p:cNvSpPr/>
                      <p:nvPr/>
                    </p:nvSpPr>
                    <p:spPr>
                      <a:xfrm rot="10800000">
                        <a:off x="3505200" y="2057400"/>
                        <a:ext cx="304800" cy="731520"/>
                      </a:xfrm>
                      <a:prstGeom prst="upArrow">
                        <a:avLst>
                          <a:gd name="adj1" fmla="val 50000"/>
                          <a:gd name="adj2" fmla="val 70000"/>
                        </a:avLst>
                      </a:prstGeom>
                      <a:solidFill>
                        <a:schemeClr val="accent2"/>
                      </a:solidFill>
                      <a:ln w="25400">
                        <a:solidFill>
                          <a:schemeClr val="accent2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286" name="Group 285"/>
                      <p:cNvGrpSpPr/>
                      <p:nvPr/>
                    </p:nvGrpSpPr>
                    <p:grpSpPr>
                      <a:xfrm>
                        <a:off x="4998720" y="1601254"/>
                        <a:ext cx="711200" cy="1350265"/>
                        <a:chOff x="4998720" y="1601254"/>
                        <a:chExt cx="711200" cy="1350265"/>
                      </a:xfrm>
                    </p:grpSpPr>
                    <p:sp>
                      <p:nvSpPr>
                        <p:cNvPr id="292" name="Circular Arrow 291"/>
                        <p:cNvSpPr/>
                        <p:nvPr/>
                      </p:nvSpPr>
                      <p:spPr>
                        <a:xfrm>
                          <a:off x="4998720" y="1601254"/>
                          <a:ext cx="711200" cy="924560"/>
                        </a:xfrm>
                        <a:prstGeom prst="circularArrow">
                          <a:avLst>
                            <a:gd name="adj1" fmla="val 19022"/>
                            <a:gd name="adj2" fmla="val 1435452"/>
                            <a:gd name="adj3" fmla="val 19986895"/>
                            <a:gd name="adj4" fmla="val 10800000"/>
                            <a:gd name="adj5" fmla="val 16467"/>
                          </a:avLst>
                        </a:prstGeom>
                        <a:solidFill>
                          <a:srgbClr val="FF40FF"/>
                        </a:solidFill>
                        <a:ln w="22225">
                          <a:solidFill>
                            <a:srgbClr val="FF40FF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3" name="Circular Arrow 292"/>
                        <p:cNvSpPr/>
                        <p:nvPr/>
                      </p:nvSpPr>
                      <p:spPr>
                        <a:xfrm rot="10800000">
                          <a:off x="4998720" y="2027974"/>
                          <a:ext cx="711200" cy="923545"/>
                        </a:xfrm>
                        <a:prstGeom prst="circularArrow">
                          <a:avLst>
                            <a:gd name="adj1" fmla="val 19022"/>
                            <a:gd name="adj2" fmla="val 1435452"/>
                            <a:gd name="adj3" fmla="val 19986895"/>
                            <a:gd name="adj4" fmla="val 10800000"/>
                            <a:gd name="adj5" fmla="val 16467"/>
                          </a:avLst>
                        </a:prstGeom>
                        <a:solidFill>
                          <a:srgbClr val="FF40FF"/>
                        </a:solidFill>
                        <a:ln w="22225">
                          <a:solidFill>
                            <a:srgbClr val="FF40FF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287" name="Quad Arrow 286"/>
                      <p:cNvSpPr/>
                      <p:nvPr/>
                    </p:nvSpPr>
                    <p:spPr>
                      <a:xfrm>
                        <a:off x="4267200" y="2808962"/>
                        <a:ext cx="731520" cy="731520"/>
                      </a:xfrm>
                      <a:prstGeom prst="quadArrow">
                        <a:avLst>
                          <a:gd name="adj1" fmla="val 16944"/>
                          <a:gd name="adj2" fmla="val 22500"/>
                          <a:gd name="adj3" fmla="val 22500"/>
                        </a:avLst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 w="22225">
                        <a:solidFill>
                          <a:srgbClr val="FFB404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88" name="TextBox 287"/>
                      <p:cNvSpPr txBox="1"/>
                      <p:nvPr/>
                    </p:nvSpPr>
                    <p:spPr>
                      <a:xfrm>
                        <a:off x="2579509" y="3326888"/>
                        <a:ext cx="1687689" cy="68394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rIns="0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b="1" dirty="0" smtClean="0">
                            <a:solidFill>
                              <a:srgbClr val="008000"/>
                            </a:solidFill>
                            <a:latin typeface="Times New Roman"/>
                            <a:cs typeface="Times New Roman"/>
                          </a:rPr>
                          <a:t>Emissions</a:t>
                        </a:r>
                        <a:endParaRPr lang="en-US" sz="1100" b="1" dirty="0">
                          <a:solidFill>
                            <a:srgbClr val="008000"/>
                          </a:solidFill>
                          <a:latin typeface="Times New Roman"/>
                          <a:cs typeface="Times New Roman"/>
                        </a:endParaRPr>
                      </a:p>
                    </p:txBody>
                  </p:sp>
                  <p:sp>
                    <p:nvSpPr>
                      <p:cNvPr id="289" name="TextBox 288"/>
                      <p:cNvSpPr txBox="1"/>
                      <p:nvPr/>
                    </p:nvSpPr>
                    <p:spPr>
                      <a:xfrm>
                        <a:off x="2969248" y="1581759"/>
                        <a:ext cx="1722653" cy="56325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rtlCol="0">
                        <a:spAutoFit/>
                      </a:bodyPr>
                      <a:lstStyle/>
                      <a:p>
                        <a:r>
                          <a:rPr lang="en-US" sz="1100" b="1" dirty="0" smtClean="0">
                            <a:solidFill>
                              <a:schemeClr val="accent2"/>
                            </a:solidFill>
                            <a:latin typeface="Times New Roman"/>
                            <a:cs typeface="Times New Roman"/>
                          </a:rPr>
                          <a:t>Deposition</a:t>
                        </a:r>
                        <a:endParaRPr lang="en-US" sz="1100" b="1" dirty="0">
                          <a:solidFill>
                            <a:schemeClr val="accent2"/>
                          </a:solidFill>
                          <a:latin typeface="Times New Roman"/>
                          <a:cs typeface="Times New Roman"/>
                        </a:endParaRPr>
                      </a:p>
                    </p:txBody>
                  </p:sp>
                  <p:sp>
                    <p:nvSpPr>
                      <p:cNvPr id="290" name="TextBox 289"/>
                      <p:cNvSpPr txBox="1"/>
                      <p:nvPr/>
                    </p:nvSpPr>
                    <p:spPr>
                      <a:xfrm>
                        <a:off x="4683760" y="3275602"/>
                        <a:ext cx="1770431" cy="68394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rIns="0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b="1" dirty="0" smtClean="0">
                            <a:solidFill>
                              <a:srgbClr val="FFB404"/>
                            </a:solidFill>
                            <a:latin typeface="Times New Roman"/>
                            <a:cs typeface="Times New Roman"/>
                          </a:rPr>
                          <a:t>Chemistry</a:t>
                        </a:r>
                        <a:endParaRPr lang="en-US" sz="1100" b="1" dirty="0">
                          <a:solidFill>
                            <a:srgbClr val="FFB404"/>
                          </a:solidFill>
                          <a:latin typeface="Times New Roman"/>
                          <a:cs typeface="Times New Roman"/>
                        </a:endParaRPr>
                      </a:p>
                    </p:txBody>
                  </p:sp>
                  <p:sp>
                    <p:nvSpPr>
                      <p:cNvPr id="291" name="TextBox 290"/>
                      <p:cNvSpPr txBox="1"/>
                      <p:nvPr/>
                    </p:nvSpPr>
                    <p:spPr>
                      <a:xfrm>
                        <a:off x="4470401" y="2024446"/>
                        <a:ext cx="1845605" cy="56325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rtlCol="0">
                        <a:spAutoFit/>
                      </a:bodyPr>
                      <a:lstStyle/>
                      <a:p>
                        <a:r>
                          <a:rPr lang="en-US" sz="1100" b="1" dirty="0" smtClean="0">
                            <a:solidFill>
                              <a:srgbClr val="E74AC9"/>
                            </a:solidFill>
                            <a:latin typeface="Times New Roman"/>
                            <a:cs typeface="Times New Roman"/>
                          </a:rPr>
                          <a:t>Turbulence</a:t>
                        </a:r>
                        <a:endParaRPr lang="en-US" sz="1100" b="1" dirty="0">
                          <a:solidFill>
                            <a:srgbClr val="E74AC9"/>
                          </a:solidFill>
                          <a:latin typeface="Times New Roman"/>
                          <a:cs typeface="Times New Roman"/>
                        </a:endParaRPr>
                      </a:p>
                    </p:txBody>
                  </p:sp>
                </p:grpSp>
                <p:cxnSp>
                  <p:nvCxnSpPr>
                    <p:cNvPr id="281" name="Straight Connector 280"/>
                    <p:cNvCxnSpPr/>
                    <p:nvPr/>
                  </p:nvCxnSpPr>
                  <p:spPr>
                    <a:xfrm flipV="1">
                      <a:off x="791587" y="7019832"/>
                      <a:ext cx="520063" cy="29536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prstDash val="sysDot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2" name="Straight Connector 281"/>
                    <p:cNvCxnSpPr/>
                    <p:nvPr/>
                  </p:nvCxnSpPr>
                  <p:spPr>
                    <a:xfrm>
                      <a:off x="791587" y="7484167"/>
                      <a:ext cx="503926" cy="207749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prstDash val="sysDot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78" name="TextBox 277"/>
                  <p:cNvSpPr txBox="1"/>
                  <p:nvPr/>
                </p:nvSpPr>
                <p:spPr>
                  <a:xfrm>
                    <a:off x="4470881" y="5118240"/>
                    <a:ext cx="700538" cy="543135"/>
                  </a:xfrm>
                  <a:prstGeom prst="rect">
                    <a:avLst/>
                  </a:prstGeom>
                  <a:noFill/>
                </p:spPr>
                <p:txBody>
                  <a:bodyPr wrap="square" lIns="0" rIns="0" rtlCol="0">
                    <a:spAutoFit/>
                  </a:bodyPr>
                  <a:lstStyle/>
                  <a:p>
                    <a:pPr algn="ctr">
                      <a:spcAft>
                        <a:spcPts val="300"/>
                      </a:spcAft>
                    </a:pPr>
                    <a:r>
                      <a:rPr lang="en-US" sz="2400" b="1" dirty="0" smtClean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rPr>
                      <a:t>Flux</a:t>
                    </a:r>
                    <a:endParaRPr lang="en-US" sz="2400" b="1" dirty="0">
                      <a:solidFill>
                        <a:srgbClr val="FF0000"/>
                      </a:solidFill>
                      <a:latin typeface="Times New Roman"/>
                      <a:cs typeface="Times New Roman"/>
                    </a:endParaRPr>
                  </a:p>
                </p:txBody>
              </p:sp>
              <p:sp>
                <p:nvSpPr>
                  <p:cNvPr id="279" name="TextBox 278"/>
                  <p:cNvSpPr txBox="1"/>
                  <p:nvPr/>
                </p:nvSpPr>
                <p:spPr>
                  <a:xfrm>
                    <a:off x="1170432" y="5751576"/>
                    <a:ext cx="2257043" cy="307777"/>
                  </a:xfrm>
                  <a:prstGeom prst="rect">
                    <a:avLst/>
                  </a:prstGeom>
                  <a:noFill/>
                </p:spPr>
                <p:txBody>
                  <a:bodyPr wrap="square" tIns="0" rIns="0" rtlCol="0" anchor="t" anchorCtr="0">
                    <a:spAutoFit/>
                  </a:bodyPr>
                  <a:lstStyle/>
                  <a:p>
                    <a:r>
                      <a:rPr lang="en-US" sz="1400" b="1" dirty="0" smtClean="0">
                        <a:latin typeface="Times New Roman"/>
                        <a:cs typeface="Times New Roman"/>
                      </a:rPr>
                      <a:t>Instrument height(s)</a:t>
                    </a:r>
                    <a:endParaRPr lang="en-US" sz="1400" b="1" dirty="0">
                      <a:latin typeface="Times New Roman"/>
                      <a:cs typeface="Times New Roman"/>
                    </a:endParaRPr>
                  </a:p>
                </p:txBody>
              </p:sp>
            </p:grpSp>
            <p:sp>
              <p:nvSpPr>
                <p:cNvPr id="268" name="Up-Down Arrow 267"/>
                <p:cNvSpPr/>
                <p:nvPr/>
              </p:nvSpPr>
              <p:spPr>
                <a:xfrm>
                  <a:off x="5060539" y="4051928"/>
                  <a:ext cx="321368" cy="753757"/>
                </a:xfrm>
                <a:prstGeom prst="upDownArrow">
                  <a:avLst/>
                </a:prstGeom>
                <a:pattFill prst="smCheck">
                  <a:fgClr>
                    <a:srgbClr val="FF0000"/>
                  </a:fgClr>
                  <a:bgClr>
                    <a:schemeClr val="tx1">
                      <a:lumMod val="85000"/>
                    </a:schemeClr>
                  </a:bgClr>
                </a:pattFill>
                <a:ln w="25400">
                  <a:solidFill>
                    <a:srgbClr val="FF0000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woPt" dir="br">
                    <a:rot lat="0" lon="0" rev="8700000"/>
                  </a:lightRig>
                </a:scene3d>
                <a:sp3d prstMaterial="matte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2" name="Quad Arrow 261"/>
              <p:cNvSpPr/>
              <p:nvPr/>
            </p:nvSpPr>
            <p:spPr>
              <a:xfrm>
                <a:off x="3046690" y="2246489"/>
                <a:ext cx="279806" cy="279806"/>
              </a:xfrm>
              <a:prstGeom prst="quadArrow">
                <a:avLst>
                  <a:gd name="adj1" fmla="val 16944"/>
                  <a:gd name="adj2" fmla="val 22500"/>
                  <a:gd name="adj3" fmla="val 22500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 w="22225">
                <a:solidFill>
                  <a:srgbClr val="FFB40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3206024" y="2424979"/>
                <a:ext cx="677190" cy="26161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100" b="1" dirty="0" smtClean="0">
                    <a:solidFill>
                      <a:srgbClr val="FFB404"/>
                    </a:solidFill>
                    <a:latin typeface="Times New Roman"/>
                    <a:cs typeface="Times New Roman"/>
                  </a:rPr>
                  <a:t>Chemistry</a:t>
                </a:r>
                <a:endParaRPr lang="en-US" sz="1100" b="1" dirty="0">
                  <a:solidFill>
                    <a:srgbClr val="FFB404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64" name="Circular Arrow 263"/>
              <p:cNvSpPr/>
              <p:nvPr/>
            </p:nvSpPr>
            <p:spPr>
              <a:xfrm>
                <a:off x="2667010" y="2799518"/>
                <a:ext cx="272034" cy="353644"/>
              </a:xfrm>
              <a:prstGeom prst="circularArrow">
                <a:avLst>
                  <a:gd name="adj1" fmla="val 19022"/>
                  <a:gd name="adj2" fmla="val 1435452"/>
                  <a:gd name="adj3" fmla="val 19986895"/>
                  <a:gd name="adj4" fmla="val 10800000"/>
                  <a:gd name="adj5" fmla="val 16467"/>
                </a:avLst>
              </a:prstGeom>
              <a:solidFill>
                <a:srgbClr val="FF40FF"/>
              </a:solidFill>
              <a:ln w="22225">
                <a:solidFill>
                  <a:srgbClr val="FF4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5" name="Circular Arrow 264"/>
              <p:cNvSpPr/>
              <p:nvPr/>
            </p:nvSpPr>
            <p:spPr>
              <a:xfrm rot="10800000">
                <a:off x="2667010" y="2962738"/>
                <a:ext cx="272034" cy="353256"/>
              </a:xfrm>
              <a:prstGeom prst="circularArrow">
                <a:avLst>
                  <a:gd name="adj1" fmla="val 19022"/>
                  <a:gd name="adj2" fmla="val 1435452"/>
                  <a:gd name="adj3" fmla="val 19986895"/>
                  <a:gd name="adj4" fmla="val 10800000"/>
                  <a:gd name="adj5" fmla="val 16467"/>
                </a:avLst>
              </a:prstGeom>
              <a:solidFill>
                <a:srgbClr val="FF40FF"/>
              </a:solidFill>
              <a:ln w="22225">
                <a:solidFill>
                  <a:srgbClr val="FF4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>
                <a:off x="2464928" y="2961389"/>
                <a:ext cx="705944" cy="215444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r>
                  <a:rPr lang="en-US" sz="1100" b="1" dirty="0" smtClean="0">
                    <a:solidFill>
                      <a:srgbClr val="E74AC9"/>
                    </a:solidFill>
                    <a:latin typeface="Times New Roman"/>
                    <a:cs typeface="Times New Roman"/>
                  </a:rPr>
                  <a:t>Turbulence</a:t>
                </a:r>
                <a:endParaRPr lang="en-US" sz="1100" b="1" dirty="0">
                  <a:solidFill>
                    <a:srgbClr val="E74AC9"/>
                  </a:solidFill>
                  <a:latin typeface="Times New Roman"/>
                  <a:cs typeface="Times New Roman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8064000" y="10381693"/>
              <a:ext cx="6375600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effectLst/>
                </a:rPr>
                <a:t>Schematic of the </a:t>
              </a:r>
              <a:r>
                <a:rPr lang="en-US" sz="1800" dirty="0" err="1" smtClean="0">
                  <a:effectLst/>
                </a:rPr>
                <a:t>FORCAsT</a:t>
              </a:r>
              <a:r>
                <a:rPr lang="en-US" sz="1800" dirty="0" smtClean="0">
                  <a:effectLst/>
                </a:rPr>
                <a:t> 1-D canopy exchange model. </a:t>
              </a:r>
              <a:r>
                <a:rPr lang="en-US" sz="1800" dirty="0" err="1" smtClean="0">
                  <a:effectLst/>
                </a:rPr>
                <a:t>FORCAsT</a:t>
              </a:r>
              <a:r>
                <a:rPr lang="en-US" sz="1800" dirty="0" smtClean="0">
                  <a:effectLst/>
                </a:rPr>
                <a:t> incorporates all of the processes involved in the production and loss of secondary pollutants. 1-D models span the gap between single-point observations and 3-D </a:t>
              </a:r>
              <a:r>
                <a:rPr lang="en-US" sz="1800" dirty="0" smtClean="0"/>
                <a:t>air quality (AQ) </a:t>
              </a:r>
              <a:r>
                <a:rPr lang="en-US" sz="1800" dirty="0" smtClean="0">
                  <a:effectLst/>
                </a:rPr>
                <a:t>models.</a:t>
              </a:r>
              <a:endParaRPr lang="en-US" sz="1800" dirty="0"/>
            </a:p>
          </p:txBody>
        </p:sp>
      </p:grpSp>
      <p:sp>
        <p:nvSpPr>
          <p:cNvPr id="418" name="Rectangle 417"/>
          <p:cNvSpPr/>
          <p:nvPr/>
        </p:nvSpPr>
        <p:spPr>
          <a:xfrm>
            <a:off x="8784000" y="7904492"/>
            <a:ext cx="1618190" cy="242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9" name="Picture 428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937" y="7477421"/>
            <a:ext cx="2017059" cy="693868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4865" y="4436727"/>
            <a:ext cx="780056" cy="780056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720" y="9325831"/>
            <a:ext cx="650047" cy="650047"/>
          </a:xfrm>
          <a:prstGeom prst="rect">
            <a:avLst/>
          </a:prstGeom>
        </p:spPr>
      </p:pic>
      <p:sp>
        <p:nvSpPr>
          <p:cNvPr id="227" name="TextBox 226"/>
          <p:cNvSpPr txBox="1"/>
          <p:nvPr/>
        </p:nvSpPr>
        <p:spPr>
          <a:xfrm>
            <a:off x="9720000" y="22059808"/>
            <a:ext cx="1121005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Human health and well-being</a:t>
            </a:r>
          </a:p>
          <a:p>
            <a:r>
              <a:rPr lang="en-US" sz="2400" dirty="0" smtClean="0"/>
              <a:t> - We estimated an additional </a:t>
            </a:r>
            <a:r>
              <a:rPr lang="en-US" sz="2400" dirty="0" smtClean="0"/>
              <a:t>500 (2%) and 1200 (5.5%) </a:t>
            </a:r>
            <a:r>
              <a:rPr lang="en-US" sz="2400" dirty="0" smtClean="0"/>
              <a:t>deaths from cardio-respiratory diseases when poplar is grown in Ukraine and NW Europe respectively</a:t>
            </a:r>
          </a:p>
          <a:p>
            <a:r>
              <a:rPr lang="en-US" sz="2400" dirty="0" smtClean="0"/>
              <a:t> - AQ impacts on human health are calculated using epidemiological dose-response relationships for premature mortality, morbidity and work-days lost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- Populations are assumed static, and </a:t>
            </a:r>
            <a:r>
              <a:rPr lang="en-US" sz="2400" dirty="0" err="1" smtClean="0"/>
              <a:t>gridcell</a:t>
            </a:r>
            <a:r>
              <a:rPr lang="en-US" sz="2400" dirty="0" smtClean="0"/>
              <a:t> average 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concentrations representative</a:t>
            </a:r>
          </a:p>
          <a:p>
            <a:endParaRPr lang="en-US" sz="3600" dirty="0"/>
          </a:p>
          <a:p>
            <a:endParaRPr lang="en-US" sz="3600" dirty="0" smtClean="0"/>
          </a:p>
        </p:txBody>
      </p:sp>
      <p:sp>
        <p:nvSpPr>
          <p:cNvPr id="228" name="TextBox 227"/>
          <p:cNvSpPr txBox="1"/>
          <p:nvPr/>
        </p:nvSpPr>
        <p:spPr>
          <a:xfrm>
            <a:off x="9720000" y="27252000"/>
            <a:ext cx="1080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Field measurements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smtClean="0"/>
              <a:t>Measurements </a:t>
            </a:r>
            <a:r>
              <a:rPr lang="en-US" sz="2400" dirty="0"/>
              <a:t>are needed to evaluate and constrain model </a:t>
            </a:r>
            <a:r>
              <a:rPr lang="en-US" sz="2400" dirty="0" smtClean="0"/>
              <a:t>output, improve dose-response relationships </a:t>
            </a:r>
            <a:r>
              <a:rPr lang="en-US" sz="2400" dirty="0"/>
              <a:t>and inform </a:t>
            </a:r>
            <a:r>
              <a:rPr lang="en-US" sz="2400" dirty="0" smtClean="0"/>
              <a:t>development. Small </a:t>
            </a:r>
            <a:r>
              <a:rPr lang="en-US" sz="2400" dirty="0"/>
              <a:t>sensors have the potential </a:t>
            </a:r>
            <a:r>
              <a:rPr lang="en-US" sz="2400" dirty="0" smtClean="0"/>
              <a:t>to:</a:t>
            </a:r>
            <a:endParaRPr lang="en-US" sz="2400" dirty="0"/>
          </a:p>
          <a:p>
            <a:r>
              <a:rPr lang="en-US" sz="2400" dirty="0"/>
              <a:t> - </a:t>
            </a:r>
            <a:r>
              <a:rPr lang="en-US" sz="2400" dirty="0" smtClean="0"/>
              <a:t>be used to track and report actual population and ecosystem exposure</a:t>
            </a:r>
            <a:endParaRPr lang="en-US" sz="2400" dirty="0"/>
          </a:p>
          <a:p>
            <a:r>
              <a:rPr lang="en-US" sz="2400" dirty="0"/>
              <a:t> - </a:t>
            </a:r>
            <a:r>
              <a:rPr lang="en-US" sz="2400" dirty="0" smtClean="0"/>
              <a:t>identify and monitor pollution hotspots</a:t>
            </a:r>
            <a:endParaRPr lang="en-US" sz="2400" dirty="0"/>
          </a:p>
          <a:p>
            <a:r>
              <a:rPr lang="en-US" sz="2400" dirty="0"/>
              <a:t> - </a:t>
            </a:r>
            <a:r>
              <a:rPr lang="en-US" sz="2400" dirty="0" smtClean="0"/>
              <a:t>measure plant uptake and record visible damage</a:t>
            </a:r>
            <a:endParaRPr lang="en-US" sz="2400" dirty="0"/>
          </a:p>
          <a:p>
            <a:r>
              <a:rPr lang="en-US" sz="2400" dirty="0"/>
              <a:t> - </a:t>
            </a:r>
            <a:r>
              <a:rPr lang="en-US" sz="2400" dirty="0" smtClean="0"/>
              <a:t>provide real-time alerts</a:t>
            </a:r>
            <a:endParaRPr lang="en-US" sz="2400" dirty="0"/>
          </a:p>
        </p:txBody>
      </p:sp>
      <p:sp>
        <p:nvSpPr>
          <p:cNvPr id="229" name="TextBox 228"/>
          <p:cNvSpPr txBox="1"/>
          <p:nvPr/>
        </p:nvSpPr>
        <p:spPr>
          <a:xfrm>
            <a:off x="9720000" y="24480000"/>
            <a:ext cx="110140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Crop production </a:t>
            </a:r>
            <a:r>
              <a:rPr lang="en-US" sz="3600" b="1" dirty="0" smtClean="0"/>
              <a:t>and</a:t>
            </a:r>
            <a:r>
              <a:rPr lang="en-US" sz="3600" b="1" dirty="0" smtClean="0">
                <a:solidFill>
                  <a:srgbClr val="C00000"/>
                </a:solidFill>
              </a:rPr>
              <a:t> food security</a:t>
            </a:r>
          </a:p>
          <a:p>
            <a:r>
              <a:rPr lang="en-US" sz="2400" dirty="0" smtClean="0"/>
              <a:t> - We estimated crop production losses of </a:t>
            </a:r>
            <a:r>
              <a:rPr lang="en-US" sz="2400" dirty="0" smtClean="0"/>
              <a:t>4.0 (28%) and 8.7 (60%) Mt of the </a:t>
            </a:r>
            <a:r>
              <a:rPr lang="en-US" sz="2400" dirty="0" smtClean="0"/>
              <a:t>combined wheat and maize </a:t>
            </a:r>
            <a:r>
              <a:rPr lang="en-US" sz="2400" dirty="0" smtClean="0"/>
              <a:t>harvest </a:t>
            </a:r>
            <a:r>
              <a:rPr lang="en-US" sz="2400" dirty="0" smtClean="0"/>
              <a:t>when poplar </a:t>
            </a:r>
            <a:r>
              <a:rPr lang="en-US" sz="2400" dirty="0"/>
              <a:t>is grown in Ukraine and NW Europe </a:t>
            </a:r>
            <a:r>
              <a:rPr lang="en-US" sz="2400" dirty="0" smtClean="0"/>
              <a:t>respectively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- AQ impacts on vegetation including crops are calculated using dose-response relationships for yield reductions</a:t>
            </a:r>
          </a:p>
          <a:p>
            <a:r>
              <a:rPr lang="en-US" sz="2400" dirty="0" smtClean="0"/>
              <a:t> - </a:t>
            </a:r>
            <a:r>
              <a:rPr lang="en-US" sz="2400" dirty="0" err="1" smtClean="0"/>
              <a:t>Gridcell</a:t>
            </a:r>
            <a:r>
              <a:rPr lang="en-US" sz="2400" dirty="0" smtClean="0"/>
              <a:t> average 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concentrations assumed representative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- Changes in nutritional content and feedbacks on biogenic emissions ignored</a:t>
            </a:r>
            <a:endParaRPr lang="en-US" sz="2400" dirty="0"/>
          </a:p>
        </p:txBody>
      </p:sp>
      <p:sp>
        <p:nvSpPr>
          <p:cNvPr id="230" name="TextBox 229"/>
          <p:cNvSpPr txBox="1"/>
          <p:nvPr/>
        </p:nvSpPr>
        <p:spPr>
          <a:xfrm>
            <a:off x="164742" y="22059808"/>
            <a:ext cx="8942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Site-dependent impacts of biofuel cultivation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60000" y="22572000"/>
            <a:ext cx="9028433" cy="7520684"/>
            <a:chOff x="188579" y="22572000"/>
            <a:chExt cx="9028433" cy="7520684"/>
          </a:xfrm>
        </p:grpSpPr>
        <p:grpSp>
          <p:nvGrpSpPr>
            <p:cNvPr id="68" name="Group 67"/>
            <p:cNvGrpSpPr/>
            <p:nvPr/>
          </p:nvGrpSpPr>
          <p:grpSpPr>
            <a:xfrm>
              <a:off x="188579" y="22572000"/>
              <a:ext cx="9028433" cy="7520684"/>
              <a:chOff x="188579" y="22616545"/>
              <a:chExt cx="9028433" cy="7520684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188579" y="22860000"/>
                <a:ext cx="9028433" cy="7277229"/>
                <a:chOff x="188579" y="22813542"/>
                <a:chExt cx="9028433" cy="7277229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469" r="12309" b="10240"/>
                <a:stretch/>
              </p:blipFill>
              <p:spPr>
                <a:xfrm rot="16200000">
                  <a:off x="1662940" y="21339181"/>
                  <a:ext cx="6079711" cy="9028433"/>
                </a:xfrm>
                <a:prstGeom prst="rect">
                  <a:avLst/>
                </a:prstGeom>
              </p:spPr>
            </p:pic>
            <p:sp>
              <p:nvSpPr>
                <p:cNvPr id="61" name="TextBox 60"/>
                <p:cNvSpPr txBox="1"/>
                <p:nvPr/>
              </p:nvSpPr>
              <p:spPr>
                <a:xfrm>
                  <a:off x="612000" y="28614772"/>
                  <a:ext cx="8316000" cy="1475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dirty="0" smtClean="0">
                      <a:effectLst/>
                    </a:rPr>
                    <a:t>AQ model output for LUC associated with cultivation of biofuel feedstock in Europe. The top row shows (a) population distribution </a:t>
                  </a:r>
                  <a:r>
                    <a:rPr lang="en-US" sz="1800" dirty="0"/>
                    <a:t>(millions) and (b) maize and wheat yields (Mt). The middle row shows (c) increases in O3</a:t>
                  </a:r>
                  <a:r>
                    <a:rPr lang="en-US" sz="1800" dirty="0" smtClean="0">
                      <a:effectLst/>
                    </a:rPr>
                    <a:t> concentration (</a:t>
                  </a:r>
                  <a:r>
                    <a:rPr lang="en-US" sz="1800" dirty="0" err="1" smtClean="0">
                      <a:effectLst/>
                    </a:rPr>
                    <a:t>ppbv</a:t>
                  </a:r>
                  <a:r>
                    <a:rPr lang="en-US" sz="1800" dirty="0" smtClean="0">
                      <a:effectLst/>
                    </a:rPr>
                    <a:t>); (d) number of premature deaths; (e) crop production </a:t>
                  </a:r>
                  <a:r>
                    <a:rPr lang="en-US" sz="1800" dirty="0"/>
                    <a:t>losses (</a:t>
                  </a:r>
                  <a:r>
                    <a:rPr lang="en-US" sz="1800" dirty="0" err="1"/>
                    <a:t>kt</a:t>
                  </a:r>
                  <a:r>
                    <a:rPr lang="en-US" sz="1800" dirty="0"/>
                    <a:t>) if cultivation is confined to </a:t>
                  </a:r>
                  <a:r>
                    <a:rPr lang="en-US" sz="1800" dirty="0" smtClean="0">
                      <a:effectLst/>
                    </a:rPr>
                    <a:t>Ukraine. The bottom row shows the same for cultivation in NW Europe. </a:t>
                  </a:r>
                  <a:endParaRPr lang="en-US" sz="1800" dirty="0"/>
                </a:p>
              </p:txBody>
            </p:sp>
          </p:grpSp>
          <p:sp>
            <p:nvSpPr>
              <p:cNvPr id="67" name="TextBox 66"/>
              <p:cNvSpPr txBox="1"/>
              <p:nvPr/>
            </p:nvSpPr>
            <p:spPr>
              <a:xfrm>
                <a:off x="612000" y="24488545"/>
                <a:ext cx="9902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Ozone</a:t>
                </a:r>
                <a:endParaRPr lang="en-US" sz="24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6372045" y="22616545"/>
                <a:ext cx="11729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Crops</a:t>
                </a:r>
                <a:endParaRPr lang="en-US" sz="2400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3517419" y="22616545"/>
                <a:ext cx="15419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Population</a:t>
                </a:r>
                <a:endParaRPr lang="en-US" sz="2400" dirty="0"/>
              </a:p>
            </p:txBody>
          </p:sp>
        </p:grpSp>
        <p:sp>
          <p:nvSpPr>
            <p:cNvPr id="231" name="TextBox 230"/>
            <p:cNvSpPr txBox="1"/>
            <p:nvPr/>
          </p:nvSpPr>
          <p:spPr>
            <a:xfrm>
              <a:off x="216000" y="22752000"/>
              <a:ext cx="314015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Poplar plantations in Ukraine and NW Europe have different effects on </a:t>
              </a:r>
              <a:r>
                <a:rPr lang="en-US" sz="1800" dirty="0" smtClean="0"/>
                <a:t>O</a:t>
              </a:r>
              <a:r>
                <a:rPr lang="en-US" sz="1800" baseline="-25000" dirty="0" smtClean="0"/>
                <a:t>3</a:t>
              </a:r>
              <a:r>
                <a:rPr lang="en-US" sz="1800" dirty="0" smtClean="0"/>
                <a:t> </a:t>
              </a:r>
              <a:r>
                <a:rPr lang="en-US" sz="1800" dirty="0" smtClean="0"/>
                <a:t>concentrations, and hence different impacts on population (premature death) and crops (production losses)</a:t>
              </a:r>
              <a:endParaRPr lang="en-US" sz="3600" dirty="0" smtClean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1482762" y="17208000"/>
            <a:ext cx="97361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Small sensor technology</a:t>
            </a:r>
            <a:endParaRPr lang="en-US" sz="3600" b="1" dirty="0">
              <a:solidFill>
                <a:srgbClr val="C00000"/>
              </a:solidFill>
            </a:endParaRPr>
          </a:p>
          <a:p>
            <a:r>
              <a:rPr lang="en-US" sz="3200" dirty="0" smtClean="0"/>
              <a:t>Offers </a:t>
            </a:r>
            <a:r>
              <a:rPr lang="en-US" sz="3200" dirty="0" smtClean="0"/>
              <a:t>an unrivalled opportunity to monitor</a:t>
            </a:r>
            <a:r>
              <a:rPr lang="en-US" sz="3200" dirty="0"/>
              <a:t>, constrain, improve </a:t>
            </a:r>
            <a:r>
              <a:rPr lang="en-US" sz="3200" dirty="0" smtClean="0"/>
              <a:t>understanding, </a:t>
            </a:r>
            <a:r>
              <a:rPr lang="en-US" sz="3200" dirty="0"/>
              <a:t>underpin </a:t>
            </a:r>
            <a:r>
              <a:rPr lang="en-US" sz="3200" dirty="0" smtClean="0"/>
              <a:t>development, alert </a:t>
            </a:r>
            <a:r>
              <a:rPr lang="is-IS" sz="3200" dirty="0" smtClean="0"/>
              <a:t>@</a:t>
            </a:r>
            <a:endParaRPr lang="en-US" sz="3200" dirty="0"/>
          </a:p>
          <a:p>
            <a:r>
              <a:rPr lang="en-US" sz="3200" dirty="0"/>
              <a:t> - single point </a:t>
            </a:r>
            <a:r>
              <a:rPr lang="en-US" sz="3200" b="1" dirty="0"/>
              <a:t>→</a:t>
            </a:r>
            <a:r>
              <a:rPr lang="en-US" sz="3200" dirty="0" smtClean="0"/>
              <a:t> </a:t>
            </a:r>
            <a:r>
              <a:rPr lang="en-US" sz="3200" dirty="0"/>
              <a:t>temporal variation</a:t>
            </a:r>
          </a:p>
          <a:p>
            <a:r>
              <a:rPr lang="en-US" sz="3200" dirty="0"/>
              <a:t> - multiple </a:t>
            </a:r>
            <a:r>
              <a:rPr lang="en-US" sz="3200" dirty="0" smtClean="0"/>
              <a:t>sites </a:t>
            </a:r>
            <a:r>
              <a:rPr lang="en-US" sz="3200" b="1" dirty="0"/>
              <a:t>→</a:t>
            </a:r>
            <a:r>
              <a:rPr lang="en-US" sz="3200" dirty="0" smtClean="0"/>
              <a:t> </a:t>
            </a:r>
            <a:r>
              <a:rPr lang="en-US" sz="3200" dirty="0"/>
              <a:t>spatial heterogeneity</a:t>
            </a:r>
          </a:p>
          <a:p>
            <a:r>
              <a:rPr lang="en-US" sz="3200" dirty="0"/>
              <a:t> - mobile monitoring </a:t>
            </a:r>
            <a:r>
              <a:rPr lang="en-US" sz="3200" b="1" dirty="0"/>
              <a:t>→</a:t>
            </a:r>
            <a:r>
              <a:rPr lang="en-US" sz="3200" dirty="0" smtClean="0"/>
              <a:t> fluctuations </a:t>
            </a:r>
            <a:r>
              <a:rPr lang="en-US" sz="3200" dirty="0" smtClean="0"/>
              <a:t>over</a:t>
            </a:r>
            <a:r>
              <a:rPr lang="en-US" sz="3200" dirty="0" smtClean="0"/>
              <a:t> </a:t>
            </a:r>
            <a:r>
              <a:rPr lang="en-US" sz="3200" dirty="0"/>
              <a:t>space and time</a:t>
            </a:r>
          </a:p>
          <a:p>
            <a:r>
              <a:rPr lang="en-US" sz="3200" dirty="0"/>
              <a:t>Advanced statistical techniques </a:t>
            </a:r>
            <a:r>
              <a:rPr lang="en-US" sz="3200" dirty="0" smtClean="0"/>
              <a:t>allow aggregation of </a:t>
            </a:r>
            <a:r>
              <a:rPr lang="en-US" sz="3200" dirty="0"/>
              <a:t>spatially </a:t>
            </a:r>
            <a:r>
              <a:rPr lang="en-US" sz="3200" dirty="0" smtClean="0"/>
              <a:t>and </a:t>
            </a:r>
            <a:r>
              <a:rPr lang="en-US" sz="3200" dirty="0"/>
              <a:t>temporally varying </a:t>
            </a:r>
            <a:r>
              <a:rPr lang="en-US" sz="3200" dirty="0" smtClean="0"/>
              <a:t>data</a:t>
            </a:r>
            <a:r>
              <a:rPr lang="en-US" sz="3200" b="1" dirty="0"/>
              <a:t> →</a:t>
            </a:r>
            <a:r>
              <a:rPr lang="en-US" sz="3200" dirty="0"/>
              <a:t> </a:t>
            </a:r>
            <a:r>
              <a:rPr lang="en-US" sz="3200" dirty="0" smtClean="0"/>
              <a:t>continuum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9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2063</TotalTime>
  <Words>722</Words>
  <Application>Microsoft Macintosh PowerPoint</Application>
  <PresentationFormat>Custom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ashworth.j@icloud.com</dc:creator>
  <cp:lastModifiedBy>Jeremy Ashworth</cp:lastModifiedBy>
  <cp:revision>52</cp:revision>
  <cp:lastPrinted>2016-10-11T07:42:16Z</cp:lastPrinted>
  <dcterms:created xsi:type="dcterms:W3CDTF">2016-10-08T15:48:03Z</dcterms:created>
  <dcterms:modified xsi:type="dcterms:W3CDTF">2016-10-11T09:20:25Z</dcterms:modified>
</cp:coreProperties>
</file>