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7" r:id="rId2"/>
    <p:sldId id="272" r:id="rId3"/>
    <p:sldId id="274" r:id="rId4"/>
    <p:sldId id="267" r:id="rId5"/>
    <p:sldId id="273" r:id="rId6"/>
    <p:sldId id="265" r:id="rId7"/>
    <p:sldId id="278" r:id="rId8"/>
    <p:sldId id="279" r:id="rId9"/>
    <p:sldId id="280" r:id="rId10"/>
    <p:sldId id="269"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hiddenSlides="1" frameSlides="1"/>
  <p:clrMru>
    <a:srgbClr val="FF0000"/>
    <a:srgbClr val="FFCE02"/>
    <a:srgbClr val="00A9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5" d="100"/>
          <a:sy n="75" d="100"/>
        </p:scale>
        <p:origin x="-98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703E9AD-AC3B-544B-B5DE-FC90A88D659C}" type="datetimeFigureOut">
              <a:rPr lang="en-US" smtClean="0"/>
              <a:t>28/09/16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CD1E246-417A-9E44-96C4-495DC486882C}" type="slidenum">
              <a:rPr lang="en-US" smtClean="0"/>
              <a:t>‹#›</a:t>
            </a:fld>
            <a:endParaRPr lang="en-US"/>
          </a:p>
        </p:txBody>
      </p:sp>
    </p:spTree>
    <p:extLst>
      <p:ext uri="{BB962C8B-B14F-4D97-AF65-F5344CB8AC3E}">
        <p14:creationId xmlns:p14="http://schemas.microsoft.com/office/powerpoint/2010/main" val="26740576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366E82-8BF0-6E42-909E-1367239F35E6}" type="datetimeFigureOut">
              <a:rPr lang="en-US" smtClean="0"/>
              <a:t>28/09/16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CABD89-FB3A-FF43-91A5-A52E57D2D005}" type="slidenum">
              <a:rPr lang="en-US" smtClean="0"/>
              <a:t>‹#›</a:t>
            </a:fld>
            <a:endParaRPr lang="en-US"/>
          </a:p>
        </p:txBody>
      </p:sp>
    </p:spTree>
    <p:extLst>
      <p:ext uri="{BB962C8B-B14F-4D97-AF65-F5344CB8AC3E}">
        <p14:creationId xmlns:p14="http://schemas.microsoft.com/office/powerpoint/2010/main" val="114320288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So now I’d like to go through a recent case study with the FORCAsT canopy exchange model that </a:t>
            </a:r>
            <a:r>
              <a:rPr lang="en-US" baseline="0" dirty="0" smtClean="0"/>
              <a:t>highlights just how powerful the unique features of these models can be. This follows up on the plots that Laurens showed of using the compensation point approach to </a:t>
            </a:r>
            <a:r>
              <a:rPr lang="en-US" baseline="0" dirty="0" err="1" smtClean="0"/>
              <a:t>modelling</a:t>
            </a:r>
            <a:r>
              <a:rPr lang="en-US" baseline="0" dirty="0" smtClean="0"/>
              <a:t> NOx exchange.</a:t>
            </a:r>
            <a:endParaRPr lang="en-US" dirty="0"/>
          </a:p>
        </p:txBody>
      </p:sp>
      <p:sp>
        <p:nvSpPr>
          <p:cNvPr id="4" name="Slide Number Placeholder 3"/>
          <p:cNvSpPr>
            <a:spLocks noGrp="1"/>
          </p:cNvSpPr>
          <p:nvPr>
            <p:ph type="sldNum" sz="quarter" idx="10"/>
          </p:nvPr>
        </p:nvSpPr>
        <p:spPr/>
        <p:txBody>
          <a:bodyPr/>
          <a:lstStyle/>
          <a:p>
            <a:fld id="{F0CABD89-FB3A-FF43-91A5-A52E57D2D005}" type="slidenum">
              <a:rPr lang="en-US" smtClean="0"/>
              <a:t>1</a:t>
            </a:fld>
            <a:endParaRPr lang="en-US"/>
          </a:p>
        </p:txBody>
      </p:sp>
    </p:spTree>
    <p:extLst>
      <p:ext uri="{BB962C8B-B14F-4D97-AF65-F5344CB8AC3E}">
        <p14:creationId xmlns:p14="http://schemas.microsoft.com/office/powerpoint/2010/main" val="3660939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3. We had observations of both fluxes and concentrations at 29m, which is just above the average canopy height at HF. I set FORCAsT up for the site for an average day in July 2012. Here are the observed fluxes of methanol, acetone and acetaldehyde for that average day. The </a:t>
            </a:r>
            <a:r>
              <a:rPr lang="en-US" sz="1200" kern="1200" dirty="0" err="1" smtClean="0">
                <a:solidFill>
                  <a:schemeClr val="tx1"/>
                </a:solidFill>
                <a:latin typeface="+mn-lt"/>
                <a:ea typeface="+mn-ea"/>
                <a:cs typeface="+mn-cs"/>
              </a:rPr>
              <a:t>coloured</a:t>
            </a:r>
            <a:r>
              <a:rPr lang="en-US" sz="1200" kern="1200" dirty="0" smtClean="0">
                <a:solidFill>
                  <a:schemeClr val="tx1"/>
                </a:solidFill>
                <a:latin typeface="+mn-lt"/>
                <a:ea typeface="+mn-ea"/>
                <a:cs typeface="+mn-cs"/>
              </a:rPr>
              <a:t> lines show the average flux at each measurement time (half-hourly), the vertical bars show</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1 </a:t>
            </a:r>
            <a:r>
              <a:rPr lang="en-US" sz="1200" kern="1200" dirty="0" err="1" smtClean="0">
                <a:solidFill>
                  <a:schemeClr val="tx1"/>
                </a:solidFill>
                <a:latin typeface="+mn-lt"/>
                <a:ea typeface="+mn-ea"/>
                <a:cs typeface="+mn-cs"/>
              </a:rPr>
              <a:t>s.d</a:t>
            </a:r>
            <a:r>
              <a:rPr lang="en-US" sz="1200" kern="1200" dirty="0" smtClean="0">
                <a:solidFill>
                  <a:schemeClr val="tx1"/>
                </a:solidFill>
                <a:latin typeface="+mn-lt"/>
                <a:ea typeface="+mn-ea"/>
                <a:cs typeface="+mn-cs"/>
              </a:rPr>
              <a:t> above and below to give you an idea of the day-to-day variability. So, how does FORCAsT do? Well, taking it straight out of the box and driving the model with average met data for July 2012, which was also measured at HF, we get… this. The crosses show the mean observed fluxes (without the variability) and the </a:t>
            </a:r>
            <a:r>
              <a:rPr lang="en-US" sz="1200" kern="1200" dirty="0" err="1" smtClean="0">
                <a:solidFill>
                  <a:schemeClr val="tx1"/>
                </a:solidFill>
                <a:latin typeface="+mn-lt"/>
                <a:ea typeface="+mn-ea"/>
                <a:cs typeface="+mn-cs"/>
              </a:rPr>
              <a:t>modelled</a:t>
            </a:r>
            <a:r>
              <a:rPr lang="en-US" sz="1200" kern="1200" dirty="0" smtClean="0">
                <a:solidFill>
                  <a:schemeClr val="tx1"/>
                </a:solidFill>
                <a:latin typeface="+mn-lt"/>
                <a:ea typeface="+mn-ea"/>
                <a:cs typeface="+mn-cs"/>
              </a:rPr>
              <a:t> fluxes also at 29m are shown by the black lines. Now I am biased, but even so I have to say that is not doing a good job. But WHAT ARE WE MISSING? WHY does FORCAsT simulate negative fluxes at all times when measurements show positive or just about zero fluxes for most of the day?</a:t>
            </a:r>
          </a:p>
        </p:txBody>
      </p:sp>
      <p:sp>
        <p:nvSpPr>
          <p:cNvPr id="4" name="Slide Number Placeholder 3"/>
          <p:cNvSpPr>
            <a:spLocks noGrp="1"/>
          </p:cNvSpPr>
          <p:nvPr>
            <p:ph type="sldNum" sz="quarter" idx="10"/>
          </p:nvPr>
        </p:nvSpPr>
        <p:spPr/>
        <p:txBody>
          <a:bodyPr/>
          <a:lstStyle/>
          <a:p>
            <a:fld id="{F0CABD89-FB3A-FF43-91A5-A52E57D2D005}" type="slidenum">
              <a:rPr lang="en-US" smtClean="0"/>
              <a:t>2</a:t>
            </a:fld>
            <a:endParaRPr lang="en-US"/>
          </a:p>
        </p:txBody>
      </p:sp>
    </p:spTree>
    <p:extLst>
      <p:ext uri="{BB962C8B-B14F-4D97-AF65-F5344CB8AC3E}">
        <p14:creationId xmlns:p14="http://schemas.microsoft.com/office/powerpoint/2010/main" val="1487052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4. Well, as Laurens has already explained fluxes are essentially the product of the concentration gradient between different heights in the atmosphere and the efficiency of the vertical mixing which we describe with this term here the eddy diffusivity. And we have this minus sign because we define upward fluxes as positive. So we get positive fluxes when the concentration gradient is negative so that's when concentrations are higher in the canopy than above, and we get negative fluxes when the gradient is positive.</a:t>
            </a:r>
          </a:p>
        </p:txBody>
      </p:sp>
      <p:sp>
        <p:nvSpPr>
          <p:cNvPr id="4" name="Slide Number Placeholder 3"/>
          <p:cNvSpPr>
            <a:spLocks noGrp="1"/>
          </p:cNvSpPr>
          <p:nvPr>
            <p:ph type="sldNum" sz="quarter" idx="10"/>
          </p:nvPr>
        </p:nvSpPr>
        <p:spPr/>
        <p:txBody>
          <a:bodyPr/>
          <a:lstStyle/>
          <a:p>
            <a:fld id="{F0CABD89-FB3A-FF43-91A5-A52E57D2D005}" type="slidenum">
              <a:rPr lang="en-US" smtClean="0"/>
              <a:t>3</a:t>
            </a:fld>
            <a:endParaRPr lang="en-US"/>
          </a:p>
        </p:txBody>
      </p:sp>
    </p:spTree>
    <p:extLst>
      <p:ext uri="{BB962C8B-B14F-4D97-AF65-F5344CB8AC3E}">
        <p14:creationId xmlns:p14="http://schemas.microsoft.com/office/powerpoint/2010/main" val="3941438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7. Right,</a:t>
            </a:r>
            <a:r>
              <a:rPr lang="en-US" sz="1200" kern="1200" baseline="0" dirty="0" smtClean="0">
                <a:solidFill>
                  <a:schemeClr val="tx1"/>
                </a:solidFill>
                <a:latin typeface="+mn-lt"/>
                <a:ea typeface="+mn-ea"/>
                <a:cs typeface="+mn-cs"/>
              </a:rPr>
              <a:t> l</a:t>
            </a:r>
            <a:r>
              <a:rPr lang="en-US" sz="1200" kern="1200" dirty="0" smtClean="0">
                <a:solidFill>
                  <a:schemeClr val="tx1"/>
                </a:solidFill>
                <a:latin typeface="+mn-lt"/>
                <a:ea typeface="+mn-ea"/>
                <a:cs typeface="+mn-cs"/>
              </a:rPr>
              <a:t>et’s start with acetaldehyde. Here is the out-of-the-box</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effort again. We have the</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modelled</a:t>
            </a:r>
            <a:r>
              <a:rPr lang="en-US" sz="1200" kern="1200" baseline="0" dirty="0" smtClean="0">
                <a:solidFill>
                  <a:schemeClr val="tx1"/>
                </a:solidFill>
                <a:latin typeface="+mn-lt"/>
                <a:ea typeface="+mn-ea"/>
                <a:cs typeface="+mn-cs"/>
              </a:rPr>
              <a:t> and measured fluxes at 29m on the left</a:t>
            </a:r>
            <a:r>
              <a:rPr lang="en-US" sz="1200" kern="1200" dirty="0" smtClean="0">
                <a:solidFill>
                  <a:schemeClr val="tx1"/>
                </a:solidFill>
                <a:latin typeface="+mn-lt"/>
                <a:ea typeface="+mn-ea"/>
                <a:cs typeface="+mn-cs"/>
              </a:rPr>
              <a:t>. And we’ve already seen that we’re getting negative fluxes when they should be positive during the day and the diurnal cycle is muted. Looking at the concentration</a:t>
            </a:r>
            <a:r>
              <a:rPr lang="en-US" sz="1200" kern="1200" baseline="0" dirty="0" smtClean="0">
                <a:solidFill>
                  <a:schemeClr val="tx1"/>
                </a:solidFill>
                <a:latin typeface="+mn-lt"/>
                <a:ea typeface="+mn-ea"/>
                <a:cs typeface="+mn-cs"/>
              </a:rPr>
              <a:t> at 29m on the right, the </a:t>
            </a:r>
            <a:r>
              <a:rPr lang="en-US" sz="1200" kern="1200" baseline="0" dirty="0" err="1" smtClean="0">
                <a:solidFill>
                  <a:schemeClr val="tx1"/>
                </a:solidFill>
                <a:latin typeface="+mn-lt"/>
                <a:ea typeface="+mn-ea"/>
                <a:cs typeface="+mn-cs"/>
              </a:rPr>
              <a:t>modelled</a:t>
            </a:r>
            <a:r>
              <a:rPr lang="en-US" sz="1200" kern="1200" baseline="0" dirty="0" smtClean="0">
                <a:solidFill>
                  <a:schemeClr val="tx1"/>
                </a:solidFill>
                <a:latin typeface="+mn-lt"/>
                <a:ea typeface="+mn-ea"/>
                <a:cs typeface="+mn-cs"/>
              </a:rPr>
              <a:t> concentrations are always too low and miss the drop-off at night that we see in the observations. So what are the sources and sinks of acetaldehyde within </a:t>
            </a:r>
            <a:r>
              <a:rPr lang="en-US" sz="1200" kern="1200" baseline="0" smtClean="0">
                <a:solidFill>
                  <a:schemeClr val="tx1"/>
                </a:solidFill>
                <a:latin typeface="+mn-lt"/>
                <a:ea typeface="+mn-ea"/>
                <a:cs typeface="+mn-cs"/>
              </a:rPr>
              <a:t>the canopy? </a:t>
            </a:r>
            <a:r>
              <a:rPr lang="en-US" sz="1200" kern="1200" baseline="0" dirty="0" smtClean="0">
                <a:solidFill>
                  <a:schemeClr val="tx1"/>
                </a:solidFill>
                <a:latin typeface="+mn-lt"/>
                <a:ea typeface="+mn-ea"/>
                <a:cs typeface="+mn-cs"/>
              </a:rPr>
              <a:t>It could be that we are losing too much to a sink in the canopy (deposition or chemical loss) but let’s start by assuming that in fact we are missing a strong daytime source of acetaldehyde. The diurnal cycle of fluxes gives us a hint of where we might start looking…</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0CABD89-FB3A-FF43-91A5-A52E57D2D005}" type="slidenum">
              <a:rPr lang="en-US" smtClean="0"/>
              <a:t>4</a:t>
            </a:fld>
            <a:endParaRPr lang="en-US"/>
          </a:p>
        </p:txBody>
      </p:sp>
    </p:spTree>
    <p:extLst>
      <p:ext uri="{BB962C8B-B14F-4D97-AF65-F5344CB8AC3E}">
        <p14:creationId xmlns:p14="http://schemas.microsoft.com/office/powerpoint/2010/main" val="3267592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8. So a quick trip round biogenic emissions to explain some terminology I'll be using here. Biogenic VOCS are </a:t>
            </a:r>
            <a:r>
              <a:rPr lang="en-US" sz="1200" kern="1200" dirty="0" err="1" smtClean="0">
                <a:solidFill>
                  <a:schemeClr val="tx1"/>
                </a:solidFill>
                <a:latin typeface="+mn-lt"/>
                <a:ea typeface="+mn-ea"/>
                <a:cs typeface="+mn-cs"/>
              </a:rPr>
              <a:t>synthesised</a:t>
            </a:r>
            <a:r>
              <a:rPr lang="en-US" sz="1200" kern="1200" dirty="0" smtClean="0">
                <a:solidFill>
                  <a:schemeClr val="tx1"/>
                </a:solidFill>
                <a:latin typeface="+mn-lt"/>
                <a:ea typeface="+mn-ea"/>
                <a:cs typeface="+mn-cs"/>
              </a:rPr>
              <a:t> in plant cells. Once they've been produced, most of these compounds are then held in storage structures within the plant and released slowly over time. These emissions</a:t>
            </a:r>
            <a:r>
              <a:rPr lang="en-US" sz="1200" kern="1200" baseline="0" dirty="0" smtClean="0">
                <a:solidFill>
                  <a:schemeClr val="tx1"/>
                </a:solidFill>
                <a:latin typeface="+mn-lt"/>
                <a:ea typeface="+mn-ea"/>
                <a:cs typeface="+mn-cs"/>
              </a:rPr>
              <a:t> are generally only dependent on </a:t>
            </a:r>
            <a:r>
              <a:rPr lang="en-US" sz="1200" kern="1200" dirty="0" smtClean="0">
                <a:solidFill>
                  <a:schemeClr val="tx1"/>
                </a:solidFill>
                <a:latin typeface="+mn-lt"/>
                <a:ea typeface="+mn-ea"/>
                <a:cs typeface="+mn-cs"/>
              </a:rPr>
              <a:t>temperature. And I'll be referring to these as storage. At the other extreme we have isoprene which is pretty much released immediately it is produced. I'll be calling these type of emissions direct emissions and just as photosynthesis they’re dependent on both light and temperature so they fall to zero at night. Now, the vast majority of VOCs probably combine the two routes with a proportion directly emitted and the rest released from storage. I'll be calling these combo emissions.</a:t>
            </a:r>
          </a:p>
        </p:txBody>
      </p:sp>
      <p:sp>
        <p:nvSpPr>
          <p:cNvPr id="4" name="Slide Number Placeholder 3"/>
          <p:cNvSpPr>
            <a:spLocks noGrp="1"/>
          </p:cNvSpPr>
          <p:nvPr>
            <p:ph type="sldNum" sz="quarter" idx="10"/>
          </p:nvPr>
        </p:nvSpPr>
        <p:spPr/>
        <p:txBody>
          <a:bodyPr/>
          <a:lstStyle/>
          <a:p>
            <a:fld id="{F0CABD89-FB3A-FF43-91A5-A52E57D2D005}" type="slidenum">
              <a:rPr lang="en-US" smtClean="0"/>
              <a:t>5</a:t>
            </a:fld>
            <a:endParaRPr lang="en-US"/>
          </a:p>
        </p:txBody>
      </p:sp>
    </p:spTree>
    <p:extLst>
      <p:ext uri="{BB962C8B-B14F-4D97-AF65-F5344CB8AC3E}">
        <p14:creationId xmlns:p14="http://schemas.microsoft.com/office/powerpoint/2010/main" val="740798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10. And now methanol. Fluxes on the left and concentrations on the right again.</a:t>
            </a:r>
            <a:r>
              <a:rPr lang="en-US" sz="1200" kern="1200" baseline="0" dirty="0" smtClean="0">
                <a:solidFill>
                  <a:schemeClr val="tx1"/>
                </a:solidFill>
                <a:latin typeface="+mn-lt"/>
                <a:ea typeface="+mn-ea"/>
                <a:cs typeface="+mn-cs"/>
              </a:rPr>
              <a:t> And it’s the same story as for acetaldehyde. I introduced primary emissions again; with pretty much the same effect: storage only (in blue) don’t give us either the magnitude or diurnal profile of the fluxes and in fact show an inverse diurnal profile in concentration. Again the diurnal profile of fluxes is most pronounced for 100% direct emissions (in green) and combo emissions don’t capture the night-time drop-off in either flux or concentration. And increasing the proportion from storage doesn’t help the fit. This time though, direct emissions also give us a good match to observed concentrations, peaking at about the right time and with the right magnitude and then dropping off strongly. </a:t>
            </a:r>
            <a:r>
              <a:rPr lang="en-US" sz="1200" kern="1200" dirty="0" smtClean="0">
                <a:solidFill>
                  <a:schemeClr val="tx1"/>
                </a:solidFill>
                <a:latin typeface="+mn-lt"/>
                <a:ea typeface="+mn-ea"/>
                <a:cs typeface="+mn-cs"/>
              </a:rPr>
              <a:t>So a great big KERCHING!</a:t>
            </a:r>
          </a:p>
        </p:txBody>
      </p:sp>
      <p:sp>
        <p:nvSpPr>
          <p:cNvPr id="4" name="Slide Number Placeholder 3"/>
          <p:cNvSpPr>
            <a:spLocks noGrp="1"/>
          </p:cNvSpPr>
          <p:nvPr>
            <p:ph type="sldNum" sz="quarter" idx="10"/>
          </p:nvPr>
        </p:nvSpPr>
        <p:spPr/>
        <p:txBody>
          <a:bodyPr/>
          <a:lstStyle/>
          <a:p>
            <a:fld id="{F0CABD89-FB3A-FF43-91A5-A52E57D2D005}" type="slidenum">
              <a:rPr lang="en-US" smtClean="0"/>
              <a:t>6</a:t>
            </a:fld>
            <a:endParaRPr lang="en-US"/>
          </a:p>
        </p:txBody>
      </p:sp>
    </p:spTree>
    <p:extLst>
      <p:ext uri="{BB962C8B-B14F-4D97-AF65-F5344CB8AC3E}">
        <p14:creationId xmlns:p14="http://schemas.microsoft.com/office/powerpoint/2010/main" val="1564639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11. Well, I could have stopped there. I’d taken the model, compared the output to observations; used the discrepancy in fluxes to improve the model by including strong</a:t>
            </a:r>
            <a:r>
              <a:rPr lang="en-US" sz="1200" kern="1200" baseline="0" dirty="0" smtClean="0">
                <a:solidFill>
                  <a:schemeClr val="tx1"/>
                </a:solidFill>
                <a:latin typeface="+mn-lt"/>
                <a:ea typeface="+mn-ea"/>
                <a:cs typeface="+mn-cs"/>
              </a:rPr>
              <a:t> foliage emissions of </a:t>
            </a:r>
            <a:r>
              <a:rPr lang="en-US" sz="1200" kern="1200" baseline="0" dirty="0" err="1" smtClean="0">
                <a:solidFill>
                  <a:schemeClr val="tx1"/>
                </a:solidFill>
                <a:latin typeface="+mn-lt"/>
                <a:ea typeface="+mn-ea"/>
                <a:cs typeface="+mn-cs"/>
              </a:rPr>
              <a:t>oxyVOCs</a:t>
            </a:r>
            <a:r>
              <a:rPr lang="en-US" sz="1200" kern="1200" baseline="0" dirty="0" smtClean="0">
                <a:solidFill>
                  <a:schemeClr val="tx1"/>
                </a:solidFill>
                <a:latin typeface="+mn-lt"/>
                <a:ea typeface="+mn-ea"/>
                <a:cs typeface="+mn-cs"/>
              </a:rPr>
              <a:t>. But one of the strengths of FORCAsT is that it started life as a plant-soil-atmosphere model and </a:t>
            </a:r>
            <a:r>
              <a:rPr lang="en-US" sz="1200" kern="1200" dirty="0" smtClean="0">
                <a:solidFill>
                  <a:schemeClr val="tx1"/>
                </a:solidFill>
                <a:latin typeface="+mn-lt"/>
                <a:ea typeface="+mn-ea"/>
                <a:cs typeface="+mn-cs"/>
              </a:rPr>
              <a:t>plants are living entities. They breathe</a:t>
            </a:r>
            <a:r>
              <a:rPr lang="en-US" sz="1200" kern="1200" baseline="0" dirty="0" smtClean="0">
                <a:solidFill>
                  <a:schemeClr val="tx1"/>
                </a:solidFill>
                <a:latin typeface="+mn-lt"/>
                <a:ea typeface="+mn-ea"/>
                <a:cs typeface="+mn-cs"/>
              </a:rPr>
              <a:t>, eat and excrete – all via the stomata. And that’s included within FORCAsT, stomatal aperture is calculated at every </a:t>
            </a:r>
            <a:r>
              <a:rPr lang="en-US" sz="1200" kern="1200" baseline="0" dirty="0" err="1" smtClean="0">
                <a:solidFill>
                  <a:schemeClr val="tx1"/>
                </a:solidFill>
                <a:latin typeface="+mn-lt"/>
                <a:ea typeface="+mn-ea"/>
                <a:cs typeface="+mn-cs"/>
              </a:rPr>
              <a:t>timestep</a:t>
            </a:r>
            <a:r>
              <a:rPr lang="en-US" sz="1200" kern="1200" baseline="0" dirty="0" smtClean="0">
                <a:solidFill>
                  <a:schemeClr val="tx1"/>
                </a:solidFill>
                <a:latin typeface="+mn-lt"/>
                <a:ea typeface="+mn-ea"/>
                <a:cs typeface="+mn-cs"/>
              </a:rPr>
              <a:t>. And the stomata play an important role in determining the canopy environment (T, humidity, etc.) but they also directly affect 2 of our sources and sinks. Some dry deposition is just to the surface but a portion of it is taken into the plant through the stomata. This is fully accounted for in FORCAsT. But that’s not the case for emissions, they are just kind of assumed to emanate from the leaf surface which is true of all canopy models btw not just FORCAsT. BUT lab experiments have shown that at very low stomatal apertures emissions of stored VOCs can be impeded by the stomata for VOCs with high solubility including acetaldehyde and methanol. So that means at transitions between dark and light as the stomata are opening or closing. Hmmm, so is this observable at the canopy scale given all the other processes that occur between the point of emission and fluxes at the top?</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0CABD89-FB3A-FF43-91A5-A52E57D2D005}" type="slidenum">
              <a:rPr lang="en-US" smtClean="0"/>
              <a:t>7</a:t>
            </a:fld>
            <a:endParaRPr lang="en-US"/>
          </a:p>
        </p:txBody>
      </p:sp>
    </p:spTree>
    <p:extLst>
      <p:ext uri="{BB962C8B-B14F-4D97-AF65-F5344CB8AC3E}">
        <p14:creationId xmlns:p14="http://schemas.microsoft.com/office/powerpoint/2010/main" val="740798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12. </a:t>
            </a:r>
            <a:r>
              <a:rPr lang="en-US" sz="1200" dirty="0" smtClean="0"/>
              <a:t>So I dug down into the code and applied stomatal control to the emissions from storage pools. In a very simplistic way to begin with, just as a sensitivity test; if hitting it with a hammer</a:t>
            </a:r>
            <a:r>
              <a:rPr lang="en-US" sz="1200" baseline="0" dirty="0" smtClean="0"/>
              <a:t> is effective, I can then go back and be more rigorous in my approach. So I started with a simple scaling factor that’s proportional to stomatal aperture. </a:t>
            </a:r>
            <a:r>
              <a:rPr lang="en-US" sz="1200" dirty="0" smtClean="0"/>
              <a:t>This shows the stomatal resistance  which is actually the inverse of aperture calculated</a:t>
            </a:r>
            <a:r>
              <a:rPr lang="en-US" sz="1200" baseline="0" dirty="0" smtClean="0"/>
              <a:t> at every time step for every canopy level (and a kind of overall canopy average shown by the crosses)</a:t>
            </a:r>
            <a:r>
              <a:rPr lang="en-US" sz="1200" dirty="0" smtClean="0"/>
              <a:t>.  So we have low resistance (large apertures) during the middle of the day, and pronounced transition periods around dawn and dusk. And now here is the stomatal control factor, proportional to the aperture during</a:t>
            </a:r>
            <a:r>
              <a:rPr lang="en-US" sz="1200" baseline="0" dirty="0" smtClean="0"/>
              <a:t> the ends of the day and limited to 1.0 during the middle of the day to prevent my sledge hammer from enhancing midday emissions. </a:t>
            </a:r>
            <a:r>
              <a:rPr lang="en-US" sz="1200" dirty="0" smtClean="0"/>
              <a:t>And you can see that lower down</a:t>
            </a:r>
            <a:r>
              <a:rPr lang="en-US" sz="1200" baseline="0" dirty="0" smtClean="0"/>
              <a:t> in the canopy the stomata are never fully open in my sensitivity test and so emissions are reduced throughout the day. on the other hand toward the top of the canopy stomatal aperture only affects emissions for a relatively short time after dawn and before dusk. Although that is still over a longer period than might be expected from the lab results – sledgehammer.</a:t>
            </a:r>
          </a:p>
          <a:p>
            <a:r>
              <a:rPr lang="en-US" sz="1200" baseline="0" dirty="0" smtClean="0"/>
              <a:t>So, if stomatal control is relevant at the canopy scale we would expect to see this scaling factor make a real difference to the </a:t>
            </a:r>
            <a:r>
              <a:rPr lang="en-US" sz="1200" baseline="0" dirty="0" err="1" smtClean="0"/>
              <a:t>modelled</a:t>
            </a:r>
            <a:r>
              <a:rPr lang="en-US" sz="1200" baseline="0" dirty="0" smtClean="0"/>
              <a:t> concentrations and fluxes at those transition periods.</a:t>
            </a:r>
            <a:endParaRPr lang="en-US" sz="1200" dirty="0" smtClean="0"/>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0CABD89-FB3A-FF43-91A5-A52E57D2D005}" type="slidenum">
              <a:rPr lang="en-US" smtClean="0"/>
              <a:t>8</a:t>
            </a:fld>
            <a:endParaRPr lang="en-US"/>
          </a:p>
        </p:txBody>
      </p:sp>
    </p:spTree>
    <p:extLst>
      <p:ext uri="{BB962C8B-B14F-4D97-AF65-F5344CB8AC3E}">
        <p14:creationId xmlns:p14="http://schemas.microsoft.com/office/powerpoint/2010/main" val="740798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12. </a:t>
            </a:r>
            <a:r>
              <a:rPr lang="en-US" sz="1200" dirty="0" smtClean="0"/>
              <a:t>So do we?</a:t>
            </a:r>
          </a:p>
          <a:p>
            <a:r>
              <a:rPr lang="en-US" sz="1200" dirty="0" smtClean="0"/>
              <a:t>Well no. We do see the effect if we look at</a:t>
            </a:r>
            <a:r>
              <a:rPr lang="en-US" sz="1200" baseline="0" dirty="0" smtClean="0"/>
              <a:t> emissions, but looking simply at canopy-top fluxes and concentrations: even my sledgehammer barely registers. What does that tell us? Stomatal control of emissions of highly soluble oxygenated VOCs is simply not something that we need to worry about at the canopy-scale =&gt; no need to include in 3-D (i.e. regional or global) models.</a:t>
            </a:r>
            <a:endParaRPr lang="en-US" sz="1200" dirty="0" smtClean="0"/>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0CABD89-FB3A-FF43-91A5-A52E57D2D005}" type="slidenum">
              <a:rPr lang="en-US" smtClean="0"/>
              <a:t>9</a:t>
            </a:fld>
            <a:endParaRPr lang="en-US"/>
          </a:p>
        </p:txBody>
      </p:sp>
    </p:spTree>
    <p:extLst>
      <p:ext uri="{BB962C8B-B14F-4D97-AF65-F5344CB8AC3E}">
        <p14:creationId xmlns:p14="http://schemas.microsoft.com/office/powerpoint/2010/main" val="740798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14.</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So what I hope I've shown is that FORCAsT can capture bi-directional fluxes simply by getting the fundamental processes right. But more importantly, I think this gives a great demonstration of how we can use the model to try to understand the key drivers in each case and to really dig down into observations. Using the model has confirmed that at HF, we see strong foliage emissions of acetaldehyde and methanol. Moreover, we can best reconcile observed fluxes through combo emissions with 80%</a:t>
            </a:r>
            <a:r>
              <a:rPr lang="en-US" sz="1200" kern="1200" baseline="0" dirty="0" smtClean="0">
                <a:solidFill>
                  <a:schemeClr val="tx1"/>
                </a:solidFill>
                <a:latin typeface="+mn-lt"/>
                <a:ea typeface="+mn-ea"/>
                <a:cs typeface="+mn-cs"/>
              </a:rPr>
              <a:t> temperature dependent and 20% light and temperature dependent (as included in MEGANv2.1). But for this site </a:t>
            </a:r>
            <a:r>
              <a:rPr lang="en-US" sz="1200" kern="1200" dirty="0" smtClean="0">
                <a:solidFill>
                  <a:schemeClr val="tx1"/>
                </a:solidFill>
                <a:latin typeface="+mn-lt"/>
                <a:ea typeface="+mn-ea"/>
                <a:cs typeface="+mn-cs"/>
              </a:rPr>
              <a:t>methanol emissions appear to be strongly light-dependent, whereas they tend</a:t>
            </a:r>
            <a:r>
              <a:rPr lang="en-US" sz="1200" kern="1200" baseline="0" dirty="0" smtClean="0">
                <a:solidFill>
                  <a:schemeClr val="tx1"/>
                </a:solidFill>
                <a:latin typeface="+mn-lt"/>
                <a:ea typeface="+mn-ea"/>
                <a:cs typeface="+mn-cs"/>
              </a:rPr>
              <a:t> to be </a:t>
            </a:r>
            <a:r>
              <a:rPr lang="en-US" sz="1200" kern="1200" baseline="0" dirty="0" err="1" smtClean="0">
                <a:solidFill>
                  <a:schemeClr val="tx1"/>
                </a:solidFill>
                <a:latin typeface="+mn-lt"/>
                <a:ea typeface="+mn-ea"/>
                <a:cs typeface="+mn-cs"/>
              </a:rPr>
              <a:t>modelled</a:t>
            </a:r>
            <a:r>
              <a:rPr lang="en-US" sz="1200" kern="1200" baseline="0" dirty="0" smtClean="0">
                <a:solidFill>
                  <a:schemeClr val="tx1"/>
                </a:solidFill>
                <a:latin typeface="+mn-lt"/>
                <a:ea typeface="+mn-ea"/>
                <a:cs typeface="+mn-cs"/>
              </a:rPr>
              <a:t> as combo (if they’re included at all)</a:t>
            </a:r>
            <a:r>
              <a:rPr lang="en-US" sz="1200" kern="1200" dirty="0" smtClean="0">
                <a:solidFill>
                  <a:schemeClr val="tx1"/>
                </a:solidFill>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BUT we’ve been able</a:t>
            </a:r>
            <a:r>
              <a:rPr lang="en-US" sz="1200" kern="1200" baseline="0" dirty="0" smtClean="0">
                <a:solidFill>
                  <a:schemeClr val="tx1"/>
                </a:solidFill>
                <a:latin typeface="+mn-lt"/>
                <a:ea typeface="+mn-ea"/>
                <a:cs typeface="+mn-cs"/>
              </a:rPr>
              <a:t> to take our model and explore whether a phenomena observed in the lab is relevant at the larger scale.</a:t>
            </a:r>
            <a:r>
              <a:rPr lang="en-US" sz="1200" kern="1200" dirty="0" smtClean="0">
                <a:solidFill>
                  <a:schemeClr val="tx1"/>
                </a:solidFill>
                <a:latin typeface="+mn-lt"/>
                <a:ea typeface="+mn-ea"/>
                <a:cs typeface="+mn-cs"/>
              </a:rPr>
              <a:t> Allowing us to determine how it should be represented in regional and global models. or in this case, NOT included.</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And that</a:t>
            </a:r>
            <a:r>
              <a:rPr lang="en-US" sz="1200" kern="1200" baseline="0" dirty="0" smtClean="0">
                <a:solidFill>
                  <a:schemeClr val="tx1"/>
                </a:solidFill>
                <a:latin typeface="+mn-lt"/>
                <a:ea typeface="+mn-ea"/>
                <a:cs typeface="+mn-cs"/>
              </a:rPr>
              <a:t> sums up why canopy models are so exciting and so powerful. Why you should all be itching to use them (whether you’re an experimentalist or a 3-D </a:t>
            </a:r>
            <a:r>
              <a:rPr lang="en-US" sz="1200" kern="1200" baseline="0" dirty="0" err="1" smtClean="0">
                <a:solidFill>
                  <a:schemeClr val="tx1"/>
                </a:solidFill>
                <a:latin typeface="+mn-lt"/>
                <a:ea typeface="+mn-ea"/>
                <a:cs typeface="+mn-cs"/>
              </a:rPr>
              <a:t>modeller</a:t>
            </a:r>
            <a:r>
              <a:rPr lang="en-US" sz="1200" kern="1200" baseline="0" dirty="0" smtClean="0">
                <a:solidFill>
                  <a:schemeClr val="tx1"/>
                </a:solidFill>
                <a:latin typeface="+mn-lt"/>
                <a:ea typeface="+mn-ea"/>
                <a:cs typeface="+mn-cs"/>
              </a:rPr>
              <a:t>). And why we desperately need this </a:t>
            </a:r>
            <a:r>
              <a:rPr lang="en-US" sz="1200" kern="1200" baseline="0" dirty="0" err="1" smtClean="0">
                <a:solidFill>
                  <a:schemeClr val="tx1"/>
                </a:solidFill>
                <a:latin typeface="+mn-lt"/>
                <a:ea typeface="+mn-ea"/>
                <a:cs typeface="+mn-cs"/>
              </a:rPr>
              <a:t>MiP</a:t>
            </a:r>
            <a:r>
              <a:rPr lang="en-US" sz="1200" kern="1200" baseline="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0CABD89-FB3A-FF43-91A5-A52E57D2D005}" type="slidenum">
              <a:rPr lang="en-US" smtClean="0"/>
              <a:t>10</a:t>
            </a:fld>
            <a:endParaRPr lang="en-US"/>
          </a:p>
        </p:txBody>
      </p:sp>
    </p:spTree>
    <p:extLst>
      <p:ext uri="{BB962C8B-B14F-4D97-AF65-F5344CB8AC3E}">
        <p14:creationId xmlns:p14="http://schemas.microsoft.com/office/powerpoint/2010/main" val="3753068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8" name="Slide Number Placeholder 7"/>
          <p:cNvSpPr>
            <a:spLocks noGrp="1"/>
          </p:cNvSpPr>
          <p:nvPr>
            <p:ph type="sldNum" sz="quarter" idx="11"/>
          </p:nvPr>
        </p:nvSpPr>
        <p:spPr/>
        <p:txBody>
          <a:bodyPr/>
          <a:lstStyle/>
          <a:p>
            <a:fld id="{CE8079A4-7AA8-4A4F-87E2-7781EC5097DD}" type="slidenum">
              <a:rPr lang="en-US" smtClean="0"/>
              <a:pPr/>
              <a:t>‹#›</a:t>
            </a:fld>
            <a:endParaRPr lang="en-US"/>
          </a:p>
        </p:txBody>
      </p:sp>
      <p:sp>
        <p:nvSpPr>
          <p:cNvPr id="9" name="Footer Placeholder 8"/>
          <p:cNvSpPr>
            <a:spLocks noGrp="1"/>
          </p:cNvSpPr>
          <p:nvPr>
            <p:ph type="ftr" sz="quarter" idx="12"/>
          </p:nvPr>
        </p:nvSpPr>
        <p:spPr/>
        <p:txBody>
          <a:bodyPr/>
          <a:lstStyle/>
          <a:p>
            <a:r>
              <a:rPr lang="en-US" smtClean="0"/>
              <a:t>VOC Chemistry and OH Reactivity: Known Unknowns and Unknown Unknowns, AGU Fall Meeting, Dec 14th 2015</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a:xfrm>
            <a:off x="914400" y="6309360"/>
            <a:ext cx="7315200" cy="301227"/>
          </a:xfrm>
        </p:spPr>
        <p:txBody>
          <a:bodyPr/>
          <a:lstStyle>
            <a:lvl1pPr>
              <a:defRPr sz="1400"/>
            </a:lvl1pPr>
          </a:lstStyle>
          <a:p>
            <a:r>
              <a:rPr lang="en-US" smtClean="0"/>
              <a:t>VOC Chemistry and OH Reactivity: Known Unknowns and Unknown Unknowns, AGU Fall Meeting, Dec 14th 2015</a:t>
            </a:r>
            <a:endParaRPr lang="en-US" dirty="0"/>
          </a:p>
        </p:txBody>
      </p:sp>
      <p:sp>
        <p:nvSpPr>
          <p:cNvPr id="6" name="Slide Number Placeholder 5"/>
          <p:cNvSpPr>
            <a:spLocks noGrp="1"/>
          </p:cNvSpPr>
          <p:nvPr>
            <p:ph type="sldNum" sz="quarter" idx="12"/>
          </p:nvPr>
        </p:nvSpPr>
        <p:spPr>
          <a:xfrm>
            <a:off x="8202797" y="699673"/>
            <a:ext cx="941203" cy="301752"/>
          </a:xfrm>
        </p:spPr>
        <p:txBody>
          <a:bodyPr/>
          <a:lstStyle/>
          <a:p>
            <a:fld id="{CE8079A4-7AA8-4A4F-87E2-7781EC5097DD}"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US" smtClean="0"/>
              <a:t>VOC Chemistry and OH Reactivity: Known Unknowns and Unknown Unknowns, AGU Fall Meeting, Dec 14th 2015</a:t>
            </a:r>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6007690" y="548797"/>
            <a:ext cx="1189132" cy="297918"/>
          </a:xfrm>
          <a:prstGeom prst="rect">
            <a:avLst/>
          </a:prstGeom>
        </p:spPr>
        <p:txBody>
          <a:bodyPr/>
          <a:lstStyle/>
          <a:p>
            <a:fld id="{10AFC249-5993-F94C-909F-2FE2B298FCFA}" type="datetime1">
              <a:rPr lang="en-US" smtClean="0"/>
              <a:t>28/09/16</a:t>
            </a:fld>
            <a:endParaRPr lang="en-US"/>
          </a:p>
        </p:txBody>
      </p:sp>
      <p:sp>
        <p:nvSpPr>
          <p:cNvPr id="6" name="Footer Placeholder 5"/>
          <p:cNvSpPr>
            <a:spLocks noGrp="1"/>
          </p:cNvSpPr>
          <p:nvPr>
            <p:ph type="ftr" sz="quarter" idx="11"/>
          </p:nvPr>
        </p:nvSpPr>
        <p:spPr/>
        <p:txBody>
          <a:bodyPr/>
          <a:lstStyle/>
          <a:p>
            <a:r>
              <a:rPr lang="en-US" smtClean="0"/>
              <a:t>VOC Chemistry and OH Reactivity: Known Unknowns and Unknown Unknowns, AGU Fall Meeting, Dec 14th 2015</a:t>
            </a:r>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a:xfrm>
            <a:off x="6007690" y="548797"/>
            <a:ext cx="1189132" cy="297918"/>
          </a:xfrm>
          <a:prstGeom prst="rect">
            <a:avLst/>
          </a:prstGeom>
        </p:spPr>
        <p:txBody>
          <a:bodyPr/>
          <a:lstStyle/>
          <a:p>
            <a:fld id="{BCF3A36D-71B7-2647-9E8B-DC7B12A0E86A}" type="datetime1">
              <a:rPr lang="en-US" smtClean="0"/>
              <a:t>28/09/16</a:t>
            </a:fld>
            <a:endParaRPr lang="en-US"/>
          </a:p>
        </p:txBody>
      </p:sp>
      <p:sp>
        <p:nvSpPr>
          <p:cNvPr id="8" name="Footer Placeholder 7"/>
          <p:cNvSpPr>
            <a:spLocks noGrp="1"/>
          </p:cNvSpPr>
          <p:nvPr>
            <p:ph type="ftr" sz="quarter" idx="11"/>
          </p:nvPr>
        </p:nvSpPr>
        <p:spPr/>
        <p:txBody>
          <a:bodyPr/>
          <a:lstStyle/>
          <a:p>
            <a:r>
              <a:rPr lang="en-US" smtClean="0"/>
              <a:t>VOC Chemistry and OH Reactivity: Known Unknowns and Unknown Unknowns, AGU Fall Meeting, Dec 14th 2015</a:t>
            </a:r>
            <a:endParaRPr lang="en-US"/>
          </a:p>
        </p:txBody>
      </p:sp>
      <p:sp>
        <p:nvSpPr>
          <p:cNvPr id="9" name="Slide Number Placeholder 8"/>
          <p:cNvSpPr>
            <a:spLocks noGrp="1"/>
          </p:cNvSpPr>
          <p:nvPr>
            <p:ph type="sldNum" sz="quarter" idx="12"/>
          </p:nvPr>
        </p:nvSpPr>
        <p:spPr/>
        <p:txBody>
          <a:bodyPr/>
          <a:lstStyle/>
          <a:p>
            <a:fld id="{CE8079A4-7AA8-4A4F-87E2-7781EC5097DD}" type="slidenum">
              <a:rPr lang="en-US" smtClean="0"/>
              <a:pPr/>
              <a:t>‹#›</a:t>
            </a:fld>
            <a:endParaRPr lang="en-US"/>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007690" y="548797"/>
            <a:ext cx="1189132" cy="297918"/>
          </a:xfrm>
          <a:prstGeom prst="rect">
            <a:avLst/>
          </a:prstGeom>
        </p:spPr>
        <p:txBody>
          <a:bodyPr/>
          <a:lstStyle/>
          <a:p>
            <a:fld id="{7B820FCE-A09B-A642-927E-A396F8F50C36}" type="datetime1">
              <a:rPr lang="en-US" smtClean="0"/>
              <a:t>28/09/16</a:t>
            </a:fld>
            <a:endParaRPr lang="en-US"/>
          </a:p>
        </p:txBody>
      </p:sp>
      <p:sp>
        <p:nvSpPr>
          <p:cNvPr id="4" name="Footer Placeholder 3"/>
          <p:cNvSpPr>
            <a:spLocks noGrp="1"/>
          </p:cNvSpPr>
          <p:nvPr>
            <p:ph type="ftr" sz="quarter" idx="11"/>
          </p:nvPr>
        </p:nvSpPr>
        <p:spPr/>
        <p:txBody>
          <a:bodyPr/>
          <a:lstStyle/>
          <a:p>
            <a:r>
              <a:rPr lang="en-US" smtClean="0"/>
              <a:t>VOC Chemistry and OH Reactivity: Known Unknowns and Unknown Unknowns, AGU Fall Meeting, Dec 14th 2015</a:t>
            </a:r>
            <a:endParaRPr lang="en-US"/>
          </a:p>
        </p:txBody>
      </p:sp>
      <p:sp>
        <p:nvSpPr>
          <p:cNvPr id="5" name="Slide Number Placeholder 4"/>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07690" y="548797"/>
            <a:ext cx="1189132" cy="297918"/>
          </a:xfrm>
          <a:prstGeom prst="rect">
            <a:avLst/>
          </a:prstGeom>
        </p:spPr>
        <p:txBody>
          <a:bodyPr/>
          <a:lstStyle/>
          <a:p>
            <a:fld id="{982D7C03-15D3-DC48-B51D-E70163C7799C}" type="datetime1">
              <a:rPr lang="en-US" smtClean="0"/>
              <a:t>28/09/16</a:t>
            </a:fld>
            <a:endParaRPr lang="en-US"/>
          </a:p>
        </p:txBody>
      </p:sp>
      <p:sp>
        <p:nvSpPr>
          <p:cNvPr id="3" name="Footer Placeholder 2"/>
          <p:cNvSpPr>
            <a:spLocks noGrp="1"/>
          </p:cNvSpPr>
          <p:nvPr>
            <p:ph type="ftr" sz="quarter" idx="11"/>
          </p:nvPr>
        </p:nvSpPr>
        <p:spPr/>
        <p:txBody>
          <a:bodyPr/>
          <a:lstStyle/>
          <a:p>
            <a:r>
              <a:rPr lang="en-US" smtClean="0"/>
              <a:t>VOC Chemistry and OH Reactivity: Known Unknowns and Unknown Unknowns, AGU Fall Meeting, Dec 14th 2015</a:t>
            </a:r>
            <a:endParaRPr lang="en-US"/>
          </a:p>
        </p:txBody>
      </p:sp>
      <p:sp>
        <p:nvSpPr>
          <p:cNvPr id="4" name="Slide Number Placeholder 3"/>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007690" y="548797"/>
            <a:ext cx="1189132" cy="297918"/>
          </a:xfrm>
          <a:prstGeom prst="rect">
            <a:avLst/>
          </a:prstGeom>
        </p:spPr>
        <p:txBody>
          <a:bodyPr/>
          <a:lstStyle/>
          <a:p>
            <a:fld id="{174AF053-63A0-7944-B82F-50355C618F0A}" type="datetime1">
              <a:rPr lang="en-US" smtClean="0"/>
              <a:t>28/09/16</a:t>
            </a:fld>
            <a:endParaRPr lang="en-US"/>
          </a:p>
        </p:txBody>
      </p:sp>
      <p:sp>
        <p:nvSpPr>
          <p:cNvPr id="6" name="Footer Placeholder 5"/>
          <p:cNvSpPr>
            <a:spLocks noGrp="1"/>
          </p:cNvSpPr>
          <p:nvPr>
            <p:ph type="ftr" sz="quarter" idx="11"/>
          </p:nvPr>
        </p:nvSpPr>
        <p:spPr/>
        <p:txBody>
          <a:bodyPr/>
          <a:lstStyle/>
          <a:p>
            <a:r>
              <a:rPr lang="en-US" smtClean="0"/>
              <a:t>VOC Chemistry and OH Reactivity: Known Unknowns and Unknown Unknowns, AGU Fall Meeting, Dec 14th 2015</a:t>
            </a:r>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007690" y="548797"/>
            <a:ext cx="1189132" cy="297918"/>
          </a:xfrm>
          <a:prstGeom prst="rect">
            <a:avLst/>
          </a:prstGeom>
        </p:spPr>
        <p:txBody>
          <a:bodyPr/>
          <a:lstStyle/>
          <a:p>
            <a:fld id="{4E05EDC0-0282-1A4D-858D-A87E7974A606}" type="datetime1">
              <a:rPr lang="en-US" smtClean="0"/>
              <a:t>28/09/16</a:t>
            </a:fld>
            <a:endParaRPr lang="en-US"/>
          </a:p>
        </p:txBody>
      </p:sp>
      <p:sp>
        <p:nvSpPr>
          <p:cNvPr id="6" name="Footer Placeholder 5"/>
          <p:cNvSpPr>
            <a:spLocks noGrp="1"/>
          </p:cNvSpPr>
          <p:nvPr>
            <p:ph type="ftr" sz="quarter" idx="11"/>
          </p:nvPr>
        </p:nvSpPr>
        <p:spPr/>
        <p:txBody>
          <a:bodyPr/>
          <a:lstStyle/>
          <a:p>
            <a:r>
              <a:rPr lang="en-US" smtClean="0"/>
              <a:t>VOC Chemistry and OH Reactivity: Known Unknowns and Unknown Unknowns, AGU Fall Meeting, Dec 14th 2015</a:t>
            </a:r>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007690" y="548797"/>
            <a:ext cx="1189132" cy="297918"/>
          </a:xfrm>
          <a:prstGeom prst="rect">
            <a:avLst/>
          </a:prstGeom>
        </p:spPr>
        <p:txBody>
          <a:bodyPr/>
          <a:lstStyle/>
          <a:p>
            <a:fld id="{C5220E2A-FA2E-6F44-9A00-F999A06FFDCB}" type="datetime1">
              <a:rPr lang="en-US" smtClean="0"/>
              <a:t>28/09/16</a:t>
            </a:fld>
            <a:endParaRPr lang="en-US"/>
          </a:p>
        </p:txBody>
      </p:sp>
      <p:sp>
        <p:nvSpPr>
          <p:cNvPr id="5" name="Footer Placeholder 4"/>
          <p:cNvSpPr>
            <a:spLocks noGrp="1"/>
          </p:cNvSpPr>
          <p:nvPr>
            <p:ph type="ftr" sz="quarter" idx="11"/>
          </p:nvPr>
        </p:nvSpPr>
        <p:spPr/>
        <p:txBody>
          <a:bodyPr/>
          <a:lstStyle/>
          <a:p>
            <a:r>
              <a:rPr lang="en-US" smtClean="0"/>
              <a:t>VOC Chemistry and OH Reactivity: Known Unknowns and Unknown Unknowns, AGU Fall Meeting, Dec 14th 2015</a:t>
            </a:r>
            <a:endParaRPr lang="en-US"/>
          </a:p>
        </p:txBody>
      </p:sp>
      <p:sp>
        <p:nvSpPr>
          <p:cNvPr id="6" name="Slide Number Placeholder 5"/>
          <p:cNvSpPr>
            <a:spLocks noGrp="1"/>
          </p:cNvSpPr>
          <p:nvPr>
            <p:ph type="sldNum" sz="quarter" idx="12"/>
          </p:nvPr>
        </p:nvSpPr>
        <p:spPr/>
        <p:txBody>
          <a:bodyPr/>
          <a:lstStyle/>
          <a:p>
            <a:fld id="{5397606D-E5C4-4C2F-8241-EC2663EF1CD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007690" y="548797"/>
            <a:ext cx="1189132" cy="297918"/>
          </a:xfrm>
          <a:prstGeom prst="rect">
            <a:avLst/>
          </a:prstGeom>
        </p:spPr>
        <p:txBody>
          <a:bodyPr/>
          <a:lstStyle/>
          <a:p>
            <a:fld id="{741960A0-0539-B841-9227-966F51F198A1}" type="datetime1">
              <a:rPr lang="en-US" smtClean="0"/>
              <a:t>28/09/16</a:t>
            </a:fld>
            <a:endParaRPr lang="en-US" dirty="0"/>
          </a:p>
        </p:txBody>
      </p:sp>
      <p:sp>
        <p:nvSpPr>
          <p:cNvPr id="5" name="Footer Placeholder 4"/>
          <p:cNvSpPr>
            <a:spLocks noGrp="1"/>
          </p:cNvSpPr>
          <p:nvPr>
            <p:ph type="ftr" sz="quarter" idx="11"/>
          </p:nvPr>
        </p:nvSpPr>
        <p:spPr/>
        <p:txBody>
          <a:bodyPr/>
          <a:lstStyle/>
          <a:p>
            <a:r>
              <a:rPr lang="en-US" smtClean="0"/>
              <a:t>VOC Chemistry and OH Reactivity: Known Unknowns and Unknown Unknowns, AGU Fall Meeting, Dec 14th 2015</a:t>
            </a:r>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573807"/>
            <a:ext cx="7315200" cy="3143686"/>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4027284"/>
            <a:ext cx="7315200" cy="196717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6" name="Slide Number Placeholder 5"/>
          <p:cNvSpPr>
            <a:spLocks noGrp="1"/>
          </p:cNvSpPr>
          <p:nvPr>
            <p:ph type="sldNum" sz="quarter" idx="4"/>
          </p:nvPr>
        </p:nvSpPr>
        <p:spPr>
          <a:xfrm>
            <a:off x="8202797" y="699673"/>
            <a:ext cx="941203" cy="301752"/>
          </a:xfrm>
          <a:prstGeom prst="rect">
            <a:avLst/>
          </a:prstGeom>
        </p:spPr>
        <p:txBody>
          <a:bodyPr vert="horz" lIns="91440" tIns="45720" rIns="91440" bIns="45720" rtlCol="0" anchor="ctr"/>
          <a:lstStyle>
            <a:lvl1pPr algn="r">
              <a:defRPr sz="1600" b="1">
                <a:solidFill>
                  <a:srgbClr val="0D0D0D"/>
                </a:solidFill>
              </a:defRPr>
            </a:lvl1pPr>
          </a:lstStyle>
          <a:p>
            <a:fld id="{CE8079A4-7AA8-4A4F-87E2-7781EC5097DD}" type="slidenum">
              <a:rPr lang="en-US" smtClean="0"/>
              <a:pPr/>
              <a:t>‹#›</a:t>
            </a:fld>
            <a:endParaRPr lang="en-US" dirty="0"/>
          </a:p>
        </p:txBody>
      </p:sp>
      <p:sp>
        <p:nvSpPr>
          <p:cNvPr id="5" name="Footer Placeholder 4"/>
          <p:cNvSpPr>
            <a:spLocks noGrp="1"/>
          </p:cNvSpPr>
          <p:nvPr>
            <p:ph type="ftr" sz="quarter" idx="3"/>
          </p:nvPr>
        </p:nvSpPr>
        <p:spPr>
          <a:xfrm>
            <a:off x="413348" y="6459973"/>
            <a:ext cx="8317304" cy="301227"/>
          </a:xfrm>
          <a:prstGeom prst="rect">
            <a:avLst/>
          </a:prstGeom>
        </p:spPr>
        <p:txBody>
          <a:bodyPr vert="horz" lIns="91440" tIns="0" rIns="91440" bIns="45720" rtlCol="0" anchor="t"/>
          <a:lstStyle>
            <a:lvl1pPr algn="l">
              <a:defRPr sz="1400">
                <a:solidFill>
                  <a:srgbClr val="0D0D0D"/>
                </a:solidFill>
              </a:defRPr>
            </a:lvl1pPr>
          </a:lstStyle>
          <a:p>
            <a:r>
              <a:rPr lang="en-US" dirty="0" smtClean="0"/>
              <a:t>VOC Chemistry and OH Reactivity: Known Unknowns and Unknown Unknowns, AGU Fall Meeting, Dec 14th 2015</a:t>
            </a:r>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2" r:id="rId10"/>
    <p:sldLayoutId id="2147483671" r:id="rId11"/>
  </p:sldLayoutIdLst>
  <p:timing>
    <p:tnLst>
      <p:par>
        <p:cTn xmlns:p14="http://schemas.microsoft.com/office/powerpoint/2010/main" id="1" dur="indefinite" restart="never" nodeType="tmRoot"/>
      </p:par>
    </p:tnLst>
  </p:timing>
  <p:hf hdr="0" dt="0"/>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em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6.emf"/><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399" y="564518"/>
            <a:ext cx="7315200" cy="3076149"/>
          </a:xfrm>
        </p:spPr>
        <p:txBody>
          <a:bodyPr>
            <a:normAutofit/>
          </a:bodyPr>
          <a:lstStyle/>
          <a:p>
            <a:pPr algn="ctr">
              <a:lnSpc>
                <a:spcPct val="90000"/>
              </a:lnSpc>
            </a:pPr>
            <a:r>
              <a:rPr lang="en-US" sz="9600" b="1" dirty="0" smtClean="0"/>
              <a:t>FORCAsT</a:t>
            </a:r>
            <a:br>
              <a:rPr lang="en-US" sz="9600" b="1" dirty="0" smtClean="0"/>
            </a:br>
            <a:r>
              <a:rPr lang="en-US" sz="5400" b="1" dirty="0" err="1" smtClean="0"/>
              <a:t>FOR</a:t>
            </a:r>
            <a:r>
              <a:rPr lang="en-US" sz="5400" dirty="0" err="1" smtClean="0"/>
              <a:t>est</a:t>
            </a:r>
            <a:r>
              <a:rPr lang="en-US" sz="5400" dirty="0" smtClean="0"/>
              <a:t> </a:t>
            </a:r>
            <a:r>
              <a:rPr lang="en-US" sz="5400" b="1" dirty="0" smtClean="0"/>
              <a:t>C</a:t>
            </a:r>
            <a:r>
              <a:rPr lang="en-US" sz="5400" dirty="0" smtClean="0"/>
              <a:t>anopy-</a:t>
            </a:r>
            <a:r>
              <a:rPr lang="en-US" sz="5400" b="1" dirty="0" smtClean="0"/>
              <a:t>A</a:t>
            </a:r>
            <a:r>
              <a:rPr lang="en-US" sz="5400" dirty="0" smtClean="0"/>
              <a:t>tmosphere </a:t>
            </a:r>
            <a:r>
              <a:rPr lang="en-US" sz="5400" b="1" dirty="0" smtClean="0"/>
              <a:t>T</a:t>
            </a:r>
            <a:r>
              <a:rPr lang="en-US" sz="5400" dirty="0" smtClean="0"/>
              <a:t>ransfer</a:t>
            </a:r>
            <a:endParaRPr lang="en-US" sz="5400" dirty="0"/>
          </a:p>
        </p:txBody>
      </p:sp>
      <p:sp>
        <p:nvSpPr>
          <p:cNvPr id="3" name="Subtitle 2"/>
          <p:cNvSpPr>
            <a:spLocks noGrp="1"/>
          </p:cNvSpPr>
          <p:nvPr>
            <p:ph type="subTitle" idx="1"/>
          </p:nvPr>
        </p:nvSpPr>
        <p:spPr>
          <a:xfrm>
            <a:off x="677333" y="5094784"/>
            <a:ext cx="7789333" cy="1195856"/>
          </a:xfrm>
        </p:spPr>
        <p:txBody>
          <a:bodyPr>
            <a:normAutofit fontScale="85000" lnSpcReduction="10000"/>
          </a:bodyPr>
          <a:lstStyle/>
          <a:p>
            <a:r>
              <a:rPr lang="en-US" sz="2800" b="1" dirty="0"/>
              <a:t>Kirsti </a:t>
            </a:r>
            <a:r>
              <a:rPr lang="en-US" sz="2800" b="1" dirty="0" smtClean="0"/>
              <a:t>Ashworth</a:t>
            </a:r>
            <a:r>
              <a:rPr lang="en-US" sz="2800" baseline="30000" dirty="0" smtClean="0"/>
              <a:t>1,2</a:t>
            </a:r>
            <a:r>
              <a:rPr lang="en-US" sz="2800" dirty="0" smtClean="0"/>
              <a:t>, </a:t>
            </a:r>
            <a:r>
              <a:rPr lang="en-US" sz="2800" dirty="0"/>
              <a:t>Allison L Steiner</a:t>
            </a:r>
            <a:r>
              <a:rPr lang="en-US" sz="2800" baseline="30000" dirty="0"/>
              <a:t>1</a:t>
            </a:r>
            <a:r>
              <a:rPr lang="en-US" sz="2800" dirty="0"/>
              <a:t>, Serena H </a:t>
            </a:r>
            <a:r>
              <a:rPr lang="en-US" sz="2800" dirty="0" smtClean="0"/>
              <a:t>Chung</a:t>
            </a:r>
            <a:r>
              <a:rPr lang="en-US" sz="2800" baseline="30000" dirty="0" smtClean="0"/>
              <a:t>3</a:t>
            </a:r>
          </a:p>
          <a:p>
            <a:pPr>
              <a:spcAft>
                <a:spcPts val="600"/>
              </a:spcAft>
            </a:pPr>
            <a:r>
              <a:rPr lang="en-US" sz="2800" dirty="0" err="1"/>
              <a:t>Karena</a:t>
            </a:r>
            <a:r>
              <a:rPr lang="en-US" sz="2800" dirty="0"/>
              <a:t> A </a:t>
            </a:r>
            <a:r>
              <a:rPr lang="en-US" sz="2800" dirty="0" smtClean="0"/>
              <a:t>McKinney</a:t>
            </a:r>
            <a:r>
              <a:rPr lang="en-US" sz="2800" baseline="30000" dirty="0" smtClean="0"/>
              <a:t>4</a:t>
            </a:r>
            <a:r>
              <a:rPr lang="en-US" sz="2800" dirty="0" smtClean="0"/>
              <a:t>, </a:t>
            </a:r>
            <a:r>
              <a:rPr lang="en-US" sz="2800" dirty="0"/>
              <a:t>J William </a:t>
            </a:r>
            <a:r>
              <a:rPr lang="en-US" sz="2800" dirty="0" smtClean="0"/>
              <a:t>Munger</a:t>
            </a:r>
            <a:r>
              <a:rPr lang="en-US" sz="2800" baseline="30000" dirty="0" smtClean="0"/>
              <a:t>4</a:t>
            </a:r>
            <a:r>
              <a:rPr lang="en-US" sz="2800" dirty="0" smtClean="0"/>
              <a:t> </a:t>
            </a:r>
            <a:r>
              <a:rPr lang="en-US" sz="2800" dirty="0"/>
              <a:t>and Ying </a:t>
            </a:r>
            <a:r>
              <a:rPr lang="en-US" sz="2800" dirty="0" smtClean="0"/>
              <a:t>Liu</a:t>
            </a:r>
            <a:r>
              <a:rPr lang="en-US" sz="2800" baseline="30000" dirty="0" smtClean="0"/>
              <a:t>4</a:t>
            </a:r>
            <a:r>
              <a:rPr lang="en-US" sz="2800" dirty="0" smtClean="0"/>
              <a:t> </a:t>
            </a:r>
            <a:endParaRPr lang="en-US" sz="2800" baseline="30000" dirty="0" smtClean="0"/>
          </a:p>
          <a:p>
            <a:r>
              <a:rPr lang="en-US" sz="1800" baseline="30000" dirty="0" smtClean="0"/>
              <a:t>1</a:t>
            </a:r>
            <a:r>
              <a:rPr lang="en-US" sz="1800" dirty="0" smtClean="0"/>
              <a:t>University </a:t>
            </a:r>
            <a:r>
              <a:rPr lang="en-US" sz="1800" dirty="0"/>
              <a:t>of </a:t>
            </a:r>
            <a:r>
              <a:rPr lang="en-US" sz="1800" dirty="0" smtClean="0"/>
              <a:t>Michigan, </a:t>
            </a:r>
            <a:r>
              <a:rPr lang="en-US" sz="1800" baseline="30000" dirty="0" smtClean="0"/>
              <a:t>2</a:t>
            </a:r>
            <a:r>
              <a:rPr lang="en-US" sz="1800" dirty="0" smtClean="0"/>
              <a:t>Lancaster University, </a:t>
            </a:r>
            <a:r>
              <a:rPr lang="en-US" sz="1800" baseline="30000" dirty="0" smtClean="0"/>
              <a:t>3</a:t>
            </a:r>
            <a:r>
              <a:rPr lang="en-US" sz="1800" dirty="0" smtClean="0"/>
              <a:t>Washington </a:t>
            </a:r>
            <a:r>
              <a:rPr lang="en-US" sz="1800" dirty="0"/>
              <a:t>State </a:t>
            </a:r>
            <a:r>
              <a:rPr lang="en-US" sz="1800" dirty="0" smtClean="0"/>
              <a:t>University, </a:t>
            </a:r>
            <a:r>
              <a:rPr lang="en-US" sz="1800" baseline="30000" dirty="0" smtClean="0"/>
              <a:t>4</a:t>
            </a:r>
            <a:r>
              <a:rPr lang="en-US" sz="1800" dirty="0" smtClean="0"/>
              <a:t>Harvard University</a:t>
            </a:r>
            <a:endParaRPr lang="en-US" sz="1800" dirty="0"/>
          </a:p>
        </p:txBody>
      </p:sp>
      <p:sp>
        <p:nvSpPr>
          <p:cNvPr id="6" name="Footer Placeholder 5"/>
          <p:cNvSpPr>
            <a:spLocks noGrp="1"/>
          </p:cNvSpPr>
          <p:nvPr>
            <p:ph type="ftr" sz="quarter" idx="12"/>
          </p:nvPr>
        </p:nvSpPr>
        <p:spPr>
          <a:xfrm>
            <a:off x="285544" y="6459973"/>
            <a:ext cx="8572913" cy="301227"/>
          </a:xfrm>
        </p:spPr>
        <p:txBody>
          <a:bodyPr/>
          <a:lstStyle/>
          <a:p>
            <a:r>
              <a:rPr lang="en-US" dirty="0" smtClean="0">
                <a:solidFill>
                  <a:schemeClr val="bg1">
                    <a:lumMod val="95000"/>
                    <a:lumOff val="5000"/>
                  </a:schemeClr>
                </a:solidFill>
              </a:rPr>
              <a:t>IGAC Science Conference: Side Meeting, An </a:t>
            </a:r>
            <a:r>
              <a:rPr lang="en-US" dirty="0">
                <a:solidFill>
                  <a:schemeClr val="bg1">
                    <a:lumMod val="95000"/>
                    <a:lumOff val="5000"/>
                  </a:schemeClr>
                </a:solidFill>
              </a:rPr>
              <a:t>introduction to </a:t>
            </a:r>
            <a:r>
              <a:rPr lang="en-US" dirty="0" err="1">
                <a:solidFill>
                  <a:schemeClr val="bg1">
                    <a:lumMod val="95000"/>
                    <a:lumOff val="5000"/>
                  </a:schemeClr>
                </a:solidFill>
              </a:rPr>
              <a:t>modelling</a:t>
            </a:r>
            <a:r>
              <a:rPr lang="en-US" dirty="0">
                <a:solidFill>
                  <a:schemeClr val="bg1">
                    <a:lumMod val="95000"/>
                    <a:lumOff val="5000"/>
                  </a:schemeClr>
                </a:solidFill>
              </a:rPr>
              <a:t> canopy-atmosphere </a:t>
            </a:r>
            <a:r>
              <a:rPr lang="en-US" dirty="0" smtClean="0">
                <a:solidFill>
                  <a:schemeClr val="bg1">
                    <a:lumMod val="95000"/>
                    <a:lumOff val="5000"/>
                  </a:schemeClr>
                </a:solidFill>
              </a:rPr>
              <a:t>exchange, Sept </a:t>
            </a:r>
            <a:r>
              <a:rPr lang="en-US" dirty="0">
                <a:solidFill>
                  <a:schemeClr val="bg1">
                    <a:lumMod val="95000"/>
                    <a:lumOff val="5000"/>
                  </a:schemeClr>
                </a:solidFill>
              </a:rPr>
              <a:t>28 2016</a:t>
            </a:r>
          </a:p>
        </p:txBody>
      </p:sp>
      <p:sp>
        <p:nvSpPr>
          <p:cNvPr id="7" name="Slide Number Placeholder 6"/>
          <p:cNvSpPr>
            <a:spLocks noGrp="1"/>
          </p:cNvSpPr>
          <p:nvPr>
            <p:ph type="sldNum" sz="quarter" idx="11"/>
          </p:nvPr>
        </p:nvSpPr>
        <p:spPr/>
        <p:txBody>
          <a:bodyPr/>
          <a:lstStyle/>
          <a:p>
            <a:fld id="{CE8079A4-7AA8-4A4F-87E2-7781EC5097DD}" type="slidenum">
              <a:rPr lang="en-US" sz="1600" b="1" smtClean="0">
                <a:solidFill>
                  <a:srgbClr val="0D0D0D"/>
                </a:solidFill>
              </a:rPr>
              <a:pPr/>
              <a:t>1</a:t>
            </a:fld>
            <a:endParaRPr lang="en-US" sz="1600" b="1" dirty="0">
              <a:solidFill>
                <a:srgbClr val="0D0D0D"/>
              </a:solidFill>
            </a:endParaRPr>
          </a:p>
        </p:txBody>
      </p:sp>
      <p:sp>
        <p:nvSpPr>
          <p:cNvPr id="8" name="Subtitle 2"/>
          <p:cNvSpPr txBox="1">
            <a:spLocks/>
          </p:cNvSpPr>
          <p:nvPr/>
        </p:nvSpPr>
        <p:spPr>
          <a:xfrm>
            <a:off x="677333" y="3911264"/>
            <a:ext cx="7789333" cy="751384"/>
          </a:xfrm>
          <a:prstGeom prst="rect">
            <a:avLst/>
          </a:prstGeom>
        </p:spPr>
        <p:txBody>
          <a:bodyPr vert="horz" lIns="91440" tIns="45720" rIns="91440" bIns="45720" rtlCol="0">
            <a:noAutofit/>
          </a:bodyPr>
          <a:lstStyle>
            <a:lvl1pPr marL="0" indent="0" algn="l" defTabSz="914400" rtl="0" eaLnBrk="1" latinLnBrk="0" hangingPunct="1">
              <a:spcBef>
                <a:spcPct val="20000"/>
              </a:spcBef>
              <a:buClr>
                <a:schemeClr val="tx2"/>
              </a:buClr>
              <a:buFont typeface="Wingdings" charset="2"/>
              <a:buNone/>
              <a:defRPr sz="2200" kern="1200">
                <a:solidFill>
                  <a:schemeClr val="tx1"/>
                </a:solidFill>
                <a:latin typeface="+mn-lt"/>
                <a:ea typeface="+mn-ea"/>
                <a:cs typeface="+mn-cs"/>
              </a:defRPr>
            </a:lvl1pPr>
            <a:lvl2pPr marL="457200" indent="0" algn="ctr" defTabSz="914400" rtl="0" eaLnBrk="1" latinLnBrk="0" hangingPunct="1">
              <a:spcBef>
                <a:spcPct val="20000"/>
              </a:spcBef>
              <a:buClr>
                <a:schemeClr val="tx2"/>
              </a:buClr>
              <a:buFont typeface="Wingdings" charset="2"/>
              <a:buNone/>
              <a:defRPr sz="18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tx2"/>
              </a:buClr>
              <a:buFont typeface="Wingdings" charset="2"/>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tx2"/>
              </a:buClr>
              <a:buFont typeface="Wingdings" charset="2"/>
              <a:buNone/>
              <a:defRPr sz="14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tx2"/>
              </a:buClr>
              <a:buFont typeface="Wingdings" charset="2"/>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tx2"/>
              </a:buClr>
              <a:buFont typeface="Wingdings" pitchFamily="2"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tx2"/>
              </a:buClr>
              <a:buFont typeface="Wingdings" pitchFamily="2"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tx2"/>
              </a:buClr>
              <a:buFont typeface="Wingdings" pitchFamily="2"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tx2"/>
              </a:buClr>
              <a:buFont typeface="Wingdings" pitchFamily="2" charset="2"/>
              <a:buNone/>
              <a:defRPr sz="1400" kern="1200">
                <a:solidFill>
                  <a:schemeClr val="tx1">
                    <a:tint val="75000"/>
                  </a:schemeClr>
                </a:solidFill>
                <a:latin typeface="+mn-lt"/>
                <a:ea typeface="+mn-ea"/>
                <a:cs typeface="+mn-cs"/>
              </a:defRPr>
            </a:lvl9pPr>
          </a:lstStyle>
          <a:p>
            <a:r>
              <a:rPr lang="en-US" sz="4000" b="1" dirty="0" err="1" smtClean="0">
                <a:solidFill>
                  <a:schemeClr val="tx2">
                    <a:lumMod val="60000"/>
                    <a:lumOff val="40000"/>
                  </a:schemeClr>
                </a:solidFill>
              </a:rPr>
              <a:t>FORCAsTing</a:t>
            </a:r>
            <a:r>
              <a:rPr lang="en-US" sz="4000" b="1" dirty="0" smtClean="0">
                <a:solidFill>
                  <a:schemeClr val="tx2">
                    <a:lumMod val="60000"/>
                    <a:lumOff val="40000"/>
                  </a:schemeClr>
                </a:solidFill>
              </a:rPr>
              <a:t> bi-directional exchange</a:t>
            </a:r>
            <a:endParaRPr lang="en-US" sz="4000" dirty="0">
              <a:solidFill>
                <a:schemeClr val="tx2">
                  <a:lumMod val="60000"/>
                  <a:lumOff val="40000"/>
                </a:schemeClr>
              </a:solidFill>
            </a:endParaRPr>
          </a:p>
        </p:txBody>
      </p:sp>
    </p:spTree>
    <p:extLst>
      <p:ext uri="{BB962C8B-B14F-4D97-AF65-F5344CB8AC3E}">
        <p14:creationId xmlns:p14="http://schemas.microsoft.com/office/powerpoint/2010/main" val="97868341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97692"/>
            <a:ext cx="7315200" cy="1704140"/>
          </a:xfrm>
        </p:spPr>
        <p:txBody>
          <a:bodyPr>
            <a:normAutofit/>
          </a:bodyPr>
          <a:lstStyle/>
          <a:p>
            <a:r>
              <a:rPr lang="en-US" sz="5200" dirty="0" smtClean="0"/>
              <a:t>FORCAsT: </a:t>
            </a:r>
            <a:r>
              <a:rPr lang="en-US" sz="5200" dirty="0" err="1" smtClean="0"/>
              <a:t>FORest</a:t>
            </a:r>
            <a:r>
              <a:rPr lang="en-US" sz="5200" dirty="0" smtClean="0"/>
              <a:t> Canopy-Atmosphere Transfer</a:t>
            </a:r>
            <a:endParaRPr lang="en-US" sz="5200" dirty="0"/>
          </a:p>
        </p:txBody>
      </p:sp>
      <p:sp>
        <p:nvSpPr>
          <p:cNvPr id="5" name="Slide Number Placeholder 4"/>
          <p:cNvSpPr>
            <a:spLocks noGrp="1"/>
          </p:cNvSpPr>
          <p:nvPr>
            <p:ph type="sldNum" sz="quarter" idx="12"/>
          </p:nvPr>
        </p:nvSpPr>
        <p:spPr/>
        <p:txBody>
          <a:bodyPr/>
          <a:lstStyle/>
          <a:p>
            <a:fld id="{CE8079A4-7AA8-4A4F-87E2-7781EC5097DD}" type="slidenum">
              <a:rPr lang="en-US" smtClean="0"/>
              <a:pPr/>
              <a:t>2</a:t>
            </a:fld>
            <a:endParaRPr lang="en-US"/>
          </a:p>
        </p:txBody>
      </p:sp>
      <p:grpSp>
        <p:nvGrpSpPr>
          <p:cNvPr id="15" name="Group 14"/>
          <p:cNvGrpSpPr/>
          <p:nvPr/>
        </p:nvGrpSpPr>
        <p:grpSpPr>
          <a:xfrm>
            <a:off x="2561339" y="297692"/>
            <a:ext cx="4021323" cy="5962188"/>
            <a:chOff x="438974" y="297691"/>
            <a:chExt cx="4468137" cy="5962188"/>
          </a:xfrm>
        </p:grpSpPr>
        <p:pic>
          <p:nvPicPr>
            <p:cNvPr id="13" name="Picture 12" descr="Fig6boxyVOC_Flux_July2012Obs.ps"/>
            <p:cNvPicPr>
              <a:picLocks/>
            </p:cNvPicPr>
            <p:nvPr/>
          </p:nvPicPr>
          <p:blipFill rotWithShape="1">
            <a:blip r:embed="rId3">
              <a:extLst>
                <a:ext uri="{28A0092B-C50C-407E-A947-70E740481C1C}">
                  <a14:useLocalDpi xmlns:a14="http://schemas.microsoft.com/office/drawing/2010/main" val="0"/>
                </a:ext>
              </a:extLst>
            </a:blip>
            <a:srcRect l="5526" t="16234" r="10159" b="15633"/>
            <a:stretch/>
          </p:blipFill>
          <p:spPr>
            <a:xfrm>
              <a:off x="438974" y="297691"/>
              <a:ext cx="4468137" cy="5962188"/>
            </a:xfrm>
            <a:prstGeom prst="rect">
              <a:avLst/>
            </a:prstGeom>
          </p:spPr>
        </p:pic>
        <p:sp>
          <p:nvSpPr>
            <p:cNvPr id="14" name="Rectangle 13"/>
            <p:cNvSpPr/>
            <p:nvPr/>
          </p:nvSpPr>
          <p:spPr>
            <a:xfrm>
              <a:off x="438974" y="297691"/>
              <a:ext cx="4468137" cy="5947659"/>
            </a:xfrm>
            <a:prstGeom prst="rect">
              <a:avLst/>
            </a:prstGeom>
            <a:noFill/>
            <a:ln w="317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3045221" y="297692"/>
            <a:ext cx="3053558" cy="5964388"/>
            <a:chOff x="5219788" y="280963"/>
            <a:chExt cx="3053558" cy="5964388"/>
          </a:xfrm>
        </p:grpSpPr>
        <p:pic>
          <p:nvPicPr>
            <p:cNvPr id="10" name="Picture 9" descr="Fig6aoxyVOC_Flux_AveBase.ps"/>
            <p:cNvPicPr>
              <a:picLocks/>
            </p:cNvPicPr>
            <p:nvPr/>
          </p:nvPicPr>
          <p:blipFill rotWithShape="1">
            <a:blip r:embed="rId4">
              <a:extLst>
                <a:ext uri="{28A0092B-C50C-407E-A947-70E740481C1C}">
                  <a14:useLocalDpi xmlns:a14="http://schemas.microsoft.com/office/drawing/2010/main" val="0"/>
                </a:ext>
              </a:extLst>
            </a:blip>
            <a:srcRect l="25940" t="2057" r="24951" b="4187"/>
            <a:stretch/>
          </p:blipFill>
          <p:spPr>
            <a:xfrm>
              <a:off x="5219788" y="280963"/>
              <a:ext cx="3053558" cy="5941123"/>
            </a:xfrm>
            <a:prstGeom prst="rect">
              <a:avLst/>
            </a:prstGeom>
          </p:spPr>
        </p:pic>
        <p:sp>
          <p:nvSpPr>
            <p:cNvPr id="11" name="Rectangle 10"/>
            <p:cNvSpPr/>
            <p:nvPr/>
          </p:nvSpPr>
          <p:spPr>
            <a:xfrm>
              <a:off x="5219788" y="280963"/>
              <a:ext cx="3053558" cy="5964388"/>
            </a:xfrm>
            <a:prstGeom prst="rect">
              <a:avLst/>
            </a:prstGeom>
            <a:noFill/>
            <a:ln w="317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7" name="Oval 16"/>
          <p:cNvSpPr>
            <a:spLocks noChangeAspect="1"/>
          </p:cNvSpPr>
          <p:nvPr/>
        </p:nvSpPr>
        <p:spPr>
          <a:xfrm>
            <a:off x="3767328" y="358749"/>
            <a:ext cx="660848" cy="358059"/>
          </a:xfrm>
          <a:prstGeom prst="ellipse">
            <a:avLst/>
          </a:prstGeom>
          <a:noFill/>
          <a:ln w="50800">
            <a:solidFill>
              <a:srgbClr val="FF0000"/>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Footer Placeholder 5"/>
          <p:cNvSpPr>
            <a:spLocks noGrp="1"/>
          </p:cNvSpPr>
          <p:nvPr>
            <p:ph type="ftr" sz="quarter" idx="12"/>
          </p:nvPr>
        </p:nvSpPr>
        <p:spPr>
          <a:xfrm>
            <a:off x="285544" y="6459973"/>
            <a:ext cx="8572913" cy="301227"/>
          </a:xfrm>
        </p:spPr>
        <p:txBody>
          <a:bodyPr/>
          <a:lstStyle/>
          <a:p>
            <a:pPr algn="l"/>
            <a:r>
              <a:rPr lang="en-US" sz="1400" b="0" dirty="0" smtClean="0">
                <a:solidFill>
                  <a:schemeClr val="bg1">
                    <a:lumMod val="95000"/>
                    <a:lumOff val="5000"/>
                  </a:schemeClr>
                </a:solidFill>
              </a:rPr>
              <a:t>IGAC Science Conference: Side Meeting, An </a:t>
            </a:r>
            <a:r>
              <a:rPr lang="en-US" sz="1400" b="0" dirty="0">
                <a:solidFill>
                  <a:schemeClr val="bg1">
                    <a:lumMod val="95000"/>
                    <a:lumOff val="5000"/>
                  </a:schemeClr>
                </a:solidFill>
              </a:rPr>
              <a:t>introduction to </a:t>
            </a:r>
            <a:r>
              <a:rPr lang="en-US" sz="1400" b="0" dirty="0" err="1">
                <a:solidFill>
                  <a:schemeClr val="bg1">
                    <a:lumMod val="95000"/>
                    <a:lumOff val="5000"/>
                  </a:schemeClr>
                </a:solidFill>
              </a:rPr>
              <a:t>modelling</a:t>
            </a:r>
            <a:r>
              <a:rPr lang="en-US" sz="1400" b="0" dirty="0">
                <a:solidFill>
                  <a:schemeClr val="bg1">
                    <a:lumMod val="95000"/>
                    <a:lumOff val="5000"/>
                  </a:schemeClr>
                </a:solidFill>
              </a:rPr>
              <a:t> canopy-atmosphere </a:t>
            </a:r>
            <a:r>
              <a:rPr lang="en-US" sz="1400" b="0" dirty="0" smtClean="0">
                <a:solidFill>
                  <a:schemeClr val="bg1">
                    <a:lumMod val="95000"/>
                    <a:lumOff val="5000"/>
                  </a:schemeClr>
                </a:solidFill>
              </a:rPr>
              <a:t>exchange, Sept </a:t>
            </a:r>
            <a:r>
              <a:rPr lang="en-US" sz="1400" b="0" dirty="0">
                <a:solidFill>
                  <a:schemeClr val="bg1">
                    <a:lumMod val="95000"/>
                    <a:lumOff val="5000"/>
                  </a:schemeClr>
                </a:solidFill>
              </a:rPr>
              <a:t>28 2016</a:t>
            </a:r>
          </a:p>
        </p:txBody>
      </p:sp>
    </p:spTree>
    <p:extLst>
      <p:ext uri="{BB962C8B-B14F-4D97-AF65-F5344CB8AC3E}">
        <p14:creationId xmlns:p14="http://schemas.microsoft.com/office/powerpoint/2010/main" val="11034407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15"/>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3618" y="352553"/>
            <a:ext cx="7315200" cy="966401"/>
          </a:xfrm>
        </p:spPr>
        <p:txBody>
          <a:bodyPr>
            <a:noAutofit/>
          </a:bodyPr>
          <a:lstStyle/>
          <a:p>
            <a:pPr algn="ctr"/>
            <a:r>
              <a:rPr lang="en-US" sz="6400" dirty="0" smtClean="0">
                <a:solidFill>
                  <a:srgbClr val="FF8600"/>
                </a:solidFill>
              </a:rPr>
              <a:t>Fluxes</a:t>
            </a:r>
            <a:endParaRPr lang="en-US" sz="6400" dirty="0">
              <a:solidFill>
                <a:srgbClr val="FF8600"/>
              </a:solidFill>
            </a:endParaRPr>
          </a:p>
        </p:txBody>
      </p:sp>
      <p:sp>
        <p:nvSpPr>
          <p:cNvPr id="5" name="Slide Number Placeholder 4"/>
          <p:cNvSpPr>
            <a:spLocks noGrp="1"/>
          </p:cNvSpPr>
          <p:nvPr>
            <p:ph type="sldNum" sz="quarter" idx="12"/>
          </p:nvPr>
        </p:nvSpPr>
        <p:spPr/>
        <p:txBody>
          <a:bodyPr/>
          <a:lstStyle/>
          <a:p>
            <a:fld id="{CE8079A4-7AA8-4A4F-87E2-7781EC5097DD}" type="slidenum">
              <a:rPr lang="en-US" smtClean="0"/>
              <a:pPr/>
              <a:t>3</a:t>
            </a:fld>
            <a:endParaRPr lang="en-US"/>
          </a:p>
        </p:txBody>
      </p:sp>
      <p:grpSp>
        <p:nvGrpSpPr>
          <p:cNvPr id="10" name="Group 9"/>
          <p:cNvGrpSpPr/>
          <p:nvPr/>
        </p:nvGrpSpPr>
        <p:grpSpPr>
          <a:xfrm>
            <a:off x="0" y="2993677"/>
            <a:ext cx="5022033" cy="1769033"/>
            <a:chOff x="1066800" y="1834557"/>
            <a:chExt cx="7315200" cy="1769033"/>
          </a:xfrm>
        </p:grpSpPr>
        <p:sp>
          <p:nvSpPr>
            <p:cNvPr id="6" name="Title 1"/>
            <p:cNvSpPr txBox="1">
              <a:spLocks/>
            </p:cNvSpPr>
            <p:nvPr/>
          </p:nvSpPr>
          <p:spPr>
            <a:xfrm>
              <a:off x="1066800" y="1834557"/>
              <a:ext cx="7315200" cy="966401"/>
            </a:xfrm>
            <a:prstGeom prst="rect">
              <a:avLst/>
            </a:prstGeom>
          </p:spPr>
          <p:txBody>
            <a:bodyPr vert="horz" lIns="91440" tIns="45720" rIns="91440" bIns="45720" rtlCol="0" anchor="b">
              <a:no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400" dirty="0" smtClean="0">
                  <a:solidFill>
                    <a:srgbClr val="FF8600"/>
                  </a:solidFill>
                </a:rPr>
                <a:t>Flux = -</a:t>
              </a:r>
              <a:r>
                <a:rPr lang="en-US" sz="6400" dirty="0" err="1" smtClean="0">
                  <a:solidFill>
                    <a:srgbClr val="FF8600"/>
                  </a:solidFill>
                </a:rPr>
                <a:t>K</a:t>
              </a:r>
              <a:r>
                <a:rPr lang="en-US" sz="6400" baseline="-25000" dirty="0" err="1" smtClean="0">
                  <a:solidFill>
                    <a:srgbClr val="FF8600"/>
                  </a:solidFill>
                </a:rPr>
                <a:t>H</a:t>
              </a:r>
              <a:r>
                <a:rPr lang="en-US" sz="6400" dirty="0" err="1" smtClean="0">
                  <a:solidFill>
                    <a:srgbClr val="FF8600"/>
                  </a:solidFill>
                </a:rPr>
                <a:t>.dC</a:t>
              </a:r>
              <a:endParaRPr lang="en-US" sz="6400" dirty="0">
                <a:solidFill>
                  <a:srgbClr val="FF8600"/>
                </a:solidFill>
              </a:endParaRPr>
            </a:p>
          </p:txBody>
        </p:sp>
        <p:sp>
          <p:nvSpPr>
            <p:cNvPr id="7" name="Title 1"/>
            <p:cNvSpPr txBox="1">
              <a:spLocks/>
            </p:cNvSpPr>
            <p:nvPr/>
          </p:nvSpPr>
          <p:spPr>
            <a:xfrm>
              <a:off x="5873557" y="2637189"/>
              <a:ext cx="2464944" cy="966401"/>
            </a:xfrm>
            <a:prstGeom prst="rect">
              <a:avLst/>
            </a:prstGeom>
          </p:spPr>
          <p:txBody>
            <a:bodyPr vert="horz" lIns="91440" tIns="45720" rIns="91440" bIns="45720" rtlCol="0" anchor="b">
              <a:no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400" dirty="0" err="1" smtClean="0">
                  <a:solidFill>
                    <a:srgbClr val="FF8600"/>
                  </a:solidFill>
                </a:rPr>
                <a:t>dz</a:t>
              </a:r>
              <a:r>
                <a:rPr lang="en-US" sz="6400" dirty="0" smtClean="0">
                  <a:solidFill>
                    <a:srgbClr val="FF8600"/>
                  </a:solidFill>
                </a:rPr>
                <a:t> </a:t>
              </a:r>
              <a:endParaRPr lang="en-US" sz="6400" dirty="0">
                <a:solidFill>
                  <a:srgbClr val="FF8600"/>
                </a:solidFill>
              </a:endParaRPr>
            </a:p>
          </p:txBody>
        </p:sp>
        <p:cxnSp>
          <p:nvCxnSpPr>
            <p:cNvPr id="9" name="Straight Connector 8"/>
            <p:cNvCxnSpPr/>
            <p:nvPr/>
          </p:nvCxnSpPr>
          <p:spPr>
            <a:xfrm>
              <a:off x="6645219" y="2743200"/>
              <a:ext cx="1065548" cy="0"/>
            </a:xfrm>
            <a:prstGeom prst="line">
              <a:avLst/>
            </a:prstGeom>
            <a:ln w="57150">
              <a:solidFill>
                <a:schemeClr val="tx2"/>
              </a:solidFill>
            </a:ln>
            <a:effectLst/>
          </p:spPr>
          <p:style>
            <a:lnRef idx="2">
              <a:schemeClr val="accent1"/>
            </a:lnRef>
            <a:fillRef idx="0">
              <a:schemeClr val="accent1"/>
            </a:fillRef>
            <a:effectRef idx="1">
              <a:schemeClr val="accent1"/>
            </a:effectRef>
            <a:fontRef idx="minor">
              <a:schemeClr val="tx1"/>
            </a:fontRef>
          </p:style>
        </p:cxnSp>
      </p:grpSp>
      <p:grpSp>
        <p:nvGrpSpPr>
          <p:cNvPr id="22" name="Group 21"/>
          <p:cNvGrpSpPr/>
          <p:nvPr/>
        </p:nvGrpSpPr>
        <p:grpSpPr>
          <a:xfrm>
            <a:off x="374904" y="2764932"/>
            <a:ext cx="3282696" cy="3179350"/>
            <a:chOff x="1463040" y="2275709"/>
            <a:chExt cx="3282696" cy="3179350"/>
          </a:xfrm>
        </p:grpSpPr>
        <p:sp>
          <p:nvSpPr>
            <p:cNvPr id="20" name="TextBox 19"/>
            <p:cNvSpPr txBox="1"/>
            <p:nvPr/>
          </p:nvSpPr>
          <p:spPr>
            <a:xfrm>
              <a:off x="1463040" y="3885399"/>
              <a:ext cx="2846901" cy="1569660"/>
            </a:xfrm>
            <a:prstGeom prst="rect">
              <a:avLst/>
            </a:prstGeom>
            <a:noFill/>
          </p:spPr>
          <p:txBody>
            <a:bodyPr wrap="square" rtlCol="0">
              <a:spAutoFit/>
            </a:bodyPr>
            <a:lstStyle/>
            <a:p>
              <a:r>
                <a:rPr lang="en-US" sz="4800" dirty="0" smtClean="0">
                  <a:solidFill>
                    <a:schemeClr val="accent4">
                      <a:lumMod val="60000"/>
                      <a:lumOff val="40000"/>
                    </a:schemeClr>
                  </a:solidFill>
                </a:rPr>
                <a:t>Eddy diffusivity</a:t>
              </a:r>
              <a:endParaRPr lang="en-US" sz="4800" dirty="0">
                <a:solidFill>
                  <a:schemeClr val="accent4">
                    <a:lumMod val="60000"/>
                    <a:lumOff val="40000"/>
                  </a:schemeClr>
                </a:solidFill>
              </a:endParaRPr>
            </a:p>
          </p:txBody>
        </p:sp>
        <p:sp>
          <p:nvSpPr>
            <p:cNvPr id="12" name="Oval 11"/>
            <p:cNvSpPr/>
            <p:nvPr/>
          </p:nvSpPr>
          <p:spPr>
            <a:xfrm>
              <a:off x="3849624" y="2275709"/>
              <a:ext cx="896112" cy="1852322"/>
            </a:xfrm>
            <a:prstGeom prst="ellipse">
              <a:avLst/>
            </a:prstGeom>
            <a:noFill/>
            <a:ln w="63500">
              <a:solidFill>
                <a:schemeClr val="accent4">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Arrow Connector 15"/>
            <p:cNvCxnSpPr>
              <a:endCxn id="12" idx="3"/>
            </p:cNvCxnSpPr>
            <p:nvPr/>
          </p:nvCxnSpPr>
          <p:spPr>
            <a:xfrm flipV="1">
              <a:off x="3157513" y="3856765"/>
              <a:ext cx="823344" cy="677012"/>
            </a:xfrm>
            <a:prstGeom prst="straightConnector1">
              <a:avLst/>
            </a:prstGeom>
            <a:ln w="31750">
              <a:solidFill>
                <a:schemeClr val="accent4">
                  <a:lumMod val="60000"/>
                  <a:lumOff val="40000"/>
                </a:schemeClr>
              </a:solidFill>
              <a:tailEnd type="arrow" w="lg" len="lg"/>
            </a:ln>
            <a:effectLst/>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a:off x="3657600" y="2373387"/>
            <a:ext cx="4927709" cy="2353198"/>
            <a:chOff x="3657600" y="1924194"/>
            <a:chExt cx="4927709" cy="2353198"/>
          </a:xfrm>
        </p:grpSpPr>
        <p:sp>
          <p:nvSpPr>
            <p:cNvPr id="14" name="Rectangle 13"/>
            <p:cNvSpPr/>
            <p:nvPr/>
          </p:nvSpPr>
          <p:spPr>
            <a:xfrm>
              <a:off x="3657600" y="2380713"/>
              <a:ext cx="1060704" cy="1896679"/>
            </a:xfrm>
            <a:prstGeom prst="rect">
              <a:avLst/>
            </a:prstGeom>
            <a:noFill/>
            <a:ln w="63500">
              <a:solidFill>
                <a:srgbClr val="FFCE0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H="1">
              <a:off x="4718304" y="2948530"/>
              <a:ext cx="1120450" cy="1009193"/>
            </a:xfrm>
            <a:prstGeom prst="straightConnector1">
              <a:avLst/>
            </a:prstGeom>
            <a:ln w="31750">
              <a:solidFill>
                <a:srgbClr val="FFCE02"/>
              </a:solidFill>
              <a:tailEnd type="arrow" w="lg" len="lg"/>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4868692" y="1924194"/>
              <a:ext cx="3716617" cy="1569660"/>
            </a:xfrm>
            <a:prstGeom prst="rect">
              <a:avLst/>
            </a:prstGeom>
            <a:noFill/>
          </p:spPr>
          <p:txBody>
            <a:bodyPr wrap="square" rtlCol="0">
              <a:spAutoFit/>
            </a:bodyPr>
            <a:lstStyle/>
            <a:p>
              <a:pPr algn="r"/>
              <a:r>
                <a:rPr lang="en-US" sz="4800" dirty="0" smtClean="0">
                  <a:solidFill>
                    <a:srgbClr val="FFCE02"/>
                  </a:solidFill>
                </a:rPr>
                <a:t>Concentration gradient</a:t>
              </a:r>
              <a:endParaRPr lang="en-US" sz="4800" dirty="0">
                <a:solidFill>
                  <a:srgbClr val="FFCE02"/>
                </a:solidFill>
              </a:endParaRPr>
            </a:p>
          </p:txBody>
        </p:sp>
      </p:grpSp>
      <p:grpSp>
        <p:nvGrpSpPr>
          <p:cNvPr id="31" name="Group 30"/>
          <p:cNvGrpSpPr/>
          <p:nvPr/>
        </p:nvGrpSpPr>
        <p:grpSpPr>
          <a:xfrm>
            <a:off x="0" y="585259"/>
            <a:ext cx="2665953" cy="2986419"/>
            <a:chOff x="0" y="136066"/>
            <a:chExt cx="2665953" cy="2986419"/>
          </a:xfrm>
        </p:grpSpPr>
        <p:cxnSp>
          <p:nvCxnSpPr>
            <p:cNvPr id="25" name="Straight Arrow Connector 24"/>
            <p:cNvCxnSpPr/>
            <p:nvPr/>
          </p:nvCxnSpPr>
          <p:spPr>
            <a:xfrm>
              <a:off x="1587577" y="1711192"/>
              <a:ext cx="1078376" cy="1411293"/>
            </a:xfrm>
            <a:prstGeom prst="straightConnector1">
              <a:avLst/>
            </a:prstGeom>
            <a:ln w="31750">
              <a:solidFill>
                <a:srgbClr val="FF0000"/>
              </a:solidFill>
              <a:tailEnd type="arrow" w="lg" len="lg"/>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0" y="136066"/>
              <a:ext cx="2493241" cy="1569660"/>
            </a:xfrm>
            <a:prstGeom prst="rect">
              <a:avLst/>
            </a:prstGeom>
            <a:noFill/>
          </p:spPr>
          <p:txBody>
            <a:bodyPr wrap="square" rtlCol="0">
              <a:spAutoFit/>
            </a:bodyPr>
            <a:lstStyle/>
            <a:p>
              <a:pPr algn="r"/>
              <a:r>
                <a:rPr lang="en-US" sz="4800" dirty="0" smtClean="0">
                  <a:solidFill>
                    <a:srgbClr val="FF0000"/>
                  </a:solidFill>
                </a:rPr>
                <a:t>UP       +</a:t>
              </a:r>
            </a:p>
            <a:p>
              <a:pPr algn="r"/>
              <a:r>
                <a:rPr lang="en-US" sz="4800" dirty="0" smtClean="0">
                  <a:solidFill>
                    <a:srgbClr val="FF0000"/>
                  </a:solidFill>
                </a:rPr>
                <a:t>DOWN -</a:t>
              </a:r>
              <a:endParaRPr lang="en-US" sz="4800" dirty="0">
                <a:solidFill>
                  <a:srgbClr val="FF0000"/>
                </a:solidFill>
              </a:endParaRPr>
            </a:p>
          </p:txBody>
        </p:sp>
      </p:grpSp>
      <p:sp>
        <p:nvSpPr>
          <p:cNvPr id="23" name="Footer Placeholder 5"/>
          <p:cNvSpPr>
            <a:spLocks noGrp="1"/>
          </p:cNvSpPr>
          <p:nvPr>
            <p:ph type="ftr" sz="quarter" idx="12"/>
          </p:nvPr>
        </p:nvSpPr>
        <p:spPr>
          <a:xfrm>
            <a:off x="285544" y="6459973"/>
            <a:ext cx="8572913" cy="301227"/>
          </a:xfrm>
        </p:spPr>
        <p:txBody>
          <a:bodyPr/>
          <a:lstStyle/>
          <a:p>
            <a:pPr algn="l"/>
            <a:r>
              <a:rPr lang="en-US" sz="1400" b="0" dirty="0" smtClean="0">
                <a:solidFill>
                  <a:schemeClr val="bg1">
                    <a:lumMod val="95000"/>
                    <a:lumOff val="5000"/>
                  </a:schemeClr>
                </a:solidFill>
              </a:rPr>
              <a:t>IGAC Science Conference: Side Meeting, An </a:t>
            </a:r>
            <a:r>
              <a:rPr lang="en-US" sz="1400" b="0" dirty="0">
                <a:solidFill>
                  <a:schemeClr val="bg1">
                    <a:lumMod val="95000"/>
                    <a:lumOff val="5000"/>
                  </a:schemeClr>
                </a:solidFill>
              </a:rPr>
              <a:t>introduction to </a:t>
            </a:r>
            <a:r>
              <a:rPr lang="en-US" sz="1400" b="0" dirty="0" err="1">
                <a:solidFill>
                  <a:schemeClr val="bg1">
                    <a:lumMod val="95000"/>
                    <a:lumOff val="5000"/>
                  </a:schemeClr>
                </a:solidFill>
              </a:rPr>
              <a:t>modelling</a:t>
            </a:r>
            <a:r>
              <a:rPr lang="en-US" sz="1400" b="0" dirty="0">
                <a:solidFill>
                  <a:schemeClr val="bg1">
                    <a:lumMod val="95000"/>
                    <a:lumOff val="5000"/>
                  </a:schemeClr>
                </a:solidFill>
              </a:rPr>
              <a:t> canopy-atmosphere </a:t>
            </a:r>
            <a:r>
              <a:rPr lang="en-US" sz="1400" b="0" dirty="0" smtClean="0">
                <a:solidFill>
                  <a:schemeClr val="bg1">
                    <a:lumMod val="95000"/>
                    <a:lumOff val="5000"/>
                  </a:schemeClr>
                </a:solidFill>
              </a:rPr>
              <a:t>exchange, Sept </a:t>
            </a:r>
            <a:r>
              <a:rPr lang="en-US" sz="1400" b="0" dirty="0">
                <a:solidFill>
                  <a:schemeClr val="bg1">
                    <a:lumMod val="95000"/>
                    <a:lumOff val="5000"/>
                  </a:schemeClr>
                </a:solidFill>
              </a:rPr>
              <a:t>28 2016</a:t>
            </a:r>
          </a:p>
        </p:txBody>
      </p:sp>
    </p:spTree>
    <p:extLst>
      <p:ext uri="{BB962C8B-B14F-4D97-AF65-F5344CB8AC3E}">
        <p14:creationId xmlns:p14="http://schemas.microsoft.com/office/powerpoint/2010/main" val="31050315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6115"/>
            <a:ext cx="7315200" cy="1090653"/>
          </a:xfrm>
        </p:spPr>
        <p:txBody>
          <a:bodyPr>
            <a:normAutofit/>
          </a:bodyPr>
          <a:lstStyle/>
          <a:p>
            <a:pPr algn="ctr"/>
            <a:r>
              <a:rPr lang="en-US" sz="6400" dirty="0" smtClean="0"/>
              <a:t>MEOH</a:t>
            </a:r>
            <a:endParaRPr lang="en-US" sz="6400" dirty="0"/>
          </a:p>
        </p:txBody>
      </p:sp>
      <p:sp>
        <p:nvSpPr>
          <p:cNvPr id="5" name="Slide Number Placeholder 4"/>
          <p:cNvSpPr>
            <a:spLocks noGrp="1"/>
          </p:cNvSpPr>
          <p:nvPr>
            <p:ph type="sldNum" sz="quarter" idx="12"/>
          </p:nvPr>
        </p:nvSpPr>
        <p:spPr/>
        <p:txBody>
          <a:bodyPr/>
          <a:lstStyle/>
          <a:p>
            <a:fld id="{CE8079A4-7AA8-4A4F-87E2-7781EC5097DD}" type="slidenum">
              <a:rPr lang="en-US" smtClean="0"/>
              <a:pPr/>
              <a:t>4</a:t>
            </a:fld>
            <a:endParaRPr lang="en-US"/>
          </a:p>
        </p:txBody>
      </p:sp>
      <p:grpSp>
        <p:nvGrpSpPr>
          <p:cNvPr id="7" name="Group 6"/>
          <p:cNvGrpSpPr/>
          <p:nvPr/>
        </p:nvGrpSpPr>
        <p:grpSpPr>
          <a:xfrm>
            <a:off x="2173112" y="1366768"/>
            <a:ext cx="6505220" cy="688664"/>
            <a:chOff x="2173112" y="1366768"/>
            <a:chExt cx="6505220" cy="688664"/>
          </a:xfrm>
        </p:grpSpPr>
        <p:sp>
          <p:nvSpPr>
            <p:cNvPr id="3" name="TextBox 2"/>
            <p:cNvSpPr txBox="1"/>
            <p:nvPr/>
          </p:nvSpPr>
          <p:spPr>
            <a:xfrm>
              <a:off x="2173112" y="1409101"/>
              <a:ext cx="1114778" cy="646331"/>
            </a:xfrm>
            <a:prstGeom prst="rect">
              <a:avLst/>
            </a:prstGeom>
            <a:noFill/>
          </p:spPr>
          <p:txBody>
            <a:bodyPr wrap="square" rtlCol="0">
              <a:spAutoFit/>
            </a:bodyPr>
            <a:lstStyle/>
            <a:p>
              <a:r>
                <a:rPr lang="en-US" sz="3600" dirty="0" smtClean="0"/>
                <a:t>Flux</a:t>
              </a:r>
              <a:endParaRPr lang="en-US" sz="3600" dirty="0"/>
            </a:p>
          </p:txBody>
        </p:sp>
        <p:sp>
          <p:nvSpPr>
            <p:cNvPr id="9" name="TextBox 8"/>
            <p:cNvSpPr txBox="1"/>
            <p:nvPr/>
          </p:nvSpPr>
          <p:spPr>
            <a:xfrm>
              <a:off x="5726289" y="1366768"/>
              <a:ext cx="2952043" cy="646331"/>
            </a:xfrm>
            <a:prstGeom prst="rect">
              <a:avLst/>
            </a:prstGeom>
            <a:noFill/>
          </p:spPr>
          <p:txBody>
            <a:bodyPr wrap="square" rtlCol="0">
              <a:spAutoFit/>
            </a:bodyPr>
            <a:lstStyle/>
            <a:p>
              <a:r>
                <a:rPr lang="en-US" sz="3600" dirty="0" smtClean="0"/>
                <a:t>Concentration</a:t>
              </a:r>
              <a:endParaRPr lang="en-US" sz="3600" dirty="0"/>
            </a:p>
          </p:txBody>
        </p:sp>
      </p:grpSp>
      <p:sp>
        <p:nvSpPr>
          <p:cNvPr id="11" name="Footer Placeholder 5"/>
          <p:cNvSpPr>
            <a:spLocks noGrp="1"/>
          </p:cNvSpPr>
          <p:nvPr>
            <p:ph type="ftr" sz="quarter" idx="12"/>
          </p:nvPr>
        </p:nvSpPr>
        <p:spPr>
          <a:xfrm>
            <a:off x="285544" y="6459973"/>
            <a:ext cx="8572913" cy="301227"/>
          </a:xfrm>
        </p:spPr>
        <p:txBody>
          <a:bodyPr/>
          <a:lstStyle/>
          <a:p>
            <a:pPr algn="l"/>
            <a:r>
              <a:rPr lang="en-US" sz="1400" b="0" dirty="0" smtClean="0">
                <a:solidFill>
                  <a:schemeClr val="bg1">
                    <a:lumMod val="95000"/>
                    <a:lumOff val="5000"/>
                  </a:schemeClr>
                </a:solidFill>
              </a:rPr>
              <a:t>IGAC Science Conference: Side Meeting, An </a:t>
            </a:r>
            <a:r>
              <a:rPr lang="en-US" sz="1400" b="0" dirty="0">
                <a:solidFill>
                  <a:schemeClr val="bg1">
                    <a:lumMod val="95000"/>
                    <a:lumOff val="5000"/>
                  </a:schemeClr>
                </a:solidFill>
              </a:rPr>
              <a:t>introduction to </a:t>
            </a:r>
            <a:r>
              <a:rPr lang="en-US" sz="1400" b="0" dirty="0" err="1">
                <a:solidFill>
                  <a:schemeClr val="bg1">
                    <a:lumMod val="95000"/>
                    <a:lumOff val="5000"/>
                  </a:schemeClr>
                </a:solidFill>
              </a:rPr>
              <a:t>modelling</a:t>
            </a:r>
            <a:r>
              <a:rPr lang="en-US" sz="1400" b="0" dirty="0">
                <a:solidFill>
                  <a:schemeClr val="bg1">
                    <a:lumMod val="95000"/>
                    <a:lumOff val="5000"/>
                  </a:schemeClr>
                </a:solidFill>
              </a:rPr>
              <a:t> canopy-atmosphere </a:t>
            </a:r>
            <a:r>
              <a:rPr lang="en-US" sz="1400" b="0" dirty="0" smtClean="0">
                <a:solidFill>
                  <a:schemeClr val="bg1">
                    <a:lumMod val="95000"/>
                    <a:lumOff val="5000"/>
                  </a:schemeClr>
                </a:solidFill>
              </a:rPr>
              <a:t>exchange, Sept </a:t>
            </a:r>
            <a:r>
              <a:rPr lang="en-US" sz="1400" b="0" dirty="0">
                <a:solidFill>
                  <a:schemeClr val="bg1">
                    <a:lumMod val="95000"/>
                    <a:lumOff val="5000"/>
                  </a:schemeClr>
                </a:solidFill>
              </a:rPr>
              <a:t>28 2016</a:t>
            </a:r>
          </a:p>
        </p:txBody>
      </p:sp>
      <p:grpSp>
        <p:nvGrpSpPr>
          <p:cNvPr id="14" name="Group 13"/>
          <p:cNvGrpSpPr/>
          <p:nvPr/>
        </p:nvGrpSpPr>
        <p:grpSpPr>
          <a:xfrm>
            <a:off x="297180" y="1366768"/>
            <a:ext cx="8549641" cy="4720044"/>
            <a:chOff x="297180" y="1366768"/>
            <a:chExt cx="8549641" cy="4720044"/>
          </a:xfrm>
        </p:grpSpPr>
        <p:grpSp>
          <p:nvGrpSpPr>
            <p:cNvPr id="17" name="Group 16"/>
            <p:cNvGrpSpPr/>
            <p:nvPr/>
          </p:nvGrpSpPr>
          <p:grpSpPr>
            <a:xfrm>
              <a:off x="297180" y="1366768"/>
              <a:ext cx="8549641" cy="4708550"/>
              <a:chOff x="297180" y="1366768"/>
              <a:chExt cx="8549641" cy="4708550"/>
            </a:xfrm>
          </p:grpSpPr>
          <p:grpSp>
            <p:nvGrpSpPr>
              <p:cNvPr id="19" name="Group 18"/>
              <p:cNvGrpSpPr/>
              <p:nvPr/>
            </p:nvGrpSpPr>
            <p:grpSpPr>
              <a:xfrm>
                <a:off x="297180" y="2146274"/>
                <a:ext cx="8549641" cy="3929044"/>
                <a:chOff x="148590" y="1653005"/>
                <a:chExt cx="8549641" cy="3929044"/>
              </a:xfrm>
            </p:grpSpPr>
            <p:pic>
              <p:nvPicPr>
                <p:cNvPr id="23" name="Picture 22" descr="Fig10MEOH_Base.ps"/>
                <p:cNvPicPr>
                  <a:picLocks noChangeAspect="1"/>
                </p:cNvPicPr>
                <p:nvPr/>
              </p:nvPicPr>
              <p:blipFill rotWithShape="1">
                <a:blip r:embed="rId3">
                  <a:extLst>
                    <a:ext uri="{28A0092B-C50C-407E-A947-70E740481C1C}">
                      <a14:useLocalDpi xmlns:a14="http://schemas.microsoft.com/office/drawing/2010/main" val="0"/>
                    </a:ext>
                  </a:extLst>
                </a:blip>
                <a:srcRect l="19728" r="20800"/>
                <a:stretch/>
              </p:blipFill>
              <p:spPr>
                <a:xfrm rot="16200000">
                  <a:off x="2458890" y="-657293"/>
                  <a:ext cx="3929042" cy="8549640"/>
                </a:xfrm>
                <a:prstGeom prst="rect">
                  <a:avLst/>
                </a:prstGeom>
              </p:spPr>
            </p:pic>
            <p:sp>
              <p:nvSpPr>
                <p:cNvPr id="24" name="Rectangle 23"/>
                <p:cNvSpPr/>
                <p:nvPr/>
              </p:nvSpPr>
              <p:spPr>
                <a:xfrm>
                  <a:off x="148590" y="1653005"/>
                  <a:ext cx="8549641" cy="3929044"/>
                </a:xfrm>
                <a:prstGeom prst="rect">
                  <a:avLst/>
                </a:prstGeom>
                <a:noFill/>
                <a:ln w="31750">
                  <a:solidFill>
                    <a:schemeClr val="bg1"/>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2173112" y="1366768"/>
                <a:ext cx="6505220" cy="688664"/>
                <a:chOff x="2173112" y="1366768"/>
                <a:chExt cx="6505220" cy="688664"/>
              </a:xfrm>
            </p:grpSpPr>
            <p:sp>
              <p:nvSpPr>
                <p:cNvPr id="21" name="TextBox 20"/>
                <p:cNvSpPr txBox="1"/>
                <p:nvPr/>
              </p:nvSpPr>
              <p:spPr>
                <a:xfrm>
                  <a:off x="2173112" y="1409101"/>
                  <a:ext cx="1114778" cy="646331"/>
                </a:xfrm>
                <a:prstGeom prst="rect">
                  <a:avLst/>
                </a:prstGeom>
                <a:noFill/>
              </p:spPr>
              <p:txBody>
                <a:bodyPr wrap="square" rtlCol="0">
                  <a:spAutoFit/>
                </a:bodyPr>
                <a:lstStyle/>
                <a:p>
                  <a:r>
                    <a:rPr lang="en-US" sz="3600" dirty="0" smtClean="0"/>
                    <a:t>Flux</a:t>
                  </a:r>
                  <a:endParaRPr lang="en-US" sz="3600" dirty="0"/>
                </a:p>
              </p:txBody>
            </p:sp>
            <p:sp>
              <p:nvSpPr>
                <p:cNvPr id="22" name="TextBox 21"/>
                <p:cNvSpPr txBox="1"/>
                <p:nvPr/>
              </p:nvSpPr>
              <p:spPr>
                <a:xfrm>
                  <a:off x="5726289" y="1366768"/>
                  <a:ext cx="2952043" cy="646331"/>
                </a:xfrm>
                <a:prstGeom prst="rect">
                  <a:avLst/>
                </a:prstGeom>
                <a:noFill/>
              </p:spPr>
              <p:txBody>
                <a:bodyPr wrap="square" rtlCol="0">
                  <a:spAutoFit/>
                </a:bodyPr>
                <a:lstStyle/>
                <a:p>
                  <a:r>
                    <a:rPr lang="en-US" sz="3600" dirty="0" smtClean="0"/>
                    <a:t>Concentration</a:t>
                  </a:r>
                  <a:endParaRPr lang="en-US" sz="3600" dirty="0"/>
                </a:p>
              </p:txBody>
            </p:sp>
          </p:grpSp>
        </p:grpSp>
        <p:sp>
          <p:nvSpPr>
            <p:cNvPr id="18" name="Rectangle 17"/>
            <p:cNvSpPr/>
            <p:nvPr/>
          </p:nvSpPr>
          <p:spPr>
            <a:xfrm>
              <a:off x="297180" y="2128635"/>
              <a:ext cx="8549641" cy="3958177"/>
            </a:xfrm>
            <a:prstGeom prst="rect">
              <a:avLst/>
            </a:prstGeom>
            <a:noFill/>
            <a:ln w="31750">
              <a:solidFill>
                <a:schemeClr val="bg1"/>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3" name="Oval 12"/>
          <p:cNvSpPr/>
          <p:nvPr/>
        </p:nvSpPr>
        <p:spPr>
          <a:xfrm>
            <a:off x="2430039" y="4810928"/>
            <a:ext cx="1128793" cy="558866"/>
          </a:xfrm>
          <a:prstGeom prst="ellipse">
            <a:avLst/>
          </a:prstGeom>
          <a:noFill/>
          <a:ln w="50800">
            <a:solidFill>
              <a:srgbClr val="FF0000"/>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2430039" y="2367215"/>
            <a:ext cx="1285568" cy="878300"/>
          </a:xfrm>
          <a:prstGeom prst="ellipse">
            <a:avLst/>
          </a:prstGeom>
          <a:noFill/>
          <a:ln w="50800">
            <a:solidFill>
              <a:srgbClr val="FF0000"/>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98475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44426"/>
            <a:ext cx="7315200" cy="1110493"/>
          </a:xfrm>
        </p:spPr>
        <p:txBody>
          <a:bodyPr>
            <a:normAutofit/>
          </a:bodyPr>
          <a:lstStyle/>
          <a:p>
            <a:pPr algn="ctr"/>
            <a:r>
              <a:rPr lang="en-US" sz="6400" dirty="0" smtClean="0"/>
              <a:t>Biogenic emissions</a:t>
            </a:r>
            <a:endParaRPr lang="en-US" sz="6400" dirty="0"/>
          </a:p>
        </p:txBody>
      </p:sp>
      <p:sp>
        <p:nvSpPr>
          <p:cNvPr id="5" name="Slide Number Placeholder 4"/>
          <p:cNvSpPr>
            <a:spLocks noGrp="1"/>
          </p:cNvSpPr>
          <p:nvPr>
            <p:ph type="sldNum" sz="quarter" idx="12"/>
          </p:nvPr>
        </p:nvSpPr>
        <p:spPr/>
        <p:txBody>
          <a:bodyPr/>
          <a:lstStyle/>
          <a:p>
            <a:fld id="{CE8079A4-7AA8-4A4F-87E2-7781EC5097DD}" type="slidenum">
              <a:rPr lang="en-US" smtClean="0"/>
              <a:pPr/>
              <a:t>5</a:t>
            </a:fld>
            <a:endParaRPr lang="en-US"/>
          </a:p>
        </p:txBody>
      </p:sp>
      <p:sp>
        <p:nvSpPr>
          <p:cNvPr id="16" name="Rectangle 15"/>
          <p:cNvSpPr/>
          <p:nvPr/>
        </p:nvSpPr>
        <p:spPr>
          <a:xfrm>
            <a:off x="7147290" y="3208713"/>
            <a:ext cx="1497525" cy="646331"/>
          </a:xfrm>
          <a:prstGeom prst="rect">
            <a:avLst/>
          </a:prstGeom>
        </p:spPr>
        <p:txBody>
          <a:bodyPr wrap="none">
            <a:spAutoFit/>
          </a:bodyPr>
          <a:lstStyle/>
          <a:p>
            <a:r>
              <a:rPr lang="en-US" sz="3600" b="1" dirty="0" smtClean="0">
                <a:solidFill>
                  <a:srgbClr val="FF0000"/>
                </a:solidFill>
              </a:rPr>
              <a:t>combo</a:t>
            </a:r>
            <a:endParaRPr lang="en-US" sz="3600" b="1" dirty="0">
              <a:solidFill>
                <a:srgbClr val="FF0000"/>
              </a:solidFill>
            </a:endParaRPr>
          </a:p>
        </p:txBody>
      </p:sp>
      <p:sp>
        <p:nvSpPr>
          <p:cNvPr id="14" name="Rectangle 13"/>
          <p:cNvSpPr/>
          <p:nvPr/>
        </p:nvSpPr>
        <p:spPr>
          <a:xfrm>
            <a:off x="7147290" y="1965766"/>
            <a:ext cx="1620380" cy="646331"/>
          </a:xfrm>
          <a:prstGeom prst="rect">
            <a:avLst/>
          </a:prstGeom>
        </p:spPr>
        <p:txBody>
          <a:bodyPr wrap="none">
            <a:spAutoFit/>
          </a:bodyPr>
          <a:lstStyle/>
          <a:p>
            <a:r>
              <a:rPr lang="en-US" sz="3600" b="1" dirty="0" smtClean="0">
                <a:solidFill>
                  <a:srgbClr val="FF0000"/>
                </a:solidFill>
              </a:rPr>
              <a:t>storage</a:t>
            </a:r>
            <a:endParaRPr lang="en-US" sz="3600" b="1" dirty="0">
              <a:solidFill>
                <a:srgbClr val="FF0000"/>
              </a:solidFill>
            </a:endParaRPr>
          </a:p>
        </p:txBody>
      </p:sp>
      <p:sp>
        <p:nvSpPr>
          <p:cNvPr id="17" name="Rectangle 16"/>
          <p:cNvSpPr/>
          <p:nvPr/>
        </p:nvSpPr>
        <p:spPr>
          <a:xfrm>
            <a:off x="7147290" y="3991216"/>
            <a:ext cx="1295547" cy="646331"/>
          </a:xfrm>
          <a:prstGeom prst="rect">
            <a:avLst/>
          </a:prstGeom>
        </p:spPr>
        <p:txBody>
          <a:bodyPr wrap="none">
            <a:spAutoFit/>
          </a:bodyPr>
          <a:lstStyle/>
          <a:p>
            <a:r>
              <a:rPr lang="en-US" sz="3600" b="1" dirty="0" smtClean="0">
                <a:solidFill>
                  <a:srgbClr val="FF0000"/>
                </a:solidFill>
              </a:rPr>
              <a:t>direct</a:t>
            </a:r>
            <a:endParaRPr lang="en-US" sz="3600" b="1" dirty="0">
              <a:solidFill>
                <a:srgbClr val="FF0000"/>
              </a:solidFill>
            </a:endParaRPr>
          </a:p>
        </p:txBody>
      </p:sp>
      <p:sp>
        <p:nvSpPr>
          <p:cNvPr id="25" name="Rectangle 24"/>
          <p:cNvSpPr/>
          <p:nvPr/>
        </p:nvSpPr>
        <p:spPr>
          <a:xfrm>
            <a:off x="446390" y="5408980"/>
            <a:ext cx="1957161" cy="646331"/>
          </a:xfrm>
          <a:prstGeom prst="rect">
            <a:avLst/>
          </a:prstGeom>
        </p:spPr>
        <p:txBody>
          <a:bodyPr wrap="none">
            <a:spAutoFit/>
          </a:bodyPr>
          <a:lstStyle/>
          <a:p>
            <a:r>
              <a:rPr lang="en-US" sz="3600" b="1" dirty="0" smtClean="0">
                <a:solidFill>
                  <a:schemeClr val="bg1"/>
                </a:solidFill>
              </a:rPr>
              <a:t>synthesis</a:t>
            </a:r>
            <a:endParaRPr lang="en-US" sz="2400" b="1" dirty="0">
              <a:solidFill>
                <a:srgbClr val="FF0000"/>
              </a:solidFill>
            </a:endParaRPr>
          </a:p>
        </p:txBody>
      </p:sp>
      <p:sp>
        <p:nvSpPr>
          <p:cNvPr id="26" name="Oval 25"/>
          <p:cNvSpPr/>
          <p:nvPr/>
        </p:nvSpPr>
        <p:spPr>
          <a:xfrm>
            <a:off x="3188281" y="1940713"/>
            <a:ext cx="2061882" cy="85487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3526633" y="5408980"/>
            <a:ext cx="1620380" cy="646331"/>
          </a:xfrm>
          <a:prstGeom prst="rect">
            <a:avLst/>
          </a:prstGeom>
        </p:spPr>
        <p:txBody>
          <a:bodyPr wrap="none">
            <a:spAutoFit/>
          </a:bodyPr>
          <a:lstStyle/>
          <a:p>
            <a:r>
              <a:rPr lang="en-US" sz="3600" b="1" dirty="0" smtClean="0">
                <a:solidFill>
                  <a:schemeClr val="bg1"/>
                </a:solidFill>
              </a:rPr>
              <a:t>storage</a:t>
            </a:r>
            <a:endParaRPr lang="en-US" sz="2400" b="1" dirty="0">
              <a:solidFill>
                <a:srgbClr val="FF0000"/>
              </a:solidFill>
            </a:endParaRPr>
          </a:p>
        </p:txBody>
      </p:sp>
      <p:sp>
        <p:nvSpPr>
          <p:cNvPr id="28" name="Rectangle 27"/>
          <p:cNvSpPr/>
          <p:nvPr/>
        </p:nvSpPr>
        <p:spPr>
          <a:xfrm>
            <a:off x="6836296" y="5408980"/>
            <a:ext cx="2067844" cy="646331"/>
          </a:xfrm>
          <a:prstGeom prst="rect">
            <a:avLst/>
          </a:prstGeom>
        </p:spPr>
        <p:txBody>
          <a:bodyPr wrap="none">
            <a:spAutoFit/>
          </a:bodyPr>
          <a:lstStyle/>
          <a:p>
            <a:r>
              <a:rPr lang="en-US" sz="3600" b="1" dirty="0" smtClean="0">
                <a:solidFill>
                  <a:schemeClr val="bg1"/>
                </a:solidFill>
              </a:rPr>
              <a:t>emissions</a:t>
            </a:r>
            <a:endParaRPr lang="en-US" sz="2400" b="1" dirty="0">
              <a:solidFill>
                <a:srgbClr val="FF0000"/>
              </a:solidFill>
            </a:endParaRPr>
          </a:p>
        </p:txBody>
      </p:sp>
      <p:pic>
        <p:nvPicPr>
          <p:cNvPr id="3" name="Picture 2" descr="235169-3214-5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74430" y="2480245"/>
            <a:ext cx="2857065" cy="1778000"/>
          </a:xfrm>
          <a:prstGeom prst="rect">
            <a:avLst/>
          </a:prstGeom>
        </p:spPr>
      </p:pic>
      <p:sp>
        <p:nvSpPr>
          <p:cNvPr id="29" name="Right Arrow 28"/>
          <p:cNvSpPr/>
          <p:nvPr/>
        </p:nvSpPr>
        <p:spPr>
          <a:xfrm>
            <a:off x="1951967" y="2207497"/>
            <a:ext cx="1568251" cy="315223"/>
          </a:xfrm>
          <a:prstGeom prst="rightArrow">
            <a:avLst/>
          </a:prstGeom>
          <a:solidFill>
            <a:schemeClr val="bg1"/>
          </a:solidFill>
          <a:ln>
            <a:solidFill>
              <a:schemeClr val="bg1"/>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ight Arrow 30"/>
          <p:cNvSpPr/>
          <p:nvPr/>
        </p:nvSpPr>
        <p:spPr>
          <a:xfrm>
            <a:off x="4809744" y="2207498"/>
            <a:ext cx="2212848" cy="315223"/>
          </a:xfrm>
          <a:prstGeom prst="rightArrow">
            <a:avLst/>
          </a:prstGeom>
          <a:solidFill>
            <a:schemeClr val="bg1"/>
          </a:solidFill>
          <a:ln>
            <a:solidFill>
              <a:schemeClr val="bg1"/>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ight Arrow 31"/>
          <p:cNvSpPr/>
          <p:nvPr/>
        </p:nvSpPr>
        <p:spPr>
          <a:xfrm>
            <a:off x="1951968" y="4295745"/>
            <a:ext cx="5039934" cy="310799"/>
          </a:xfrm>
          <a:prstGeom prst="rightArrow">
            <a:avLst/>
          </a:prstGeom>
          <a:solidFill>
            <a:srgbClr val="FF0000"/>
          </a:solidFill>
          <a:ln>
            <a:solidFill>
              <a:srgbClr val="FF0000"/>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ight Arrow 32"/>
          <p:cNvSpPr/>
          <p:nvPr/>
        </p:nvSpPr>
        <p:spPr>
          <a:xfrm rot="1048729">
            <a:off x="4695767" y="2845608"/>
            <a:ext cx="2456863" cy="342122"/>
          </a:xfrm>
          <a:prstGeom prst="rightArrow">
            <a:avLst/>
          </a:prstGeom>
          <a:pattFill prst="smCheck">
            <a:fgClr>
              <a:schemeClr val="bg1"/>
            </a:fgClr>
            <a:bgClr>
              <a:prstClr val="white"/>
            </a:bgClr>
          </a:pattFill>
          <a:ln w="31750">
            <a:solidFill>
              <a:schemeClr val="bg1"/>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ight Arrow 33"/>
          <p:cNvSpPr/>
          <p:nvPr/>
        </p:nvSpPr>
        <p:spPr>
          <a:xfrm>
            <a:off x="1951967" y="3548796"/>
            <a:ext cx="5070625" cy="315223"/>
          </a:xfrm>
          <a:prstGeom prst="rightArrow">
            <a:avLst/>
          </a:prstGeom>
          <a:pattFill prst="smCheck">
            <a:fgClr>
              <a:srgbClr val="FF0000"/>
            </a:fgClr>
            <a:bgClr>
              <a:prstClr val="white"/>
            </a:bgClr>
          </a:pattFill>
          <a:ln w="31750">
            <a:solidFill>
              <a:srgbClr val="FF0000"/>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Footer Placeholder 5"/>
          <p:cNvSpPr>
            <a:spLocks noGrp="1"/>
          </p:cNvSpPr>
          <p:nvPr>
            <p:ph type="ftr" sz="quarter" idx="12"/>
          </p:nvPr>
        </p:nvSpPr>
        <p:spPr>
          <a:xfrm>
            <a:off x="285544" y="6459973"/>
            <a:ext cx="8572913" cy="301227"/>
          </a:xfrm>
        </p:spPr>
        <p:txBody>
          <a:bodyPr/>
          <a:lstStyle/>
          <a:p>
            <a:pPr algn="l"/>
            <a:r>
              <a:rPr lang="en-US" sz="1400" b="0" dirty="0" smtClean="0">
                <a:solidFill>
                  <a:schemeClr val="bg1">
                    <a:lumMod val="95000"/>
                    <a:lumOff val="5000"/>
                  </a:schemeClr>
                </a:solidFill>
              </a:rPr>
              <a:t>IGAC Science Conference: Side Meeting, An </a:t>
            </a:r>
            <a:r>
              <a:rPr lang="en-US" sz="1400" b="0" dirty="0">
                <a:solidFill>
                  <a:schemeClr val="bg1">
                    <a:lumMod val="95000"/>
                    <a:lumOff val="5000"/>
                  </a:schemeClr>
                </a:solidFill>
              </a:rPr>
              <a:t>introduction to </a:t>
            </a:r>
            <a:r>
              <a:rPr lang="en-US" sz="1400" b="0" dirty="0" err="1">
                <a:solidFill>
                  <a:schemeClr val="bg1">
                    <a:lumMod val="95000"/>
                    <a:lumOff val="5000"/>
                  </a:schemeClr>
                </a:solidFill>
              </a:rPr>
              <a:t>modelling</a:t>
            </a:r>
            <a:r>
              <a:rPr lang="en-US" sz="1400" b="0" dirty="0">
                <a:solidFill>
                  <a:schemeClr val="bg1">
                    <a:lumMod val="95000"/>
                    <a:lumOff val="5000"/>
                  </a:schemeClr>
                </a:solidFill>
              </a:rPr>
              <a:t> canopy-atmosphere </a:t>
            </a:r>
            <a:r>
              <a:rPr lang="en-US" sz="1400" b="0" dirty="0" smtClean="0">
                <a:solidFill>
                  <a:schemeClr val="bg1">
                    <a:lumMod val="95000"/>
                    <a:lumOff val="5000"/>
                  </a:schemeClr>
                </a:solidFill>
              </a:rPr>
              <a:t>exchange, Sept </a:t>
            </a:r>
            <a:r>
              <a:rPr lang="en-US" sz="1400" b="0" dirty="0">
                <a:solidFill>
                  <a:schemeClr val="bg1">
                    <a:lumMod val="95000"/>
                    <a:lumOff val="5000"/>
                  </a:schemeClr>
                </a:solidFill>
              </a:rPr>
              <a:t>28 2016</a:t>
            </a:r>
          </a:p>
        </p:txBody>
      </p:sp>
    </p:spTree>
    <p:extLst>
      <p:ext uri="{BB962C8B-B14F-4D97-AF65-F5344CB8AC3E}">
        <p14:creationId xmlns:p14="http://schemas.microsoft.com/office/powerpoint/2010/main" val="40125139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4" grpId="0"/>
      <p:bldP spid="17" grpId="0"/>
      <p:bldP spid="25" grpId="1"/>
      <p:bldP spid="26" grpId="0" animBg="1"/>
      <p:bldP spid="27" grpId="0"/>
      <p:bldP spid="28" grpId="0"/>
      <p:bldP spid="29" grpId="0" animBg="1"/>
      <p:bldP spid="31" grpId="0" animBg="1"/>
      <p:bldP spid="32" grpId="0" animBg="1"/>
      <p:bldP spid="33" grpId="0" animBg="1"/>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45143"/>
            <a:ext cx="7315200" cy="980208"/>
          </a:xfrm>
        </p:spPr>
        <p:txBody>
          <a:bodyPr>
            <a:noAutofit/>
          </a:bodyPr>
          <a:lstStyle/>
          <a:p>
            <a:pPr algn="ctr"/>
            <a:r>
              <a:rPr lang="en-US" sz="6400" dirty="0" smtClean="0"/>
              <a:t>MEOH</a:t>
            </a:r>
            <a:endParaRPr lang="en-US" sz="6400" dirty="0"/>
          </a:p>
        </p:txBody>
      </p:sp>
      <p:sp>
        <p:nvSpPr>
          <p:cNvPr id="5" name="Slide Number Placeholder 4"/>
          <p:cNvSpPr>
            <a:spLocks noGrp="1"/>
          </p:cNvSpPr>
          <p:nvPr>
            <p:ph type="sldNum" sz="quarter" idx="12"/>
          </p:nvPr>
        </p:nvSpPr>
        <p:spPr/>
        <p:txBody>
          <a:bodyPr/>
          <a:lstStyle/>
          <a:p>
            <a:fld id="{CE8079A4-7AA8-4A4F-87E2-7781EC5097DD}" type="slidenum">
              <a:rPr lang="en-US" smtClean="0"/>
              <a:pPr/>
              <a:t>6</a:t>
            </a:fld>
            <a:endParaRPr lang="en-US"/>
          </a:p>
        </p:txBody>
      </p:sp>
      <p:grpSp>
        <p:nvGrpSpPr>
          <p:cNvPr id="4" name="Group 3"/>
          <p:cNvGrpSpPr/>
          <p:nvPr/>
        </p:nvGrpSpPr>
        <p:grpSpPr>
          <a:xfrm>
            <a:off x="297180" y="1366768"/>
            <a:ext cx="8549641" cy="4720044"/>
            <a:chOff x="297180" y="1366768"/>
            <a:chExt cx="8549641" cy="4720044"/>
          </a:xfrm>
        </p:grpSpPr>
        <p:grpSp>
          <p:nvGrpSpPr>
            <p:cNvPr id="20" name="Group 19"/>
            <p:cNvGrpSpPr/>
            <p:nvPr/>
          </p:nvGrpSpPr>
          <p:grpSpPr>
            <a:xfrm>
              <a:off x="297180" y="1366768"/>
              <a:ext cx="8549641" cy="4708550"/>
              <a:chOff x="297180" y="1366768"/>
              <a:chExt cx="8549641" cy="4708550"/>
            </a:xfrm>
          </p:grpSpPr>
          <p:grpSp>
            <p:nvGrpSpPr>
              <p:cNvPr id="9" name="Group 8"/>
              <p:cNvGrpSpPr/>
              <p:nvPr/>
            </p:nvGrpSpPr>
            <p:grpSpPr>
              <a:xfrm>
                <a:off x="297180" y="2146274"/>
                <a:ext cx="8549641" cy="3929044"/>
                <a:chOff x="148590" y="1653005"/>
                <a:chExt cx="8549641" cy="3929044"/>
              </a:xfrm>
            </p:grpSpPr>
            <p:pic>
              <p:nvPicPr>
                <p:cNvPr id="10" name="Picture 9" descr="Fig10MEOH_Base.ps"/>
                <p:cNvPicPr>
                  <a:picLocks noChangeAspect="1"/>
                </p:cNvPicPr>
                <p:nvPr/>
              </p:nvPicPr>
              <p:blipFill rotWithShape="1">
                <a:blip r:embed="rId3">
                  <a:extLst>
                    <a:ext uri="{28A0092B-C50C-407E-A947-70E740481C1C}">
                      <a14:useLocalDpi xmlns:a14="http://schemas.microsoft.com/office/drawing/2010/main" val="0"/>
                    </a:ext>
                  </a:extLst>
                </a:blip>
                <a:srcRect l="19728" r="20800"/>
                <a:stretch/>
              </p:blipFill>
              <p:spPr>
                <a:xfrm rot="16200000">
                  <a:off x="2458890" y="-657293"/>
                  <a:ext cx="3929042" cy="8549640"/>
                </a:xfrm>
                <a:prstGeom prst="rect">
                  <a:avLst/>
                </a:prstGeom>
              </p:spPr>
            </p:pic>
            <p:sp>
              <p:nvSpPr>
                <p:cNvPr id="11" name="Rectangle 10"/>
                <p:cNvSpPr/>
                <p:nvPr/>
              </p:nvSpPr>
              <p:spPr>
                <a:xfrm>
                  <a:off x="148590" y="1653005"/>
                  <a:ext cx="8549641" cy="3929044"/>
                </a:xfrm>
                <a:prstGeom prst="rect">
                  <a:avLst/>
                </a:prstGeom>
                <a:noFill/>
                <a:ln w="31750">
                  <a:solidFill>
                    <a:schemeClr val="bg1"/>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2173112" y="1366768"/>
                <a:ext cx="6505220" cy="688664"/>
                <a:chOff x="2173112" y="1366768"/>
                <a:chExt cx="6505220" cy="688664"/>
              </a:xfrm>
            </p:grpSpPr>
            <p:sp>
              <p:nvSpPr>
                <p:cNvPr id="16" name="TextBox 15"/>
                <p:cNvSpPr txBox="1"/>
                <p:nvPr/>
              </p:nvSpPr>
              <p:spPr>
                <a:xfrm>
                  <a:off x="2173112" y="1409101"/>
                  <a:ext cx="1114778" cy="646331"/>
                </a:xfrm>
                <a:prstGeom prst="rect">
                  <a:avLst/>
                </a:prstGeom>
                <a:noFill/>
              </p:spPr>
              <p:txBody>
                <a:bodyPr wrap="square" rtlCol="0">
                  <a:spAutoFit/>
                </a:bodyPr>
                <a:lstStyle/>
                <a:p>
                  <a:r>
                    <a:rPr lang="en-US" sz="3600" dirty="0" smtClean="0"/>
                    <a:t>Flux</a:t>
                  </a:r>
                  <a:endParaRPr lang="en-US" sz="3600" dirty="0"/>
                </a:p>
              </p:txBody>
            </p:sp>
            <p:sp>
              <p:nvSpPr>
                <p:cNvPr id="17" name="TextBox 16"/>
                <p:cNvSpPr txBox="1"/>
                <p:nvPr/>
              </p:nvSpPr>
              <p:spPr>
                <a:xfrm>
                  <a:off x="5726289" y="1366768"/>
                  <a:ext cx="2952043" cy="646331"/>
                </a:xfrm>
                <a:prstGeom prst="rect">
                  <a:avLst/>
                </a:prstGeom>
                <a:noFill/>
              </p:spPr>
              <p:txBody>
                <a:bodyPr wrap="square" rtlCol="0">
                  <a:spAutoFit/>
                </a:bodyPr>
                <a:lstStyle/>
                <a:p>
                  <a:r>
                    <a:rPr lang="en-US" sz="3600" dirty="0" smtClean="0"/>
                    <a:t>Concentration</a:t>
                  </a:r>
                  <a:endParaRPr lang="en-US" sz="3600" dirty="0"/>
                </a:p>
              </p:txBody>
            </p:sp>
          </p:grpSp>
        </p:grpSp>
        <p:sp>
          <p:nvSpPr>
            <p:cNvPr id="22" name="Rectangle 21"/>
            <p:cNvSpPr/>
            <p:nvPr/>
          </p:nvSpPr>
          <p:spPr>
            <a:xfrm>
              <a:off x="297180" y="2128635"/>
              <a:ext cx="8549641" cy="3958177"/>
            </a:xfrm>
            <a:prstGeom prst="rect">
              <a:avLst/>
            </a:prstGeom>
            <a:noFill/>
            <a:ln w="31750">
              <a:solidFill>
                <a:schemeClr val="bg1"/>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4" name="Footer Placeholder 5"/>
          <p:cNvSpPr>
            <a:spLocks noGrp="1"/>
          </p:cNvSpPr>
          <p:nvPr>
            <p:ph type="ftr" sz="quarter" idx="12"/>
          </p:nvPr>
        </p:nvSpPr>
        <p:spPr>
          <a:xfrm>
            <a:off x="285544" y="6459973"/>
            <a:ext cx="8572913" cy="301227"/>
          </a:xfrm>
        </p:spPr>
        <p:txBody>
          <a:bodyPr/>
          <a:lstStyle/>
          <a:p>
            <a:pPr algn="l"/>
            <a:r>
              <a:rPr lang="en-US" sz="1400" b="0" dirty="0" smtClean="0">
                <a:solidFill>
                  <a:schemeClr val="bg1">
                    <a:lumMod val="95000"/>
                    <a:lumOff val="5000"/>
                  </a:schemeClr>
                </a:solidFill>
              </a:rPr>
              <a:t>IGAC Science Conference: Side Meeting, An </a:t>
            </a:r>
            <a:r>
              <a:rPr lang="en-US" sz="1400" b="0" dirty="0">
                <a:solidFill>
                  <a:schemeClr val="bg1">
                    <a:lumMod val="95000"/>
                    <a:lumOff val="5000"/>
                  </a:schemeClr>
                </a:solidFill>
              </a:rPr>
              <a:t>introduction to </a:t>
            </a:r>
            <a:r>
              <a:rPr lang="en-US" sz="1400" b="0" dirty="0" err="1">
                <a:solidFill>
                  <a:schemeClr val="bg1">
                    <a:lumMod val="95000"/>
                    <a:lumOff val="5000"/>
                  </a:schemeClr>
                </a:solidFill>
              </a:rPr>
              <a:t>modelling</a:t>
            </a:r>
            <a:r>
              <a:rPr lang="en-US" sz="1400" b="0" dirty="0">
                <a:solidFill>
                  <a:schemeClr val="bg1">
                    <a:lumMod val="95000"/>
                    <a:lumOff val="5000"/>
                  </a:schemeClr>
                </a:solidFill>
              </a:rPr>
              <a:t> canopy-atmosphere </a:t>
            </a:r>
            <a:r>
              <a:rPr lang="en-US" sz="1400" b="0" dirty="0" smtClean="0">
                <a:solidFill>
                  <a:schemeClr val="bg1">
                    <a:lumMod val="95000"/>
                    <a:lumOff val="5000"/>
                  </a:schemeClr>
                </a:solidFill>
              </a:rPr>
              <a:t>exchange, Sept </a:t>
            </a:r>
            <a:r>
              <a:rPr lang="en-US" sz="1400" b="0" dirty="0">
                <a:solidFill>
                  <a:schemeClr val="bg1">
                    <a:lumMod val="95000"/>
                    <a:lumOff val="5000"/>
                  </a:schemeClr>
                </a:solidFill>
              </a:rPr>
              <a:t>28 2016</a:t>
            </a:r>
          </a:p>
        </p:txBody>
      </p:sp>
      <p:grpSp>
        <p:nvGrpSpPr>
          <p:cNvPr id="8" name="Group 7"/>
          <p:cNvGrpSpPr/>
          <p:nvPr/>
        </p:nvGrpSpPr>
        <p:grpSpPr>
          <a:xfrm>
            <a:off x="338328" y="2194560"/>
            <a:ext cx="8430768" cy="3880757"/>
            <a:chOff x="338328" y="2194560"/>
            <a:chExt cx="8430768" cy="3880757"/>
          </a:xfrm>
        </p:grpSpPr>
        <p:pic>
          <p:nvPicPr>
            <p:cNvPr id="3" name="Picture 2" descr="Fig4_EMS_May2016.ps"/>
            <p:cNvPicPr>
              <a:picLocks/>
            </p:cNvPicPr>
            <p:nvPr/>
          </p:nvPicPr>
          <p:blipFill rotWithShape="1">
            <a:blip r:embed="rId4">
              <a:extLst>
                <a:ext uri="{28A0092B-C50C-407E-A947-70E740481C1C}">
                  <a14:useLocalDpi xmlns:a14="http://schemas.microsoft.com/office/drawing/2010/main" val="0"/>
                </a:ext>
              </a:extLst>
            </a:blip>
            <a:srcRect t="14602" b="50323"/>
            <a:stretch/>
          </p:blipFill>
          <p:spPr>
            <a:xfrm>
              <a:off x="338328" y="2194560"/>
              <a:ext cx="8430768" cy="3880757"/>
            </a:xfrm>
            <a:prstGeom prst="rect">
              <a:avLst/>
            </a:prstGeom>
          </p:spPr>
        </p:pic>
        <p:sp>
          <p:nvSpPr>
            <p:cNvPr id="6" name="Rectangle 5"/>
            <p:cNvSpPr/>
            <p:nvPr/>
          </p:nvSpPr>
          <p:spPr>
            <a:xfrm>
              <a:off x="1295095" y="2577543"/>
              <a:ext cx="426129" cy="179862"/>
            </a:xfrm>
            <a:prstGeom prst="rect">
              <a:avLst/>
            </a:prstGeom>
            <a:solidFill>
              <a:schemeClr val="tx1"/>
            </a:solidFill>
            <a:ln>
              <a:no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5427494" y="2577543"/>
              <a:ext cx="426129" cy="179862"/>
            </a:xfrm>
            <a:prstGeom prst="rect">
              <a:avLst/>
            </a:prstGeom>
            <a:solidFill>
              <a:schemeClr val="tx1"/>
            </a:solidFill>
            <a:ln>
              <a:no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7" name="Picture 6" descr="Kliponious-green-tick-800px.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7662" y="1001425"/>
            <a:ext cx="4842164" cy="5541819"/>
          </a:xfrm>
          <a:prstGeom prst="rect">
            <a:avLst/>
          </a:prstGeom>
        </p:spPr>
      </p:pic>
    </p:spTree>
    <p:extLst>
      <p:ext uri="{BB962C8B-B14F-4D97-AF65-F5344CB8AC3E}">
        <p14:creationId xmlns:p14="http://schemas.microsoft.com/office/powerpoint/2010/main" val="34663313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OMA-237x30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 y="2103120"/>
            <a:ext cx="3009900" cy="3810000"/>
          </a:xfrm>
          <a:prstGeom prst="rect">
            <a:avLst/>
          </a:prstGeom>
        </p:spPr>
      </p:pic>
      <p:sp>
        <p:nvSpPr>
          <p:cNvPr id="2" name="Title 1"/>
          <p:cNvSpPr>
            <a:spLocks noGrp="1"/>
          </p:cNvSpPr>
          <p:nvPr>
            <p:ph type="title"/>
          </p:nvPr>
        </p:nvSpPr>
        <p:spPr>
          <a:xfrm>
            <a:off x="914400" y="144426"/>
            <a:ext cx="7315200" cy="1110493"/>
          </a:xfrm>
        </p:spPr>
        <p:txBody>
          <a:bodyPr>
            <a:normAutofit/>
          </a:bodyPr>
          <a:lstStyle/>
          <a:p>
            <a:pPr algn="ctr"/>
            <a:r>
              <a:rPr lang="en-US" sz="6400" dirty="0" smtClean="0"/>
              <a:t>Stomatal control</a:t>
            </a:r>
            <a:endParaRPr lang="en-US" sz="6400" dirty="0"/>
          </a:p>
        </p:txBody>
      </p:sp>
      <p:sp>
        <p:nvSpPr>
          <p:cNvPr id="5" name="Slide Number Placeholder 4"/>
          <p:cNvSpPr>
            <a:spLocks noGrp="1"/>
          </p:cNvSpPr>
          <p:nvPr>
            <p:ph type="sldNum" sz="quarter" idx="12"/>
          </p:nvPr>
        </p:nvSpPr>
        <p:spPr/>
        <p:txBody>
          <a:bodyPr/>
          <a:lstStyle/>
          <a:p>
            <a:fld id="{CE8079A4-7AA8-4A4F-87E2-7781EC5097DD}" type="slidenum">
              <a:rPr lang="en-US" smtClean="0"/>
              <a:pPr/>
              <a:t>7</a:t>
            </a:fld>
            <a:endParaRPr lang="en-US"/>
          </a:p>
        </p:txBody>
      </p:sp>
      <p:sp>
        <p:nvSpPr>
          <p:cNvPr id="18" name="Footer Placeholder 5"/>
          <p:cNvSpPr>
            <a:spLocks noGrp="1"/>
          </p:cNvSpPr>
          <p:nvPr>
            <p:ph type="ftr" sz="quarter" idx="12"/>
          </p:nvPr>
        </p:nvSpPr>
        <p:spPr>
          <a:xfrm>
            <a:off x="285544" y="6459973"/>
            <a:ext cx="8572913" cy="301227"/>
          </a:xfrm>
        </p:spPr>
        <p:txBody>
          <a:bodyPr/>
          <a:lstStyle/>
          <a:p>
            <a:pPr algn="l"/>
            <a:r>
              <a:rPr lang="en-US" sz="1400" b="0" dirty="0" smtClean="0">
                <a:solidFill>
                  <a:schemeClr val="bg1">
                    <a:lumMod val="95000"/>
                    <a:lumOff val="5000"/>
                  </a:schemeClr>
                </a:solidFill>
              </a:rPr>
              <a:t>IGAC Science Conference: Side Meeting, An </a:t>
            </a:r>
            <a:r>
              <a:rPr lang="en-US" sz="1400" b="0" dirty="0">
                <a:solidFill>
                  <a:schemeClr val="bg1">
                    <a:lumMod val="95000"/>
                    <a:lumOff val="5000"/>
                  </a:schemeClr>
                </a:solidFill>
              </a:rPr>
              <a:t>introduction to </a:t>
            </a:r>
            <a:r>
              <a:rPr lang="en-US" sz="1400" b="0" dirty="0" err="1">
                <a:solidFill>
                  <a:schemeClr val="bg1">
                    <a:lumMod val="95000"/>
                    <a:lumOff val="5000"/>
                  </a:schemeClr>
                </a:solidFill>
              </a:rPr>
              <a:t>modelling</a:t>
            </a:r>
            <a:r>
              <a:rPr lang="en-US" sz="1400" b="0" dirty="0">
                <a:solidFill>
                  <a:schemeClr val="bg1">
                    <a:lumMod val="95000"/>
                    <a:lumOff val="5000"/>
                  </a:schemeClr>
                </a:solidFill>
              </a:rPr>
              <a:t> canopy-atmosphere </a:t>
            </a:r>
            <a:r>
              <a:rPr lang="en-US" sz="1400" b="0" dirty="0" smtClean="0">
                <a:solidFill>
                  <a:schemeClr val="bg1">
                    <a:lumMod val="95000"/>
                    <a:lumOff val="5000"/>
                  </a:schemeClr>
                </a:solidFill>
              </a:rPr>
              <a:t>exchange, Sept </a:t>
            </a:r>
            <a:r>
              <a:rPr lang="en-US" sz="1400" b="0" dirty="0">
                <a:solidFill>
                  <a:schemeClr val="bg1">
                    <a:lumMod val="95000"/>
                    <a:lumOff val="5000"/>
                  </a:schemeClr>
                </a:solidFill>
              </a:rPr>
              <a:t>28 2016</a:t>
            </a:r>
          </a:p>
        </p:txBody>
      </p:sp>
      <p:grpSp>
        <p:nvGrpSpPr>
          <p:cNvPr id="6" name="Group 5"/>
          <p:cNvGrpSpPr/>
          <p:nvPr/>
        </p:nvGrpSpPr>
        <p:grpSpPr>
          <a:xfrm>
            <a:off x="2148840" y="2029968"/>
            <a:ext cx="1508760" cy="589543"/>
            <a:chOff x="2011680" y="1920240"/>
            <a:chExt cx="1508760" cy="589543"/>
          </a:xfrm>
        </p:grpSpPr>
        <p:sp>
          <p:nvSpPr>
            <p:cNvPr id="20" name="Right Arrow 19"/>
            <p:cNvSpPr/>
            <p:nvPr/>
          </p:nvSpPr>
          <p:spPr>
            <a:xfrm rot="9300000">
              <a:off x="2011680" y="1920240"/>
              <a:ext cx="1371600" cy="315223"/>
            </a:xfrm>
            <a:prstGeom prst="rightArrow">
              <a:avLst>
                <a:gd name="adj1" fmla="val 50000"/>
                <a:gd name="adj2" fmla="val 106657"/>
              </a:avLst>
            </a:prstGeom>
            <a:pattFill prst="smCheck">
              <a:fgClr>
                <a:schemeClr val="tx2">
                  <a:lumMod val="50000"/>
                </a:schemeClr>
              </a:fgClr>
              <a:bgClr>
                <a:prstClr val="white"/>
              </a:bgClr>
            </a:pattFill>
            <a:ln w="31750">
              <a:solidFill>
                <a:schemeClr val="tx2">
                  <a:lumMod val="50000"/>
                </a:schemeClr>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ight Arrow 20"/>
            <p:cNvSpPr/>
            <p:nvPr/>
          </p:nvSpPr>
          <p:spPr>
            <a:xfrm rot="9300000">
              <a:off x="2148840" y="2194560"/>
              <a:ext cx="1371600" cy="315223"/>
            </a:xfrm>
            <a:prstGeom prst="rightArrow">
              <a:avLst>
                <a:gd name="adj1" fmla="val 50000"/>
                <a:gd name="adj2" fmla="val 106657"/>
              </a:avLst>
            </a:prstGeom>
            <a:pattFill prst="smCheck">
              <a:fgClr>
                <a:schemeClr val="tx2">
                  <a:lumMod val="50000"/>
                </a:schemeClr>
              </a:fgClr>
              <a:bgClr>
                <a:prstClr val="white"/>
              </a:bgClr>
            </a:pattFill>
            <a:ln w="31750">
              <a:solidFill>
                <a:schemeClr val="tx2">
                  <a:lumMod val="50000"/>
                </a:schemeClr>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9" name="Right Arrow 18"/>
          <p:cNvSpPr/>
          <p:nvPr/>
        </p:nvSpPr>
        <p:spPr>
          <a:xfrm rot="600000">
            <a:off x="2240280" y="2926080"/>
            <a:ext cx="1371600" cy="315223"/>
          </a:xfrm>
          <a:prstGeom prst="rightArrow">
            <a:avLst>
              <a:gd name="adj1" fmla="val 50000"/>
              <a:gd name="adj2" fmla="val 106657"/>
            </a:avLst>
          </a:prstGeom>
          <a:pattFill prst="smCheck">
            <a:fgClr>
              <a:srgbClr val="008000"/>
            </a:fgClr>
            <a:bgClr>
              <a:prstClr val="white"/>
            </a:bgClr>
          </a:pattFill>
          <a:ln w="31750">
            <a:solidFill>
              <a:srgbClr val="008000"/>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3520440" y="1508760"/>
            <a:ext cx="2224512" cy="646331"/>
          </a:xfrm>
          <a:prstGeom prst="rect">
            <a:avLst/>
          </a:prstGeom>
        </p:spPr>
        <p:txBody>
          <a:bodyPr wrap="none">
            <a:spAutoFit/>
          </a:bodyPr>
          <a:lstStyle/>
          <a:p>
            <a:r>
              <a:rPr lang="en-US" sz="3600" b="1" dirty="0" smtClean="0">
                <a:solidFill>
                  <a:schemeClr val="tx2">
                    <a:lumMod val="75000"/>
                  </a:schemeClr>
                </a:solidFill>
              </a:rPr>
              <a:t>deposition</a:t>
            </a:r>
            <a:endParaRPr lang="en-US" sz="3600" b="1" dirty="0">
              <a:solidFill>
                <a:schemeClr val="tx2">
                  <a:lumMod val="75000"/>
                </a:schemeClr>
              </a:solidFill>
            </a:endParaRPr>
          </a:p>
        </p:txBody>
      </p:sp>
      <p:sp>
        <p:nvSpPr>
          <p:cNvPr id="23" name="Rectangle 22"/>
          <p:cNvSpPr/>
          <p:nvPr/>
        </p:nvSpPr>
        <p:spPr>
          <a:xfrm>
            <a:off x="3659956" y="2717216"/>
            <a:ext cx="2067844" cy="646331"/>
          </a:xfrm>
          <a:prstGeom prst="rect">
            <a:avLst/>
          </a:prstGeom>
        </p:spPr>
        <p:txBody>
          <a:bodyPr wrap="none">
            <a:spAutoFit/>
          </a:bodyPr>
          <a:lstStyle/>
          <a:p>
            <a:r>
              <a:rPr lang="en-US" sz="3600" b="1" dirty="0" smtClean="0">
                <a:solidFill>
                  <a:srgbClr val="00A900"/>
                </a:solidFill>
              </a:rPr>
              <a:t>emissions</a:t>
            </a:r>
            <a:endParaRPr lang="en-US" sz="3600" b="1" dirty="0">
              <a:solidFill>
                <a:srgbClr val="00A900"/>
              </a:solidFill>
            </a:endParaRPr>
          </a:p>
        </p:txBody>
      </p:sp>
      <p:grpSp>
        <p:nvGrpSpPr>
          <p:cNvPr id="3" name="Group 2"/>
          <p:cNvGrpSpPr/>
          <p:nvPr/>
        </p:nvGrpSpPr>
        <p:grpSpPr>
          <a:xfrm>
            <a:off x="3522796" y="3363547"/>
            <a:ext cx="5428680" cy="2837041"/>
            <a:chOff x="3522796" y="3363547"/>
            <a:chExt cx="5428680" cy="2837041"/>
          </a:xfrm>
        </p:grpSpPr>
        <p:pic>
          <p:nvPicPr>
            <p:cNvPr id="30" name="Picture 2"/>
            <p:cNvPicPr>
              <a:picLocks noChangeAspect="1" noChangeArrowheads="1"/>
            </p:cNvPicPr>
            <p:nvPr/>
          </p:nvPicPr>
          <p:blipFill rotWithShape="1">
            <a:blip r:embed="rId4" cstate="print"/>
            <a:srcRect b="52676"/>
            <a:stretch/>
          </p:blipFill>
          <p:spPr bwMode="auto">
            <a:xfrm>
              <a:off x="3522796" y="3363547"/>
              <a:ext cx="5428680" cy="2837041"/>
            </a:xfrm>
            <a:prstGeom prst="rect">
              <a:avLst/>
            </a:prstGeom>
            <a:noFill/>
            <a:ln w="9525">
              <a:noFill/>
              <a:round/>
              <a:headEnd/>
              <a:tailEnd/>
            </a:ln>
          </p:spPr>
        </p:pic>
        <p:sp>
          <p:nvSpPr>
            <p:cNvPr id="38" name="Footer Placeholder 3"/>
            <p:cNvSpPr txBox="1">
              <a:spLocks/>
            </p:cNvSpPr>
            <p:nvPr/>
          </p:nvSpPr>
          <p:spPr>
            <a:xfrm>
              <a:off x="7095841" y="5683506"/>
              <a:ext cx="1766885" cy="279386"/>
            </a:xfrm>
            <a:prstGeom prst="rect">
              <a:avLst/>
            </a:prstGeom>
          </p:spPr>
          <p:txBody>
            <a:bodyPr vert="horz" lIns="91440" tIns="0" rIns="91440" bIns="45720" rtlCol="0" anchor="t"/>
            <a:lstStyle>
              <a:defPPr>
                <a:defRPr lang="en-US"/>
              </a:defPPr>
              <a:lvl1pPr marL="0" algn="l" defTabSz="914400" rtl="0" eaLnBrk="1" latinLnBrk="0" hangingPunct="1">
                <a:defRPr sz="1400" kern="1200">
                  <a:solidFill>
                    <a:srgbClr val="0D0D0D"/>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err="1" smtClean="0"/>
                <a:t>Niinemets</a:t>
              </a:r>
              <a:r>
                <a:rPr lang="en-US" dirty="0" smtClean="0"/>
                <a:t> et al., 2003</a:t>
              </a:r>
              <a:endParaRPr lang="en-US" dirty="0"/>
            </a:p>
          </p:txBody>
        </p:sp>
      </p:grpSp>
      <p:grpSp>
        <p:nvGrpSpPr>
          <p:cNvPr id="7" name="Group 6"/>
          <p:cNvGrpSpPr/>
          <p:nvPr/>
        </p:nvGrpSpPr>
        <p:grpSpPr>
          <a:xfrm>
            <a:off x="3901799" y="3881120"/>
            <a:ext cx="3323366" cy="2184998"/>
            <a:chOff x="3901799" y="3881120"/>
            <a:chExt cx="3323366" cy="2184998"/>
          </a:xfrm>
        </p:grpSpPr>
        <p:sp>
          <p:nvSpPr>
            <p:cNvPr id="36" name="Oval 35"/>
            <p:cNvSpPr>
              <a:spLocks noChangeAspect="1"/>
            </p:cNvSpPr>
            <p:nvPr/>
          </p:nvSpPr>
          <p:spPr>
            <a:xfrm>
              <a:off x="6564317" y="3881120"/>
              <a:ext cx="660848" cy="2184998"/>
            </a:xfrm>
            <a:prstGeom prst="ellipse">
              <a:avLst/>
            </a:prstGeom>
            <a:noFill/>
            <a:ln w="50800">
              <a:solidFill>
                <a:srgbClr val="FF0000"/>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a:spLocks noChangeAspect="1"/>
            </p:cNvSpPr>
            <p:nvPr/>
          </p:nvSpPr>
          <p:spPr>
            <a:xfrm>
              <a:off x="3901799" y="3881120"/>
              <a:ext cx="660848" cy="2184998"/>
            </a:xfrm>
            <a:prstGeom prst="ellipse">
              <a:avLst/>
            </a:prstGeom>
            <a:noFill/>
            <a:ln w="50800">
              <a:solidFill>
                <a:srgbClr val="FF0000"/>
              </a:solid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37" name="Picture 36" descr="yves-guillou-question-800px.png"/>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825548" y="2058543"/>
            <a:ext cx="1399617" cy="2610008"/>
          </a:xfrm>
          <a:prstGeom prst="rect">
            <a:avLst/>
          </a:prstGeom>
        </p:spPr>
      </p:pic>
    </p:spTree>
    <p:extLst>
      <p:ext uri="{BB962C8B-B14F-4D97-AF65-F5344CB8AC3E}">
        <p14:creationId xmlns:p14="http://schemas.microsoft.com/office/powerpoint/2010/main" val="37078461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44426"/>
            <a:ext cx="7315200" cy="1110493"/>
          </a:xfrm>
        </p:spPr>
        <p:txBody>
          <a:bodyPr>
            <a:normAutofit/>
          </a:bodyPr>
          <a:lstStyle/>
          <a:p>
            <a:pPr algn="ctr"/>
            <a:r>
              <a:rPr lang="en-US" sz="6400" dirty="0" smtClean="0"/>
              <a:t>Stomatal control</a:t>
            </a:r>
            <a:endParaRPr lang="en-US" sz="6400" dirty="0"/>
          </a:p>
        </p:txBody>
      </p:sp>
      <p:sp>
        <p:nvSpPr>
          <p:cNvPr id="5" name="Slide Number Placeholder 4"/>
          <p:cNvSpPr>
            <a:spLocks noGrp="1"/>
          </p:cNvSpPr>
          <p:nvPr>
            <p:ph type="sldNum" sz="quarter" idx="12"/>
          </p:nvPr>
        </p:nvSpPr>
        <p:spPr/>
        <p:txBody>
          <a:bodyPr/>
          <a:lstStyle/>
          <a:p>
            <a:fld id="{CE8079A4-7AA8-4A4F-87E2-7781EC5097DD}" type="slidenum">
              <a:rPr lang="en-US" smtClean="0"/>
              <a:pPr/>
              <a:t>8</a:t>
            </a:fld>
            <a:endParaRPr lang="en-US"/>
          </a:p>
        </p:txBody>
      </p:sp>
      <p:sp>
        <p:nvSpPr>
          <p:cNvPr id="18" name="Footer Placeholder 5"/>
          <p:cNvSpPr>
            <a:spLocks noGrp="1"/>
          </p:cNvSpPr>
          <p:nvPr>
            <p:ph type="ftr" sz="quarter" idx="12"/>
          </p:nvPr>
        </p:nvSpPr>
        <p:spPr>
          <a:xfrm>
            <a:off x="285544" y="6459973"/>
            <a:ext cx="8572913" cy="301227"/>
          </a:xfrm>
        </p:spPr>
        <p:txBody>
          <a:bodyPr/>
          <a:lstStyle/>
          <a:p>
            <a:pPr algn="l"/>
            <a:r>
              <a:rPr lang="en-US" sz="1400" b="0" dirty="0" smtClean="0">
                <a:solidFill>
                  <a:schemeClr val="bg1">
                    <a:lumMod val="95000"/>
                    <a:lumOff val="5000"/>
                  </a:schemeClr>
                </a:solidFill>
              </a:rPr>
              <a:t>IGAC Science Conference: Side Meeting, An </a:t>
            </a:r>
            <a:r>
              <a:rPr lang="en-US" sz="1400" b="0" dirty="0">
                <a:solidFill>
                  <a:schemeClr val="bg1">
                    <a:lumMod val="95000"/>
                    <a:lumOff val="5000"/>
                  </a:schemeClr>
                </a:solidFill>
              </a:rPr>
              <a:t>introduction to </a:t>
            </a:r>
            <a:r>
              <a:rPr lang="en-US" sz="1400" b="0" dirty="0" err="1">
                <a:solidFill>
                  <a:schemeClr val="bg1">
                    <a:lumMod val="95000"/>
                    <a:lumOff val="5000"/>
                  </a:schemeClr>
                </a:solidFill>
              </a:rPr>
              <a:t>modelling</a:t>
            </a:r>
            <a:r>
              <a:rPr lang="en-US" sz="1400" b="0" dirty="0">
                <a:solidFill>
                  <a:schemeClr val="bg1">
                    <a:lumMod val="95000"/>
                    <a:lumOff val="5000"/>
                  </a:schemeClr>
                </a:solidFill>
              </a:rPr>
              <a:t> canopy-atmosphere </a:t>
            </a:r>
            <a:r>
              <a:rPr lang="en-US" sz="1400" b="0" dirty="0" smtClean="0">
                <a:solidFill>
                  <a:schemeClr val="bg1">
                    <a:lumMod val="95000"/>
                    <a:lumOff val="5000"/>
                  </a:schemeClr>
                </a:solidFill>
              </a:rPr>
              <a:t>exchange, Sept </a:t>
            </a:r>
            <a:r>
              <a:rPr lang="en-US" sz="1400" b="0" dirty="0">
                <a:solidFill>
                  <a:schemeClr val="bg1">
                    <a:lumMod val="95000"/>
                    <a:lumOff val="5000"/>
                  </a:schemeClr>
                </a:solidFill>
              </a:rPr>
              <a:t>28 2016</a:t>
            </a:r>
          </a:p>
        </p:txBody>
      </p:sp>
      <p:sp>
        <p:nvSpPr>
          <p:cNvPr id="7" name="Rectangle 6"/>
          <p:cNvSpPr/>
          <p:nvPr/>
        </p:nvSpPr>
        <p:spPr>
          <a:xfrm>
            <a:off x="1434353" y="1601142"/>
            <a:ext cx="6275295" cy="4524315"/>
          </a:xfrm>
          <a:prstGeom prst="rect">
            <a:avLst/>
          </a:prstGeom>
        </p:spPr>
        <p:txBody>
          <a:bodyPr wrap="square">
            <a:spAutoFit/>
          </a:bodyPr>
          <a:lstStyle/>
          <a:p>
            <a:r>
              <a:rPr lang="en-GB" sz="4800" dirty="0" smtClean="0">
                <a:solidFill>
                  <a:schemeClr val="tx2"/>
                </a:solidFill>
              </a:rPr>
              <a:t>Simple sensitivity test:</a:t>
            </a:r>
            <a:br>
              <a:rPr lang="en-GB" sz="4800" dirty="0" smtClean="0">
                <a:solidFill>
                  <a:schemeClr val="tx2"/>
                </a:solidFill>
              </a:rPr>
            </a:br>
            <a:r>
              <a:rPr lang="en-GB" sz="4800" i="1" dirty="0" smtClean="0">
                <a:solidFill>
                  <a:schemeClr val="tx2"/>
                </a:solidFill>
              </a:rPr>
              <a:t>  </a:t>
            </a:r>
            <a:r>
              <a:rPr lang="en-GB" sz="4800" i="1" dirty="0" err="1" smtClean="0">
                <a:solidFill>
                  <a:schemeClr val="tx2">
                    <a:lumMod val="60000"/>
                    <a:lumOff val="40000"/>
                  </a:schemeClr>
                </a:solidFill>
              </a:rPr>
              <a:t>γ</a:t>
            </a:r>
            <a:r>
              <a:rPr lang="en-GB" sz="4800" baseline="-25000" dirty="0" err="1" smtClean="0">
                <a:solidFill>
                  <a:schemeClr val="tx2">
                    <a:lumMod val="60000"/>
                    <a:lumOff val="40000"/>
                  </a:schemeClr>
                </a:solidFill>
              </a:rPr>
              <a:t>T</a:t>
            </a:r>
            <a:r>
              <a:rPr lang="en-GB" sz="4800" dirty="0" smtClean="0">
                <a:solidFill>
                  <a:schemeClr val="tx2">
                    <a:lumMod val="60000"/>
                    <a:lumOff val="40000"/>
                  </a:schemeClr>
                </a:solidFill>
              </a:rPr>
              <a:t>   =</a:t>
            </a:r>
            <a:r>
              <a:rPr lang="en-GB" sz="4800" i="1" dirty="0" smtClean="0">
                <a:solidFill>
                  <a:schemeClr val="tx2">
                    <a:lumMod val="60000"/>
                    <a:lumOff val="40000"/>
                  </a:schemeClr>
                </a:solidFill>
              </a:rPr>
              <a:t>   e</a:t>
            </a:r>
            <a:r>
              <a:rPr lang="en-GB" sz="4800" i="1" baseline="30000" dirty="0">
                <a:solidFill>
                  <a:schemeClr val="tx2">
                    <a:lumMod val="60000"/>
                    <a:lumOff val="40000"/>
                  </a:schemeClr>
                </a:solidFill>
              </a:rPr>
              <a:t>-β(TL-TS)</a:t>
            </a:r>
            <a:r>
              <a:rPr lang="en-GB" sz="4800" dirty="0">
                <a:solidFill>
                  <a:schemeClr val="tx2">
                    <a:lumMod val="60000"/>
                    <a:lumOff val="40000"/>
                  </a:schemeClr>
                </a:solidFill>
              </a:rPr>
              <a:t>.</a:t>
            </a:r>
            <a:r>
              <a:rPr lang="en-GB" sz="4800" i="1" dirty="0" err="1">
                <a:solidFill>
                  <a:schemeClr val="tx2">
                    <a:lumMod val="60000"/>
                    <a:lumOff val="40000"/>
                  </a:schemeClr>
                </a:solidFill>
              </a:rPr>
              <a:t>R</a:t>
            </a:r>
            <a:r>
              <a:rPr lang="en-GB" sz="4800" baseline="-25000" dirty="0" err="1">
                <a:solidFill>
                  <a:schemeClr val="tx2">
                    <a:lumMod val="60000"/>
                    <a:lumOff val="40000"/>
                  </a:schemeClr>
                </a:solidFill>
              </a:rPr>
              <a:t>fct</a:t>
            </a:r>
            <a:endParaRPr lang="en-GB" sz="4800" baseline="-25000" dirty="0">
              <a:solidFill>
                <a:schemeClr val="tx2">
                  <a:lumMod val="60000"/>
                  <a:lumOff val="40000"/>
                </a:schemeClr>
              </a:solidFill>
            </a:endParaRPr>
          </a:p>
          <a:p>
            <a:r>
              <a:rPr lang="en-GB" sz="4800" dirty="0">
                <a:solidFill>
                  <a:schemeClr val="tx2"/>
                </a:solidFill>
              </a:rPr>
              <a:t>where </a:t>
            </a:r>
            <a:r>
              <a:rPr lang="en-GB" sz="4800" i="1" dirty="0" err="1">
                <a:solidFill>
                  <a:schemeClr val="tx2"/>
                </a:solidFill>
              </a:rPr>
              <a:t>R</a:t>
            </a:r>
            <a:r>
              <a:rPr lang="en-GB" sz="4800" baseline="-25000" dirty="0" err="1">
                <a:solidFill>
                  <a:schemeClr val="tx2"/>
                </a:solidFill>
              </a:rPr>
              <a:t>fct</a:t>
            </a:r>
            <a:r>
              <a:rPr lang="en-GB" sz="4800" dirty="0">
                <a:solidFill>
                  <a:schemeClr val="tx2"/>
                </a:solidFill>
              </a:rPr>
              <a:t> </a:t>
            </a:r>
            <a:r>
              <a:rPr lang="en-GB" sz="4800" dirty="0" smtClean="0">
                <a:solidFill>
                  <a:schemeClr val="tx2"/>
                </a:solidFill>
              </a:rPr>
              <a:t>is:</a:t>
            </a:r>
            <a:br>
              <a:rPr lang="en-GB" sz="4800" dirty="0" smtClean="0">
                <a:solidFill>
                  <a:schemeClr val="tx2"/>
                </a:solidFill>
              </a:rPr>
            </a:br>
            <a:r>
              <a:rPr lang="en-GB" sz="4800" i="1" dirty="0" smtClean="0">
                <a:solidFill>
                  <a:schemeClr val="tx2"/>
                </a:solidFill>
              </a:rPr>
              <a:t>  </a:t>
            </a:r>
            <a:r>
              <a:rPr lang="en-GB" sz="4800" i="1" dirty="0" err="1" smtClean="0">
                <a:solidFill>
                  <a:srgbClr val="FFB666"/>
                </a:solidFill>
              </a:rPr>
              <a:t>R</a:t>
            </a:r>
            <a:r>
              <a:rPr lang="en-GB" sz="4800" baseline="-25000" dirty="0" err="1" smtClean="0">
                <a:solidFill>
                  <a:srgbClr val="FFB666"/>
                </a:solidFill>
              </a:rPr>
              <a:t>fct</a:t>
            </a:r>
            <a:r>
              <a:rPr lang="en-GB" sz="4800" baseline="-25000" dirty="0" smtClean="0">
                <a:solidFill>
                  <a:srgbClr val="FFB666"/>
                </a:solidFill>
              </a:rPr>
              <a:t>  </a:t>
            </a:r>
            <a:r>
              <a:rPr lang="en-GB" sz="4800" dirty="0" smtClean="0">
                <a:solidFill>
                  <a:srgbClr val="FFB666"/>
                </a:solidFill>
              </a:rPr>
              <a:t>= </a:t>
            </a:r>
            <a:r>
              <a:rPr lang="en-GB" sz="4800" dirty="0">
                <a:solidFill>
                  <a:srgbClr val="FFB666"/>
                </a:solidFill>
              </a:rPr>
              <a:t>	</a:t>
            </a:r>
            <a:r>
              <a:rPr lang="en-GB" sz="4800" u="sng" dirty="0" smtClean="0">
                <a:solidFill>
                  <a:srgbClr val="FFB666"/>
                </a:solidFill>
              </a:rPr>
              <a:t>3000.0</a:t>
            </a:r>
            <a:r>
              <a:rPr lang="en-GB" sz="4800" dirty="0" smtClean="0">
                <a:solidFill>
                  <a:srgbClr val="FFB666"/>
                </a:solidFill>
              </a:rPr>
              <a:t/>
            </a:r>
            <a:br>
              <a:rPr lang="en-GB" sz="4800" dirty="0" smtClean="0">
                <a:solidFill>
                  <a:srgbClr val="FFB666"/>
                </a:solidFill>
              </a:rPr>
            </a:br>
            <a:r>
              <a:rPr lang="en-GB" sz="4800" dirty="0" smtClean="0">
                <a:solidFill>
                  <a:srgbClr val="FFB666"/>
                </a:solidFill>
              </a:rPr>
              <a:t>  </a:t>
            </a:r>
            <a:r>
              <a:rPr lang="en-GB" sz="4800" dirty="0">
                <a:solidFill>
                  <a:srgbClr val="FFB666"/>
                </a:solidFill>
              </a:rPr>
              <a:t>	</a:t>
            </a:r>
            <a:r>
              <a:rPr lang="en-GB" sz="4800" dirty="0" smtClean="0">
                <a:solidFill>
                  <a:srgbClr val="FFB666"/>
                </a:solidFill>
              </a:rPr>
              <a:t>	 3</a:t>
            </a:r>
            <a:r>
              <a:rPr lang="en-GB" sz="4800" i="1" dirty="0" smtClean="0">
                <a:solidFill>
                  <a:srgbClr val="FFB666"/>
                </a:solidFill>
              </a:rPr>
              <a:t>R</a:t>
            </a:r>
            <a:r>
              <a:rPr lang="en-GB" sz="4800" baseline="-25000" dirty="0" smtClean="0">
                <a:solidFill>
                  <a:srgbClr val="FFB666"/>
                </a:solidFill>
              </a:rPr>
              <a:t>stom</a:t>
            </a:r>
            <a:r>
              <a:rPr lang="en-GB" sz="4800" dirty="0" smtClean="0">
                <a:solidFill>
                  <a:srgbClr val="FFB666"/>
                </a:solidFill>
              </a:rPr>
              <a:t/>
            </a:r>
            <a:br>
              <a:rPr lang="en-GB" sz="4800" dirty="0" smtClean="0">
                <a:solidFill>
                  <a:srgbClr val="FFB666"/>
                </a:solidFill>
              </a:rPr>
            </a:br>
            <a:r>
              <a:rPr lang="en-GB" sz="4800" dirty="0" smtClean="0">
                <a:solidFill>
                  <a:schemeClr val="tx2"/>
                </a:solidFill>
              </a:rPr>
              <a:t> 	  or </a:t>
            </a:r>
            <a:r>
              <a:rPr lang="en-GB" sz="4800" dirty="0" smtClean="0">
                <a:solidFill>
                  <a:srgbClr val="FFB666"/>
                </a:solidFill>
              </a:rPr>
              <a:t>1.0</a:t>
            </a:r>
            <a:endParaRPr lang="en-GB" sz="4800" i="1" baseline="-25000" dirty="0">
              <a:solidFill>
                <a:srgbClr val="FFB666"/>
              </a:solidFill>
            </a:endParaRPr>
          </a:p>
        </p:txBody>
      </p:sp>
      <p:grpSp>
        <p:nvGrpSpPr>
          <p:cNvPr id="6" name="Group 5"/>
          <p:cNvGrpSpPr/>
          <p:nvPr/>
        </p:nvGrpSpPr>
        <p:grpSpPr>
          <a:xfrm>
            <a:off x="543880" y="2217538"/>
            <a:ext cx="3925944" cy="3104219"/>
            <a:chOff x="543880" y="2217538"/>
            <a:chExt cx="3925944" cy="3104219"/>
          </a:xfrm>
        </p:grpSpPr>
        <p:pic>
          <p:nvPicPr>
            <p:cNvPr id="24" name="Picture 23"/>
            <p:cNvPicPr>
              <a:picLocks noChangeAspect="1"/>
            </p:cNvPicPr>
            <p:nvPr/>
          </p:nvPicPr>
          <p:blipFill rotWithShape="1">
            <a:blip r:embed="rId3">
              <a:extLst>
                <a:ext uri="{28A0092B-C50C-407E-A947-70E740481C1C}">
                  <a14:useLocalDpi xmlns:a14="http://schemas.microsoft.com/office/drawing/2010/main" val="0"/>
                </a:ext>
              </a:extLst>
            </a:blip>
            <a:srcRect l="73374" t="10916" b="63063"/>
            <a:stretch/>
          </p:blipFill>
          <p:spPr bwMode="auto">
            <a:xfrm rot="16200000">
              <a:off x="954742" y="1806676"/>
              <a:ext cx="3104219" cy="3925944"/>
            </a:xfrm>
            <a:prstGeom prst="rect">
              <a:avLst/>
            </a:prstGeom>
            <a:ln>
              <a:noFill/>
            </a:ln>
            <a:extLst>
              <a:ext uri="{53640926-AAD7-44d8-BBD7-CCE9431645EC}">
                <a14:shadowObscured xmlns:a14="http://schemas.microsoft.com/office/drawing/2010/main"/>
              </a:ext>
            </a:extLst>
          </p:spPr>
        </p:pic>
        <p:sp>
          <p:nvSpPr>
            <p:cNvPr id="3" name="Rectangle 2"/>
            <p:cNvSpPr/>
            <p:nvPr/>
          </p:nvSpPr>
          <p:spPr>
            <a:xfrm>
              <a:off x="3771959" y="2615881"/>
              <a:ext cx="328546" cy="252742"/>
            </a:xfrm>
            <a:prstGeom prst="rect">
              <a:avLst/>
            </a:prstGeom>
            <a:solidFill>
              <a:schemeClr val="tx1"/>
            </a:solidFill>
            <a:ln>
              <a:no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 name="Group 3"/>
          <p:cNvGrpSpPr/>
          <p:nvPr/>
        </p:nvGrpSpPr>
        <p:grpSpPr>
          <a:xfrm>
            <a:off x="4829532" y="2217538"/>
            <a:ext cx="3824706" cy="3104219"/>
            <a:chOff x="4829532" y="2217538"/>
            <a:chExt cx="3824706" cy="3104219"/>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73374" t="63384" b="11266"/>
            <a:stretch/>
          </p:blipFill>
          <p:spPr bwMode="auto">
            <a:xfrm rot="16200000">
              <a:off x="5189775" y="1857295"/>
              <a:ext cx="3104219" cy="3824706"/>
            </a:xfrm>
            <a:prstGeom prst="rect">
              <a:avLst/>
            </a:prstGeom>
            <a:ln>
              <a:noFill/>
            </a:ln>
            <a:extLst>
              <a:ext uri="{53640926-AAD7-44d8-BBD7-CCE9431645EC}">
                <a14:shadowObscured xmlns:a14="http://schemas.microsoft.com/office/drawing/2010/main"/>
              </a:ext>
            </a:extLst>
          </p:spPr>
        </p:pic>
        <p:sp>
          <p:nvSpPr>
            <p:cNvPr id="9" name="Rectangle 8"/>
            <p:cNvSpPr/>
            <p:nvPr/>
          </p:nvSpPr>
          <p:spPr>
            <a:xfrm>
              <a:off x="8038524" y="2633472"/>
              <a:ext cx="328546" cy="252742"/>
            </a:xfrm>
            <a:prstGeom prst="rect">
              <a:avLst/>
            </a:prstGeom>
            <a:solidFill>
              <a:schemeClr val="tx1"/>
            </a:solidFill>
            <a:ln>
              <a:no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598436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7">
                                            <p:txEl>
                                              <p:pRg st="1" end="1"/>
                                            </p:txEl>
                                          </p:spTgt>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P spid="7" grpId="1"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44426"/>
            <a:ext cx="7315200" cy="1110493"/>
          </a:xfrm>
        </p:spPr>
        <p:txBody>
          <a:bodyPr>
            <a:normAutofit/>
          </a:bodyPr>
          <a:lstStyle/>
          <a:p>
            <a:pPr algn="ctr"/>
            <a:r>
              <a:rPr lang="en-US" sz="6400" dirty="0" smtClean="0"/>
              <a:t>Stomatal control</a:t>
            </a:r>
            <a:endParaRPr lang="en-US" sz="6400" dirty="0"/>
          </a:p>
        </p:txBody>
      </p:sp>
      <p:sp>
        <p:nvSpPr>
          <p:cNvPr id="5" name="Slide Number Placeholder 4"/>
          <p:cNvSpPr>
            <a:spLocks noGrp="1"/>
          </p:cNvSpPr>
          <p:nvPr>
            <p:ph type="sldNum" sz="quarter" idx="12"/>
          </p:nvPr>
        </p:nvSpPr>
        <p:spPr/>
        <p:txBody>
          <a:bodyPr/>
          <a:lstStyle/>
          <a:p>
            <a:fld id="{CE8079A4-7AA8-4A4F-87E2-7781EC5097DD}" type="slidenum">
              <a:rPr lang="en-US" smtClean="0"/>
              <a:pPr/>
              <a:t>9</a:t>
            </a:fld>
            <a:endParaRPr lang="en-US"/>
          </a:p>
        </p:txBody>
      </p:sp>
      <p:sp>
        <p:nvSpPr>
          <p:cNvPr id="18" name="Footer Placeholder 5"/>
          <p:cNvSpPr>
            <a:spLocks noGrp="1"/>
          </p:cNvSpPr>
          <p:nvPr>
            <p:ph type="ftr" sz="quarter" idx="12"/>
          </p:nvPr>
        </p:nvSpPr>
        <p:spPr>
          <a:xfrm>
            <a:off x="285544" y="6459973"/>
            <a:ext cx="8572913" cy="301227"/>
          </a:xfrm>
        </p:spPr>
        <p:txBody>
          <a:bodyPr/>
          <a:lstStyle/>
          <a:p>
            <a:pPr algn="l"/>
            <a:r>
              <a:rPr lang="en-US" sz="1400" b="0" dirty="0" smtClean="0">
                <a:solidFill>
                  <a:schemeClr val="bg1">
                    <a:lumMod val="95000"/>
                    <a:lumOff val="5000"/>
                  </a:schemeClr>
                </a:solidFill>
              </a:rPr>
              <a:t>IGAC Science Conference: Side Meeting, An </a:t>
            </a:r>
            <a:r>
              <a:rPr lang="en-US" sz="1400" b="0" dirty="0">
                <a:solidFill>
                  <a:schemeClr val="bg1">
                    <a:lumMod val="95000"/>
                    <a:lumOff val="5000"/>
                  </a:schemeClr>
                </a:solidFill>
              </a:rPr>
              <a:t>introduction to </a:t>
            </a:r>
            <a:r>
              <a:rPr lang="en-US" sz="1400" b="0" dirty="0" err="1">
                <a:solidFill>
                  <a:schemeClr val="bg1">
                    <a:lumMod val="95000"/>
                    <a:lumOff val="5000"/>
                  </a:schemeClr>
                </a:solidFill>
              </a:rPr>
              <a:t>modelling</a:t>
            </a:r>
            <a:r>
              <a:rPr lang="en-US" sz="1400" b="0" dirty="0">
                <a:solidFill>
                  <a:schemeClr val="bg1">
                    <a:lumMod val="95000"/>
                    <a:lumOff val="5000"/>
                  </a:schemeClr>
                </a:solidFill>
              </a:rPr>
              <a:t> canopy-atmosphere </a:t>
            </a:r>
            <a:r>
              <a:rPr lang="en-US" sz="1400" b="0" dirty="0" smtClean="0">
                <a:solidFill>
                  <a:schemeClr val="bg1">
                    <a:lumMod val="95000"/>
                    <a:lumOff val="5000"/>
                  </a:schemeClr>
                </a:solidFill>
              </a:rPr>
              <a:t>exchange, Sept </a:t>
            </a:r>
            <a:r>
              <a:rPr lang="en-US" sz="1400" b="0" dirty="0">
                <a:solidFill>
                  <a:schemeClr val="bg1">
                    <a:lumMod val="95000"/>
                    <a:lumOff val="5000"/>
                  </a:schemeClr>
                </a:solidFill>
              </a:rPr>
              <a:t>28 2016</a:t>
            </a:r>
          </a:p>
        </p:txBody>
      </p:sp>
      <p:grpSp>
        <p:nvGrpSpPr>
          <p:cNvPr id="4" name="Group 3"/>
          <p:cNvGrpSpPr/>
          <p:nvPr/>
        </p:nvGrpSpPr>
        <p:grpSpPr>
          <a:xfrm>
            <a:off x="914400" y="1991876"/>
            <a:ext cx="7772400" cy="3595174"/>
            <a:chOff x="914400" y="1991876"/>
            <a:chExt cx="7772400" cy="3595174"/>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14721" b="49536"/>
            <a:stretch/>
          </p:blipFill>
          <p:spPr bwMode="auto">
            <a:xfrm>
              <a:off x="914400" y="1991876"/>
              <a:ext cx="7772400" cy="3595174"/>
            </a:xfrm>
            <a:prstGeom prst="rect">
              <a:avLst/>
            </a:prstGeom>
            <a:ln>
              <a:noFill/>
            </a:ln>
            <a:extLst>
              <a:ext uri="{53640926-AAD7-44d8-BBD7-CCE9431645EC}">
                <a14:shadowObscured xmlns:a14="http://schemas.microsoft.com/office/drawing/2010/main"/>
              </a:ext>
            </a:extLst>
          </p:spPr>
        </p:pic>
        <p:sp>
          <p:nvSpPr>
            <p:cNvPr id="3" name="Rectangle 2"/>
            <p:cNvSpPr/>
            <p:nvPr/>
          </p:nvSpPr>
          <p:spPr>
            <a:xfrm>
              <a:off x="1818610" y="2289267"/>
              <a:ext cx="219487" cy="188159"/>
            </a:xfrm>
            <a:prstGeom prst="rect">
              <a:avLst/>
            </a:prstGeom>
            <a:solidFill>
              <a:schemeClr val="tx1"/>
            </a:solidFill>
            <a:ln>
              <a:no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5696343" y="2289267"/>
              <a:ext cx="219487" cy="188159"/>
            </a:xfrm>
            <a:prstGeom prst="rect">
              <a:avLst/>
            </a:prstGeom>
            <a:solidFill>
              <a:schemeClr val="tx1"/>
            </a:solidFill>
            <a:ln>
              <a:noFill/>
            </a:ln>
            <a:effectLst/>
            <a:scene3d>
              <a:camera prst="orthographicFront">
                <a:rot lat="0" lon="0" rev="0"/>
              </a:camera>
              <a:lightRig rig="twoPt" dir="br">
                <a:rot lat="0" lon="0" rev="87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249319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296"/>
            <a:ext cx="7315200" cy="1145876"/>
          </a:xfrm>
        </p:spPr>
        <p:txBody>
          <a:bodyPr>
            <a:normAutofit/>
          </a:bodyPr>
          <a:lstStyle/>
          <a:p>
            <a:pPr algn="ctr"/>
            <a:r>
              <a:rPr lang="en-US" sz="6400" dirty="0" smtClean="0"/>
              <a:t>Take home</a:t>
            </a:r>
            <a:endParaRPr lang="en-US" sz="6400" dirty="0"/>
          </a:p>
        </p:txBody>
      </p:sp>
      <p:sp>
        <p:nvSpPr>
          <p:cNvPr id="3" name="Content Placeholder 2"/>
          <p:cNvSpPr>
            <a:spLocks noGrp="1"/>
          </p:cNvSpPr>
          <p:nvPr>
            <p:ph idx="1"/>
          </p:nvPr>
        </p:nvSpPr>
        <p:spPr>
          <a:xfrm>
            <a:off x="441755" y="1862667"/>
            <a:ext cx="8379555" cy="3829921"/>
          </a:xfrm>
        </p:spPr>
        <p:txBody>
          <a:bodyPr>
            <a:noAutofit/>
          </a:bodyPr>
          <a:lstStyle/>
          <a:p>
            <a:pPr>
              <a:spcBef>
                <a:spcPts val="200"/>
              </a:spcBef>
              <a:spcAft>
                <a:spcPts val="1200"/>
              </a:spcAft>
            </a:pPr>
            <a:r>
              <a:rPr lang="en-US" sz="3200" dirty="0" smtClean="0"/>
              <a:t> FORCAsT provides insights into drivers</a:t>
            </a:r>
          </a:p>
          <a:p>
            <a:pPr>
              <a:spcBef>
                <a:spcPts val="200"/>
              </a:spcBef>
              <a:spcAft>
                <a:spcPts val="1200"/>
              </a:spcAft>
            </a:pPr>
            <a:r>
              <a:rPr lang="en-US" sz="3200" dirty="0" smtClean="0"/>
              <a:t>Key processes:</a:t>
            </a:r>
            <a:br>
              <a:rPr lang="en-US" sz="3200" dirty="0" smtClean="0"/>
            </a:br>
            <a:r>
              <a:rPr lang="en-US" sz="3200" dirty="0" smtClean="0"/>
              <a:t>MEOH </a:t>
            </a:r>
            <a:r>
              <a:rPr lang="en-US" sz="3200" dirty="0" smtClean="0"/>
              <a:t>– 	primary DIRECT emissions</a:t>
            </a:r>
          </a:p>
          <a:p>
            <a:pPr>
              <a:spcBef>
                <a:spcPts val="200"/>
              </a:spcBef>
              <a:spcAft>
                <a:spcPts val="1200"/>
              </a:spcAft>
            </a:pPr>
            <a:r>
              <a:rPr lang="en-US" sz="3200" dirty="0" smtClean="0"/>
              <a:t> </a:t>
            </a:r>
            <a:r>
              <a:rPr lang="en-US" sz="3200" dirty="0"/>
              <a:t>Scale lab experiments to the canopy scale</a:t>
            </a:r>
          </a:p>
          <a:p>
            <a:pPr>
              <a:spcBef>
                <a:spcPts val="200"/>
              </a:spcBef>
              <a:spcAft>
                <a:spcPts val="1200"/>
              </a:spcAft>
            </a:pPr>
            <a:r>
              <a:rPr lang="en-US" sz="3200" dirty="0" smtClean="0"/>
              <a:t> Inform 3-D models</a:t>
            </a:r>
          </a:p>
        </p:txBody>
      </p:sp>
      <p:sp>
        <p:nvSpPr>
          <p:cNvPr id="5" name="Slide Number Placeholder 4"/>
          <p:cNvSpPr>
            <a:spLocks noGrp="1"/>
          </p:cNvSpPr>
          <p:nvPr>
            <p:ph type="sldNum" sz="quarter" idx="12"/>
          </p:nvPr>
        </p:nvSpPr>
        <p:spPr/>
        <p:txBody>
          <a:bodyPr/>
          <a:lstStyle/>
          <a:p>
            <a:fld id="{CE8079A4-7AA8-4A4F-87E2-7781EC5097DD}" type="slidenum">
              <a:rPr lang="en-US" smtClean="0"/>
              <a:pPr/>
              <a:t>10</a:t>
            </a:fld>
            <a:endParaRPr lang="en-US"/>
          </a:p>
        </p:txBody>
      </p:sp>
      <p:sp>
        <p:nvSpPr>
          <p:cNvPr id="9" name="Footer Placeholder 5"/>
          <p:cNvSpPr>
            <a:spLocks noGrp="1"/>
          </p:cNvSpPr>
          <p:nvPr>
            <p:ph type="ftr" sz="quarter" idx="12"/>
          </p:nvPr>
        </p:nvSpPr>
        <p:spPr>
          <a:xfrm>
            <a:off x="285544" y="6459973"/>
            <a:ext cx="8572913" cy="301227"/>
          </a:xfrm>
        </p:spPr>
        <p:txBody>
          <a:bodyPr/>
          <a:lstStyle/>
          <a:p>
            <a:pPr algn="l"/>
            <a:r>
              <a:rPr lang="en-US" sz="1400" b="0" dirty="0" smtClean="0">
                <a:solidFill>
                  <a:schemeClr val="bg1">
                    <a:lumMod val="95000"/>
                    <a:lumOff val="5000"/>
                  </a:schemeClr>
                </a:solidFill>
              </a:rPr>
              <a:t>IGAC Science Conference: Side Meeting, An </a:t>
            </a:r>
            <a:r>
              <a:rPr lang="en-US" sz="1400" b="0" dirty="0">
                <a:solidFill>
                  <a:schemeClr val="bg1">
                    <a:lumMod val="95000"/>
                    <a:lumOff val="5000"/>
                  </a:schemeClr>
                </a:solidFill>
              </a:rPr>
              <a:t>introduction to </a:t>
            </a:r>
            <a:r>
              <a:rPr lang="en-US" sz="1400" b="0" dirty="0" err="1">
                <a:solidFill>
                  <a:schemeClr val="bg1">
                    <a:lumMod val="95000"/>
                    <a:lumOff val="5000"/>
                  </a:schemeClr>
                </a:solidFill>
              </a:rPr>
              <a:t>modelling</a:t>
            </a:r>
            <a:r>
              <a:rPr lang="en-US" sz="1400" b="0" dirty="0">
                <a:solidFill>
                  <a:schemeClr val="bg1">
                    <a:lumMod val="95000"/>
                    <a:lumOff val="5000"/>
                  </a:schemeClr>
                </a:solidFill>
              </a:rPr>
              <a:t> canopy-atmosphere </a:t>
            </a:r>
            <a:r>
              <a:rPr lang="en-US" sz="1400" b="0" dirty="0" smtClean="0">
                <a:solidFill>
                  <a:schemeClr val="bg1">
                    <a:lumMod val="95000"/>
                    <a:lumOff val="5000"/>
                  </a:schemeClr>
                </a:solidFill>
              </a:rPr>
              <a:t>exchange, Sept </a:t>
            </a:r>
            <a:r>
              <a:rPr lang="en-US" sz="1400" b="0" dirty="0">
                <a:solidFill>
                  <a:schemeClr val="bg1">
                    <a:lumMod val="95000"/>
                    <a:lumOff val="5000"/>
                  </a:schemeClr>
                </a:solidFill>
              </a:rPr>
              <a:t>28 2016</a:t>
            </a:r>
          </a:p>
        </p:txBody>
      </p:sp>
    </p:spTree>
    <p:extLst>
      <p:ext uri="{BB962C8B-B14F-4D97-AF65-F5344CB8AC3E}">
        <p14:creationId xmlns:p14="http://schemas.microsoft.com/office/powerpoint/2010/main" val="38571974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Perspective.thmx</Template>
  <TotalTime>4346</TotalTime>
  <Words>1981</Words>
  <Application>Microsoft Macintosh PowerPoint</Application>
  <PresentationFormat>On-screen Show (4:3)</PresentationFormat>
  <Paragraphs>85</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Perspective</vt:lpstr>
      <vt:lpstr>FORCAsT FORest Canopy-Atmosphere Transfer</vt:lpstr>
      <vt:lpstr>FORCAsT: FORest Canopy-Atmosphere Transfer</vt:lpstr>
      <vt:lpstr>Fluxes</vt:lpstr>
      <vt:lpstr>MEOH</vt:lpstr>
      <vt:lpstr>Biogenic emissions</vt:lpstr>
      <vt:lpstr>MEOH</vt:lpstr>
      <vt:lpstr>Stomatal control</vt:lpstr>
      <vt:lpstr>Stomatal control</vt:lpstr>
      <vt:lpstr>Stomatal control</vt:lpstr>
      <vt:lpstr>Take home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FORCAsTing the Influence  of a Forest Canopy on the  Bi-Directional Exchange of Gases and Aerosols</dc:title>
  <dc:creator>kirsti</dc:creator>
  <cp:lastModifiedBy>kirsti</cp:lastModifiedBy>
  <cp:revision>167</cp:revision>
  <cp:lastPrinted>2015-12-09T11:58:12Z</cp:lastPrinted>
  <dcterms:created xsi:type="dcterms:W3CDTF">2015-11-25T16:52:57Z</dcterms:created>
  <dcterms:modified xsi:type="dcterms:W3CDTF">2016-09-28T19:06:03Z</dcterms:modified>
</cp:coreProperties>
</file>