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9" r:id="rId3"/>
    <p:sldId id="282" r:id="rId4"/>
    <p:sldId id="281" r:id="rId5"/>
    <p:sldId id="272" r:id="rId6"/>
    <p:sldId id="277" r:id="rId7"/>
    <p:sldId id="278" r:id="rId8"/>
    <p:sldId id="279" r:id="rId9"/>
    <p:sldId id="280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496"/>
    <a:srgbClr val="B5121B"/>
    <a:srgbClr val="666666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8" autoAdjust="0"/>
    <p:restoredTop sz="99467" autoAdjust="0"/>
  </p:normalViewPr>
  <p:slideViewPr>
    <p:cSldViewPr>
      <p:cViewPr varScale="1">
        <p:scale>
          <a:sx n="73" d="100"/>
          <a:sy n="73" d="100"/>
        </p:scale>
        <p:origin x="-1290" y="-108"/>
      </p:cViewPr>
      <p:guideLst>
        <p:guide orient="horz" pos="2160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36" d="100"/>
          <a:sy n="136" d="100"/>
        </p:scale>
        <p:origin x="-1104" y="5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DB6F-9360-4AC5-A1A4-B746F8B27D7E}" type="datetimeFigureOut">
              <a:rPr lang="en-GB" smtClean="0"/>
              <a:pPr/>
              <a:t>23/10/2016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8AF62-0413-459D-A055-9BD345497D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1200" kern="1200" dirty="0" smtClean="0">
              <a:solidFill>
                <a:srgbClr val="731F43"/>
              </a:solidFill>
              <a:latin typeface="Lucida Grande" pitchFamily="80" charset="0"/>
              <a:ea typeface="ＭＳ Ｐゴシック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 will talk about in terms of blended learning is a case study example, where I am involved as a key stakeholder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988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must integrate the key goals of doctoral study – higher order learning, ambition and original outcomes</a:t>
            </a:r>
          </a:p>
          <a:p>
            <a:r>
              <a:rPr lang="en-GB" dirty="0" smtClean="0"/>
              <a:t>Students will have different interests, professional or personal needs, and come from across the world</a:t>
            </a:r>
          </a:p>
          <a:p>
            <a:r>
              <a:rPr lang="en-GB" dirty="0" smtClean="0"/>
              <a:t>Pedagogies must support the learning that is needed, so technologies have to take second place</a:t>
            </a:r>
          </a:p>
          <a:p>
            <a:r>
              <a:rPr lang="en-GB" dirty="0" smtClean="0"/>
              <a:t>Peer involvement is crucial, as students will otherwise be very isolated</a:t>
            </a:r>
          </a:p>
          <a:p>
            <a:r>
              <a:rPr lang="en-GB" dirty="0" smtClean="0"/>
              <a:t>Face-to-face and online components have different purposes</a:t>
            </a:r>
          </a:p>
          <a:p>
            <a:r>
              <a:rPr lang="en-GB" dirty="0" smtClean="0"/>
              <a:t>The one needs to drive the other – the face-to-face needs to inculcate trust, sharing and ownership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673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consider these rather than being driven by them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63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look at how our needs for information, communication, face-to-face interaction and online provision match ways we can support learning – but, centrally, consider the learning needs of doctoral study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20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take different roles across the programme. A </a:t>
            </a:r>
            <a:r>
              <a:rPr lang="en-GB" dirty="0"/>
              <a:t>teacher mode is used when some specific topic content is covered, a tutor mode is used when working with a small group focused on a specific activity, a facilitator mode is used when monitoring </a:t>
            </a:r>
            <a:r>
              <a:rPr lang="en-GB" dirty="0" smtClean="0"/>
              <a:t>research-based </a:t>
            </a:r>
            <a:r>
              <a:rPr lang="en-GB" dirty="0"/>
              <a:t>activities, or a guide mode is used when </a:t>
            </a:r>
            <a:r>
              <a:rPr lang="en-GB" dirty="0" smtClean="0"/>
              <a:t>scaffolding </a:t>
            </a:r>
            <a:r>
              <a:rPr lang="en-GB" dirty="0"/>
              <a:t>a group around an </a:t>
            </a:r>
            <a:r>
              <a:rPr lang="en-GB" dirty="0" smtClean="0"/>
              <a:t>issue that is raised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765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Technologies we select come later – and need to be integrated to match the forms of interaction that we are mainly concerned with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653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And the future? Certainly within our subject domain, education, there is a reasonable match between trends that are occurring and future skill needs. Is this, therefore, a model that we can take further, or is the context in which we are operating specifically limiting?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681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85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986409"/>
            <a:ext cx="8208912" cy="1010543"/>
          </a:xfrm>
        </p:spPr>
        <p:txBody>
          <a:bodyPr/>
          <a:lstStyle/>
          <a:p>
            <a:r>
              <a:rPr lang="en-GB" dirty="0"/>
              <a:t>Getting the balance of the blend right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158417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 smtClean="0"/>
              <a:t>Don Passey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Professor of Technology Enhanced Learning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Director of the Doctoral Programme in e-Research and Technology Enhanced Learning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Director of the Research Centre for Technology Enhanced Learning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Department of Educational Research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Lancaster University, UK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39552" y="404664"/>
            <a:ext cx="5832648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2400" i="1" dirty="0" smtClean="0">
                <a:solidFill>
                  <a:srgbClr val="002060"/>
                </a:solidFill>
              </a:rPr>
              <a:t>Blended Learning Forum, Kensington Close Hotel, London, UK</a:t>
            </a:r>
            <a:endParaRPr lang="en-GB" sz="2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 little background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The Department of Educational Research at Lancaster University runs four doctoral programmes</a:t>
            </a:r>
          </a:p>
          <a:p>
            <a:r>
              <a:rPr lang="en-GB" dirty="0" smtClean="0"/>
              <a:t>These are largely or wholly online</a:t>
            </a:r>
          </a:p>
          <a:p>
            <a:r>
              <a:rPr lang="en-GB" dirty="0" smtClean="0"/>
              <a:t>I direct one of those programmes</a:t>
            </a:r>
          </a:p>
          <a:p>
            <a:r>
              <a:rPr lang="en-GB" dirty="0" smtClean="0"/>
              <a:t>The programme I direct recruits about 25 students (part-time professionals) each year</a:t>
            </a:r>
          </a:p>
          <a:p>
            <a:r>
              <a:rPr lang="en-GB" dirty="0" smtClean="0"/>
              <a:t>There are some 100 doctoral students on our programme</a:t>
            </a:r>
          </a:p>
          <a:p>
            <a:r>
              <a:rPr lang="en-GB" dirty="0" smtClean="0"/>
              <a:t>There are some 400 doctoral students on programmes across the Department</a:t>
            </a:r>
          </a:p>
          <a:p>
            <a:r>
              <a:rPr lang="en-GB" dirty="0" smtClean="0"/>
              <a:t>Online and blended environments are essential and vital to us!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58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Key points we must consider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Setting </a:t>
            </a:r>
            <a:r>
              <a:rPr lang="en-GB" dirty="0"/>
              <a:t>clear goals on what </a:t>
            </a:r>
            <a:r>
              <a:rPr lang="en-GB" dirty="0" smtClean="0"/>
              <a:t>we want </a:t>
            </a:r>
            <a:r>
              <a:rPr lang="en-GB" dirty="0"/>
              <a:t>to achieve through using </a:t>
            </a:r>
            <a:r>
              <a:rPr lang="en-GB" dirty="0" smtClean="0"/>
              <a:t>blended learning</a:t>
            </a:r>
            <a:endParaRPr lang="en-GB" dirty="0"/>
          </a:p>
          <a:p>
            <a:r>
              <a:rPr lang="en-GB" dirty="0" smtClean="0"/>
              <a:t>Accommodating </a:t>
            </a:r>
            <a:r>
              <a:rPr lang="en-GB" dirty="0"/>
              <a:t>student needs, choice, and widening or </a:t>
            </a:r>
            <a:r>
              <a:rPr lang="en-GB" dirty="0" smtClean="0"/>
              <a:t>inclusive participation</a:t>
            </a:r>
            <a:endParaRPr lang="en-GB" dirty="0"/>
          </a:p>
          <a:p>
            <a:r>
              <a:rPr lang="en-GB" dirty="0" smtClean="0"/>
              <a:t>Focusing </a:t>
            </a:r>
            <a:r>
              <a:rPr lang="en-GB" dirty="0"/>
              <a:t>on the range and choice of pedagogies and learning</a:t>
            </a:r>
          </a:p>
          <a:p>
            <a:r>
              <a:rPr lang="en-GB" dirty="0" smtClean="0"/>
              <a:t>Integrating </a:t>
            </a:r>
            <a:r>
              <a:rPr lang="en-GB" dirty="0"/>
              <a:t>lifelong learning and intergenerational learning approaches</a:t>
            </a:r>
          </a:p>
          <a:p>
            <a:r>
              <a:rPr lang="en-GB" dirty="0" smtClean="0"/>
              <a:t>Orchestrating </a:t>
            </a:r>
            <a:r>
              <a:rPr lang="en-GB" dirty="0"/>
              <a:t>online and face-to-face components to create a </a:t>
            </a:r>
            <a:r>
              <a:rPr lang="en-GB" dirty="0" smtClean="0"/>
              <a:t>cohesive learning </a:t>
            </a:r>
            <a:r>
              <a:rPr lang="en-GB" dirty="0"/>
              <a:t>experience</a:t>
            </a:r>
          </a:p>
          <a:p>
            <a:r>
              <a:rPr lang="en-GB" dirty="0" smtClean="0"/>
              <a:t>Understanding </a:t>
            </a:r>
            <a:r>
              <a:rPr lang="en-GB" dirty="0"/>
              <a:t>different combinations of face-to-face and virtual learning </a:t>
            </a:r>
            <a:r>
              <a:rPr lang="en-GB" dirty="0" smtClean="0"/>
              <a:t>to drive </a:t>
            </a:r>
            <a:r>
              <a:rPr lang="en-GB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81118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80" charset="0"/>
              </a:rPr>
              <a:t>Are we driven by ‘new’ ways of learning?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8065143" cy="4752975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GB" i="1" dirty="0" smtClean="0"/>
              <a:t>Some ‘new’ ways have been proposed:</a:t>
            </a:r>
            <a:endParaRPr lang="en-GB" i="1" dirty="0"/>
          </a:p>
          <a:p>
            <a:r>
              <a:rPr lang="en-GB" dirty="0"/>
              <a:t>Problem-based </a:t>
            </a:r>
            <a:r>
              <a:rPr lang="en-GB" dirty="0" smtClean="0"/>
              <a:t>learning				PBL</a:t>
            </a:r>
            <a:endParaRPr lang="en-GB" dirty="0"/>
          </a:p>
          <a:p>
            <a:r>
              <a:rPr lang="en-GB" dirty="0"/>
              <a:t>Authentic </a:t>
            </a:r>
            <a:r>
              <a:rPr lang="en-GB" dirty="0" smtClean="0"/>
              <a:t>learning					AL</a:t>
            </a:r>
            <a:endParaRPr lang="en-GB" dirty="0"/>
          </a:p>
          <a:p>
            <a:r>
              <a:rPr lang="en-GB" dirty="0"/>
              <a:t>Dialogic </a:t>
            </a:r>
            <a:r>
              <a:rPr lang="en-GB" dirty="0" smtClean="0"/>
              <a:t>learning					DL</a:t>
            </a:r>
            <a:endParaRPr lang="en-GB" dirty="0"/>
          </a:p>
          <a:p>
            <a:r>
              <a:rPr lang="en-GB" dirty="0"/>
              <a:t>Situated </a:t>
            </a:r>
            <a:r>
              <a:rPr lang="en-GB" dirty="0" smtClean="0"/>
              <a:t>learning					SL</a:t>
            </a:r>
            <a:endParaRPr lang="en-GB" dirty="0"/>
          </a:p>
          <a:p>
            <a:r>
              <a:rPr lang="en-GB" dirty="0" smtClean="0"/>
              <a:t>Technology </a:t>
            </a:r>
            <a:r>
              <a:rPr lang="en-GB" dirty="0"/>
              <a:t>enhanced </a:t>
            </a:r>
            <a:r>
              <a:rPr lang="en-GB" dirty="0" smtClean="0"/>
              <a:t>learning			TEL</a:t>
            </a:r>
          </a:p>
          <a:p>
            <a:r>
              <a:rPr lang="en-GB" dirty="0" smtClean="0"/>
              <a:t>Networked learning				NL</a:t>
            </a:r>
          </a:p>
          <a:p>
            <a:r>
              <a:rPr lang="en-GB" dirty="0" smtClean="0"/>
              <a:t>Computer supported collaborative learning	CSCL</a:t>
            </a:r>
          </a:p>
          <a:p>
            <a:r>
              <a:rPr lang="en-GB" dirty="0" smtClean="0"/>
              <a:t>Mobile learning					ML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Forms and balance needed for our purposes</a:t>
            </a:r>
            <a:endParaRPr lang="en-GB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559184"/>
              </p:ext>
            </p:extLst>
          </p:nvPr>
        </p:nvGraphicFramePr>
        <p:xfrm>
          <a:off x="1835694" y="1783357"/>
          <a:ext cx="5400601" cy="4958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1959"/>
                <a:gridCol w="1041959"/>
                <a:gridCol w="1105561"/>
                <a:gridCol w="1105561"/>
                <a:gridCol w="1105561"/>
              </a:tblGrid>
              <a:tr h="6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Ways of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Informational elements of TEL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Communication elements of TEL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Face-to-face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Online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6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Problem-based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431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Authentic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431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Dialogic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431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Situated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6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Technology enhanced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431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Networked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862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Computer supported collaborative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  <a:tr h="431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Mobile learning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√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√</a:t>
                      </a:r>
                      <a:endParaRPr lang="en-GB" sz="1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4168" marR="641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922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80" charset="0"/>
              </a:rPr>
              <a:t>Relating teaching approaches and pedagogy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148774"/>
              </p:ext>
            </p:extLst>
          </p:nvPr>
        </p:nvGraphicFramePr>
        <p:xfrm>
          <a:off x="539554" y="1772809"/>
          <a:ext cx="8064892" cy="3312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6728"/>
                <a:gridCol w="1414541"/>
                <a:gridCol w="1414541"/>
                <a:gridCol w="1414541"/>
                <a:gridCol w="1414541"/>
              </a:tblGrid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Type of interaction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Teacher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Tutor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Facilitator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Guide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Instruction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Explanation and illustration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Direction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Demonstration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Discussion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Scaffolding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Questioning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Speculation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Consolidation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4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Summarising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 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84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Initiating and guiding </a:t>
                      </a:r>
                      <a:r>
                        <a:rPr lang="en-GB" sz="1100" u="none" dirty="0" smtClean="0">
                          <a:effectLst/>
                        </a:rPr>
                        <a:t>exploration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 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√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√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√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Evaluating learners’ responses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√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13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61966" y="548680"/>
            <a:ext cx="6602322" cy="1152128"/>
          </a:xfrm>
        </p:spPr>
        <p:txBody>
          <a:bodyPr/>
          <a:lstStyle/>
          <a:p>
            <a:r>
              <a:rPr lang="en-US" dirty="0" smtClean="0">
                <a:latin typeface="Calibri" pitchFamily="80" charset="0"/>
              </a:rPr>
              <a:t>Using technologies in teaching?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12160" y="551723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Example image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24375"/>
              </p:ext>
            </p:extLst>
          </p:nvPr>
        </p:nvGraphicFramePr>
        <p:xfrm>
          <a:off x="683565" y="2132858"/>
          <a:ext cx="7776866" cy="3168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0774"/>
                <a:gridCol w="1364023"/>
                <a:gridCol w="1364023"/>
                <a:gridCol w="1364023"/>
                <a:gridCol w="1364023"/>
              </a:tblGrid>
              <a:tr h="448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Type of interaction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Video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Audio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Text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Discussion forum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Instruction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Explanation and illustration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Direction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Demonstration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Discussion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Scaffolding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230630" algn="l"/>
                        </a:tabLs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Questioning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Speculation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Consolidation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Summarising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64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Initiating and guiding exploration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Evaluating learners’ responses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>
                          <a:effectLst/>
                        </a:rPr>
                        <a:t>√</a:t>
                      </a:r>
                      <a:endParaRPr lang="en-GB" sz="1100" u="none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u="none" dirty="0">
                          <a:effectLst/>
                        </a:rPr>
                        <a:t>√</a:t>
                      </a:r>
                      <a:endParaRPr lang="en-GB" sz="1100" u="none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483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Trends for the future?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i="1" dirty="0" smtClean="0"/>
              <a:t>Trends and necessary future skills:</a:t>
            </a:r>
          </a:p>
          <a:p>
            <a:pPr lvl="0"/>
            <a:r>
              <a:rPr lang="en-GB" sz="2000" dirty="0" smtClean="0"/>
              <a:t>A </a:t>
            </a:r>
            <a:r>
              <a:rPr lang="en-GB" sz="2000" dirty="0"/>
              <a:t>shift away from transmission </a:t>
            </a:r>
            <a:r>
              <a:rPr lang="en-GB" sz="2000" dirty="0" smtClean="0"/>
              <a:t>pedagogy</a:t>
            </a:r>
            <a:endParaRPr lang="en-GB" sz="2000" dirty="0"/>
          </a:p>
          <a:p>
            <a:pPr lvl="0"/>
            <a:r>
              <a:rPr lang="en-GB" sz="2000" dirty="0"/>
              <a:t>A greater balance between transmission and participative </a:t>
            </a:r>
            <a:r>
              <a:rPr lang="en-GB" sz="2000" dirty="0" smtClean="0"/>
              <a:t>pedagogies</a:t>
            </a:r>
            <a:endParaRPr lang="en-GB" sz="2000" dirty="0"/>
          </a:p>
          <a:p>
            <a:pPr lvl="0"/>
            <a:r>
              <a:rPr lang="en-GB" sz="2000" dirty="0"/>
              <a:t>More of a focus on student-centred </a:t>
            </a:r>
            <a:r>
              <a:rPr lang="en-GB" sz="2000" dirty="0" smtClean="0"/>
              <a:t>approaches</a:t>
            </a:r>
            <a:endParaRPr lang="en-GB" sz="2000" dirty="0"/>
          </a:p>
          <a:p>
            <a:pPr lvl="0"/>
            <a:r>
              <a:rPr lang="en-GB" sz="2000" dirty="0"/>
              <a:t>Concepts of social constructivism being integrated to greater </a:t>
            </a:r>
            <a:r>
              <a:rPr lang="en-GB" sz="2000" dirty="0" smtClean="0"/>
              <a:t>extents</a:t>
            </a:r>
            <a:endParaRPr lang="en-GB" sz="2000" dirty="0"/>
          </a:p>
          <a:p>
            <a:pPr lvl="0"/>
            <a:r>
              <a:rPr lang="en-GB" sz="2000" dirty="0"/>
              <a:t>Student responsibilities being </a:t>
            </a:r>
            <a:r>
              <a:rPr lang="en-GB" sz="2000" dirty="0" smtClean="0"/>
              <a:t>shifted</a:t>
            </a:r>
            <a:endParaRPr lang="en-GB" sz="2000" dirty="0"/>
          </a:p>
          <a:p>
            <a:pPr lvl="0"/>
            <a:r>
              <a:rPr lang="en-GB" sz="2000" dirty="0"/>
              <a:t>Forms of engagement and activity </a:t>
            </a:r>
            <a:r>
              <a:rPr lang="en-GB" sz="2000" dirty="0" smtClean="0"/>
              <a:t>being widened</a:t>
            </a:r>
            <a:endParaRPr lang="en-GB" sz="2000" dirty="0"/>
          </a:p>
          <a:p>
            <a:pPr lvl="0"/>
            <a:r>
              <a:rPr lang="en-GB" sz="2000" dirty="0"/>
              <a:t>More individual responses and discussion </a:t>
            </a:r>
            <a:r>
              <a:rPr lang="en-GB" sz="2000" dirty="0" smtClean="0"/>
              <a:t>being introduced</a:t>
            </a:r>
            <a:endParaRPr lang="en-GB" sz="2000" dirty="0"/>
          </a:p>
          <a:p>
            <a:pPr lvl="0"/>
            <a:r>
              <a:rPr lang="en-GB" sz="2000" dirty="0"/>
              <a:t>Greater emphasis </a:t>
            </a:r>
            <a:r>
              <a:rPr lang="en-GB" sz="2000" dirty="0" smtClean="0"/>
              <a:t>on </a:t>
            </a:r>
            <a:r>
              <a:rPr lang="en-GB" sz="2000" dirty="0"/>
              <a:t>tutoring, guidance and </a:t>
            </a:r>
            <a:r>
              <a:rPr lang="en-GB" sz="2000" dirty="0" smtClean="0"/>
              <a:t>facilitation</a:t>
            </a:r>
            <a:endParaRPr lang="en-GB" sz="2000" dirty="0"/>
          </a:p>
          <a:p>
            <a:pPr lvl="0"/>
            <a:r>
              <a:rPr lang="en-GB" sz="2000" dirty="0"/>
              <a:t>A greater range of tools being introduced and </a:t>
            </a:r>
            <a:r>
              <a:rPr lang="en-GB" sz="2000" dirty="0" smtClean="0"/>
              <a:t>used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49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80" charset="0"/>
              </a:rPr>
              <a:t>Thank you for your kind attention</a:t>
            </a:r>
            <a:br>
              <a:rPr lang="en-US" dirty="0" smtClean="0">
                <a:latin typeface="Calibri" pitchFamily="80" charset="0"/>
              </a:rPr>
            </a:br>
            <a:r>
              <a:rPr lang="en-US" dirty="0">
                <a:latin typeface="Calibri" pitchFamily="80" charset="0"/>
              </a:rPr>
              <a:t/>
            </a:r>
            <a:br>
              <a:rPr lang="en-US" dirty="0">
                <a:latin typeface="Calibri" pitchFamily="80" charset="0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>
                <a:latin typeface="Calibri" pitchFamily="80" charset="0"/>
              </a:rPr>
              <a:t>Contact: d.passey@lancaster.ac.uk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790</Words>
  <Application>Microsoft Office PowerPoint</Application>
  <PresentationFormat>On-screen Show (4:3)</PresentationFormat>
  <Paragraphs>221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Slide 2: Text Only</vt:lpstr>
      <vt:lpstr>Getting the balance of the blend right</vt:lpstr>
      <vt:lpstr>A little background</vt:lpstr>
      <vt:lpstr>Key points we must consider</vt:lpstr>
      <vt:lpstr>Are we driven by ‘new’ ways of learning?</vt:lpstr>
      <vt:lpstr>Forms and balance needed for our purposes</vt:lpstr>
      <vt:lpstr>Relating teaching approaches and pedagogy</vt:lpstr>
      <vt:lpstr>Using technologies in teaching?</vt:lpstr>
      <vt:lpstr>Trends for the future?</vt:lpstr>
      <vt:lpstr>Thank you for your kind attention 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wendy.gallagher</dc:creator>
  <cp:lastModifiedBy>Passey, Don</cp:lastModifiedBy>
  <cp:revision>95</cp:revision>
  <dcterms:created xsi:type="dcterms:W3CDTF">2011-10-31T13:04:17Z</dcterms:created>
  <dcterms:modified xsi:type="dcterms:W3CDTF">2016-10-23T08:31:04Z</dcterms:modified>
</cp:coreProperties>
</file>