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57" r:id="rId3"/>
    <p:sldId id="258" r:id="rId4"/>
    <p:sldId id="278" r:id="rId5"/>
    <p:sldId id="279" r:id="rId6"/>
    <p:sldId id="280" r:id="rId7"/>
    <p:sldId id="281" r:id="rId8"/>
    <p:sldId id="259" r:id="rId9"/>
    <p:sldId id="260" r:id="rId10"/>
    <p:sldId id="261" r:id="rId11"/>
    <p:sldId id="263" r:id="rId12"/>
    <p:sldId id="264" r:id="rId13"/>
    <p:sldId id="282" r:id="rId14"/>
    <p:sldId id="266" r:id="rId15"/>
    <p:sldId id="269" r:id="rId16"/>
    <p:sldId id="271" r:id="rId17"/>
    <p:sldId id="272" r:id="rId18"/>
    <p:sldId id="273" r:id="rId19"/>
    <p:sldId id="28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60"/>
  </p:normalViewPr>
  <p:slideViewPr>
    <p:cSldViewPr>
      <p:cViewPr varScale="1">
        <p:scale>
          <a:sx n="104" d="100"/>
          <a:sy n="104" d="100"/>
        </p:scale>
        <p:origin x="-16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3BE6040-E1E8-4AAB-BA2B-FBD8211FA801}" type="datetimeFigureOut">
              <a:rPr lang="en-GB" smtClean="0"/>
              <a:t>01/03/2015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9275C2-0731-411D-A50F-1649CEB5AB17}" type="slidenum">
              <a:rPr lang="en-GB" smtClean="0"/>
              <a:t>‹#›</a:t>
            </a:fld>
            <a:endParaRPr lang="en-GB"/>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F5AAE-C491-415E-8A6A-256B7971902B}" type="datetimeFigureOut">
              <a:rPr lang="en-GB" smtClean="0"/>
              <a:pPr/>
              <a:t>01/03/2015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66B6C4-24F6-4371-AC3F-C01723B6E5A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F5AAE-C491-415E-8A6A-256B7971902B}" type="datetimeFigureOut">
              <a:rPr lang="en-GB" smtClean="0"/>
              <a:pPr/>
              <a:t>01/03/2015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6B6C4-24F6-4371-AC3F-C01723B6E5A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1196752"/>
            <a:ext cx="6400800" cy="694928"/>
          </a:xfrm>
        </p:spPr>
        <p:txBody>
          <a:bodyPr>
            <a:noAutofit/>
          </a:bodyPr>
          <a:lstStyle/>
          <a:p>
            <a:r>
              <a:rPr lang="en-GB" sz="3600" b="1" dirty="0" smtClean="0"/>
              <a:t>NETHERWORLDS &amp; GREYNESS:</a:t>
            </a:r>
          </a:p>
          <a:p>
            <a:r>
              <a:rPr lang="en-GB" sz="2800" dirty="0" smtClean="0">
                <a:latin typeface="Gisha" pitchFamily="34" charset="-79"/>
                <a:cs typeface="Gisha" pitchFamily="34" charset="-79"/>
              </a:rPr>
              <a:t>GREEN-LIPPED GEISHAS AND OLD SHEEP DOGS</a:t>
            </a:r>
          </a:p>
          <a:p>
            <a:endParaRPr lang="en-GB" sz="3600" b="1" dirty="0" smtClean="0"/>
          </a:p>
          <a:p>
            <a:endParaRPr lang="en-GB" sz="3600" b="1" dirty="0" smtClean="0"/>
          </a:p>
          <a:p>
            <a:endParaRPr lang="en-GB" sz="3600" b="1" dirty="0" smtClean="0"/>
          </a:p>
          <a:p>
            <a:r>
              <a:rPr lang="en-GB" sz="2400" b="1" dirty="0" smtClean="0"/>
              <a:t>Pip Dickens</a:t>
            </a:r>
          </a:p>
          <a:p>
            <a:r>
              <a:rPr lang="en-GB" sz="2400" b="1" dirty="0" smtClean="0"/>
              <a:t>Lecturer Fine Art (Painting)</a:t>
            </a:r>
            <a:endParaRPr lang="en-GB" sz="2400" b="1" dirty="0" smtClean="0"/>
          </a:p>
          <a:p>
            <a:r>
              <a:rPr lang="en-GB" sz="2400" b="1" dirty="0" smtClean="0"/>
              <a:t>Lancaster University</a:t>
            </a:r>
            <a:endParaRPr lang="en-GB" sz="2400" b="1" dirty="0"/>
          </a:p>
        </p:txBody>
      </p:sp>
      <p:pic>
        <p:nvPicPr>
          <p:cNvPr id="11266" name="Picture 2" descr="Alt text"/>
          <p:cNvPicPr>
            <a:picLocks noChangeAspect="1" noChangeArrowheads="1"/>
          </p:cNvPicPr>
          <p:nvPr/>
        </p:nvPicPr>
        <p:blipFill>
          <a:blip r:embed="rId2" cstate="print"/>
          <a:srcRect/>
          <a:stretch>
            <a:fillRect/>
          </a:stretch>
        </p:blipFill>
        <p:spPr bwMode="auto">
          <a:xfrm>
            <a:off x="251520" y="5724524"/>
            <a:ext cx="2097355" cy="65680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692696"/>
            <a:ext cx="6400800" cy="5472608"/>
          </a:xfrm>
        </p:spPr>
        <p:txBody>
          <a:bodyPr>
            <a:normAutofit fontScale="85000" lnSpcReduction="20000"/>
          </a:bodyPr>
          <a:lstStyle/>
          <a:p>
            <a:r>
              <a:rPr lang="en-GB" sz="1400" dirty="0" smtClean="0">
                <a:solidFill>
                  <a:schemeClr val="tx1"/>
                </a:solidFill>
              </a:rPr>
              <a:t>Colour categories:</a:t>
            </a:r>
          </a:p>
          <a:p>
            <a:r>
              <a:rPr lang="en-GB" sz="1400" dirty="0" smtClean="0">
                <a:solidFill>
                  <a:schemeClr val="tx1"/>
                </a:solidFill>
              </a:rPr>
              <a:t> </a:t>
            </a:r>
          </a:p>
          <a:p>
            <a:r>
              <a:rPr lang="en-GB" sz="1400" dirty="0" smtClean="0">
                <a:solidFill>
                  <a:schemeClr val="tx1"/>
                </a:solidFill>
              </a:rPr>
              <a:t>ARCHITECTURE</a:t>
            </a:r>
          </a:p>
          <a:p>
            <a:r>
              <a:rPr lang="en-GB" sz="1400" dirty="0" smtClean="0">
                <a:solidFill>
                  <a:schemeClr val="tx1"/>
                </a:solidFill>
              </a:rPr>
              <a:t>CHEMISTRY</a:t>
            </a:r>
          </a:p>
          <a:p>
            <a:r>
              <a:rPr lang="en-GB" sz="1400" dirty="0" smtClean="0">
                <a:solidFill>
                  <a:schemeClr val="tx1"/>
                </a:solidFill>
              </a:rPr>
              <a:t>CLASSIFICATION</a:t>
            </a:r>
          </a:p>
          <a:p>
            <a:r>
              <a:rPr lang="en-GB" sz="1400" dirty="0" smtClean="0">
                <a:solidFill>
                  <a:schemeClr val="tx1"/>
                </a:solidFill>
              </a:rPr>
              <a:t>COLORANTS</a:t>
            </a:r>
          </a:p>
          <a:p>
            <a:r>
              <a:rPr lang="en-GB" sz="1400" dirty="0" smtClean="0">
                <a:solidFill>
                  <a:schemeClr val="tx1"/>
                </a:solidFill>
              </a:rPr>
              <a:t>COMPUTING &amp; TELEVISION</a:t>
            </a:r>
          </a:p>
          <a:p>
            <a:r>
              <a:rPr lang="en-GB" sz="1400" dirty="0" smtClean="0">
                <a:solidFill>
                  <a:schemeClr val="tx1"/>
                </a:solidFill>
              </a:rPr>
              <a:t>DECORATION</a:t>
            </a:r>
          </a:p>
          <a:p>
            <a:r>
              <a:rPr lang="en-GB" sz="1400" dirty="0" smtClean="0">
                <a:solidFill>
                  <a:schemeClr val="tx1"/>
                </a:solidFill>
              </a:rPr>
              <a:t>DESIGN (TEXTILES AND GRAPHICS)</a:t>
            </a:r>
          </a:p>
          <a:p>
            <a:r>
              <a:rPr lang="en-GB" sz="1400" dirty="0" smtClean="0">
                <a:solidFill>
                  <a:schemeClr val="tx1"/>
                </a:solidFill>
              </a:rPr>
              <a:t>DRESS &amp; COSMETICS</a:t>
            </a:r>
          </a:p>
          <a:p>
            <a:r>
              <a:rPr lang="en-GB" sz="1400" dirty="0" smtClean="0">
                <a:solidFill>
                  <a:schemeClr val="tx1"/>
                </a:solidFill>
              </a:rPr>
              <a:t>DYEING</a:t>
            </a:r>
          </a:p>
          <a:p>
            <a:r>
              <a:rPr lang="en-GB" sz="1400" dirty="0" smtClean="0">
                <a:solidFill>
                  <a:schemeClr val="tx1"/>
                </a:solidFill>
              </a:rPr>
              <a:t>FLORA &amp; FAUNA</a:t>
            </a:r>
          </a:p>
          <a:p>
            <a:r>
              <a:rPr lang="en-GB" sz="1400" dirty="0" smtClean="0">
                <a:solidFill>
                  <a:schemeClr val="tx1"/>
                </a:solidFill>
              </a:rPr>
              <a:t>FOOD</a:t>
            </a:r>
          </a:p>
          <a:p>
            <a:r>
              <a:rPr lang="en-GB" sz="1400" dirty="0" smtClean="0">
                <a:solidFill>
                  <a:schemeClr val="tx1"/>
                </a:solidFill>
              </a:rPr>
              <a:t>GLASS</a:t>
            </a:r>
          </a:p>
          <a:p>
            <a:r>
              <a:rPr lang="en-GB" sz="1400" dirty="0" smtClean="0">
                <a:solidFill>
                  <a:schemeClr val="tx1"/>
                </a:solidFill>
              </a:rPr>
              <a:t>HISTORY (AND HERALDRY)</a:t>
            </a:r>
          </a:p>
          <a:p>
            <a:r>
              <a:rPr lang="en-GB" sz="1400" dirty="0" smtClean="0">
                <a:solidFill>
                  <a:schemeClr val="tx1"/>
                </a:solidFill>
              </a:rPr>
              <a:t>LIGHTING</a:t>
            </a:r>
          </a:p>
          <a:p>
            <a:r>
              <a:rPr lang="en-GB" sz="1400" dirty="0" smtClean="0">
                <a:solidFill>
                  <a:schemeClr val="tx1"/>
                </a:solidFill>
              </a:rPr>
              <a:t>METROLOGY</a:t>
            </a:r>
          </a:p>
          <a:p>
            <a:r>
              <a:rPr lang="en-GB" sz="1400" dirty="0" smtClean="0">
                <a:solidFill>
                  <a:schemeClr val="tx1"/>
                </a:solidFill>
              </a:rPr>
              <a:t>MUSIC</a:t>
            </a:r>
          </a:p>
          <a:p>
            <a:r>
              <a:rPr lang="en-GB" sz="1400" dirty="0" smtClean="0">
                <a:solidFill>
                  <a:schemeClr val="tx1"/>
                </a:solidFill>
              </a:rPr>
              <a:t>OPTICS</a:t>
            </a:r>
          </a:p>
          <a:p>
            <a:r>
              <a:rPr lang="en-GB" sz="1400" dirty="0" smtClean="0">
                <a:solidFill>
                  <a:schemeClr val="tx1"/>
                </a:solidFill>
              </a:rPr>
              <a:t>PAINTING</a:t>
            </a:r>
          </a:p>
          <a:p>
            <a:r>
              <a:rPr lang="en-GB" sz="1400" dirty="0" smtClean="0">
                <a:solidFill>
                  <a:schemeClr val="tx1"/>
                </a:solidFill>
              </a:rPr>
              <a:t>PERCEPTION</a:t>
            </a:r>
          </a:p>
          <a:p>
            <a:r>
              <a:rPr lang="en-GB" sz="1400" dirty="0" smtClean="0">
                <a:solidFill>
                  <a:schemeClr val="tx1"/>
                </a:solidFill>
              </a:rPr>
              <a:t>PHILOSOPHY</a:t>
            </a:r>
          </a:p>
          <a:p>
            <a:r>
              <a:rPr lang="en-GB" sz="1400" dirty="0" smtClean="0">
                <a:solidFill>
                  <a:schemeClr val="tx1"/>
                </a:solidFill>
              </a:rPr>
              <a:t>PHOTOGRAPHY &amp; CINEMA</a:t>
            </a:r>
          </a:p>
          <a:p>
            <a:r>
              <a:rPr lang="en-GB" sz="1400" dirty="0" smtClean="0">
                <a:solidFill>
                  <a:schemeClr val="tx1"/>
                </a:solidFill>
              </a:rPr>
              <a:t>PRINTING (INCLUDING TEXTILES)</a:t>
            </a:r>
          </a:p>
          <a:p>
            <a:r>
              <a:rPr lang="en-GB" sz="1400" dirty="0" smtClean="0">
                <a:solidFill>
                  <a:schemeClr val="tx1"/>
                </a:solidFill>
              </a:rPr>
              <a:t>SYMBOLISM</a:t>
            </a:r>
          </a:p>
          <a:p>
            <a:r>
              <a:rPr lang="en-GB" sz="1400" dirty="0" smtClean="0">
                <a:solidFill>
                  <a:schemeClr val="tx1"/>
                </a:solidFill>
              </a:rPr>
              <a:t>TERMINOLOGY</a:t>
            </a:r>
          </a:p>
          <a:p>
            <a:r>
              <a:rPr lang="en-GB" sz="1400" dirty="0" smtClean="0">
                <a:solidFill>
                  <a:schemeClr val="tx1"/>
                </a:solidFill>
              </a:rPr>
              <a:t>THERAPY</a:t>
            </a:r>
          </a:p>
          <a:p>
            <a:r>
              <a:rPr lang="en-GB" sz="1400" dirty="0" smtClean="0">
                <a:solidFill>
                  <a:schemeClr val="tx1"/>
                </a:solidFill>
              </a:rPr>
              <a:t>VISION</a:t>
            </a:r>
          </a:p>
          <a:p>
            <a:endParaRPr lang="en-GB"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19672" y="980728"/>
            <a:ext cx="6400800" cy="4248472"/>
          </a:xfrm>
        </p:spPr>
        <p:txBody>
          <a:bodyPr>
            <a:normAutofit fontScale="92500" lnSpcReduction="20000"/>
          </a:bodyPr>
          <a:lstStyle/>
          <a:p>
            <a:pPr algn="l"/>
            <a:r>
              <a:rPr lang="en-GB" sz="2000" i="1" dirty="0" smtClean="0">
                <a:solidFill>
                  <a:schemeClr val="tx1"/>
                </a:solidFill>
              </a:rPr>
              <a:t>“Human adults with normal </a:t>
            </a:r>
            <a:r>
              <a:rPr lang="en-GB" sz="2000" i="1" dirty="0" err="1" smtClean="0">
                <a:solidFill>
                  <a:schemeClr val="tx1"/>
                </a:solidFill>
              </a:rPr>
              <a:t>color</a:t>
            </a:r>
            <a:r>
              <a:rPr lang="en-GB" sz="2000" i="1" dirty="0" smtClean="0">
                <a:solidFill>
                  <a:schemeClr val="tx1"/>
                </a:solidFill>
              </a:rPr>
              <a:t> vision can generally discriminate between 120 to 150 </a:t>
            </a:r>
            <a:r>
              <a:rPr lang="en-GB" sz="2000" i="1" dirty="0" err="1" smtClean="0">
                <a:solidFill>
                  <a:schemeClr val="tx1"/>
                </a:solidFill>
              </a:rPr>
              <a:t>color</a:t>
            </a:r>
            <a:r>
              <a:rPr lang="en-GB" sz="2000" i="1" dirty="0" smtClean="0">
                <a:solidFill>
                  <a:schemeClr val="tx1"/>
                </a:solidFill>
              </a:rPr>
              <a:t> differences across the visible spectrum.  When saturation and brilliance are included, the number jumps into the millions.  Although we are inclined to treat </a:t>
            </a:r>
            <a:r>
              <a:rPr lang="en-GB" sz="2000" i="1" dirty="0" err="1" smtClean="0">
                <a:solidFill>
                  <a:schemeClr val="tx1"/>
                </a:solidFill>
              </a:rPr>
              <a:t>color</a:t>
            </a:r>
            <a:r>
              <a:rPr lang="en-GB" sz="2000" i="1" dirty="0" smtClean="0">
                <a:solidFill>
                  <a:schemeClr val="tx1"/>
                </a:solidFill>
              </a:rPr>
              <a:t> as if it were a property – an affordance of things in themselves, </a:t>
            </a:r>
            <a:r>
              <a:rPr lang="en-GB" sz="2000" i="1" dirty="0" err="1" smtClean="0">
                <a:solidFill>
                  <a:schemeClr val="tx1"/>
                </a:solidFill>
              </a:rPr>
              <a:t>color</a:t>
            </a:r>
            <a:r>
              <a:rPr lang="en-GB" sz="2000" i="1" dirty="0" smtClean="0">
                <a:solidFill>
                  <a:schemeClr val="tx1"/>
                </a:solidFill>
              </a:rPr>
              <a:t> is a subjective phenomenon that is never registered in isolation and can be perceived only in a dynamic interaction</a:t>
            </a:r>
            <a:r>
              <a:rPr lang="en-GB" sz="2000" i="1" dirty="0" smtClean="0">
                <a:solidFill>
                  <a:schemeClr val="tx1"/>
                </a:solidFill>
              </a:rPr>
              <a:t>.”</a:t>
            </a:r>
          </a:p>
          <a:p>
            <a:endParaRPr lang="en-GB" sz="2000" dirty="0" smtClean="0">
              <a:solidFill>
                <a:schemeClr val="tx1"/>
              </a:solidFill>
            </a:endParaRPr>
          </a:p>
          <a:p>
            <a:pPr algn="l"/>
            <a:r>
              <a:rPr lang="en-GB" sz="2000" i="1" dirty="0" smtClean="0">
                <a:solidFill>
                  <a:schemeClr val="tx1"/>
                </a:solidFill>
              </a:rPr>
              <a:t>“Moreover, </a:t>
            </a:r>
            <a:r>
              <a:rPr lang="en-GB" sz="2000" i="1" dirty="0" err="1" smtClean="0">
                <a:solidFill>
                  <a:schemeClr val="tx1"/>
                </a:solidFill>
              </a:rPr>
              <a:t>color</a:t>
            </a:r>
            <a:r>
              <a:rPr lang="en-GB" sz="2000" i="1" dirty="0" smtClean="0">
                <a:solidFill>
                  <a:schemeClr val="tx1"/>
                </a:solidFill>
              </a:rPr>
              <a:t> is relative to context.  Seen next to another </a:t>
            </a:r>
            <a:r>
              <a:rPr lang="en-GB" sz="2000" i="1" dirty="0" err="1" smtClean="0">
                <a:solidFill>
                  <a:schemeClr val="tx1"/>
                </a:solidFill>
              </a:rPr>
              <a:t>color</a:t>
            </a:r>
            <a:r>
              <a:rPr lang="en-GB" sz="2000" i="1" dirty="0" smtClean="0">
                <a:solidFill>
                  <a:schemeClr val="tx1"/>
                </a:solidFill>
              </a:rPr>
              <a:t>, it changes characteristics and may seem lighter, darker, or a different hue</a:t>
            </a:r>
            <a:r>
              <a:rPr lang="en-GB" sz="2000" i="1" dirty="0" smtClean="0">
                <a:solidFill>
                  <a:schemeClr val="tx1"/>
                </a:solidFill>
              </a:rPr>
              <a:t>.”</a:t>
            </a:r>
          </a:p>
          <a:p>
            <a:endParaRPr lang="en-GB" sz="2000" i="1" dirty="0" smtClean="0">
              <a:solidFill>
                <a:schemeClr val="tx1"/>
              </a:solidFill>
            </a:endParaRPr>
          </a:p>
          <a:p>
            <a:endParaRPr lang="en-GB" sz="1700" i="1" dirty="0" smtClean="0">
              <a:solidFill>
                <a:schemeClr val="tx1"/>
              </a:solidFill>
            </a:endParaRPr>
          </a:p>
          <a:p>
            <a:r>
              <a:rPr lang="en-GB" sz="1500" dirty="0" smtClean="0">
                <a:solidFill>
                  <a:schemeClr val="tx1"/>
                </a:solidFill>
              </a:rPr>
              <a:t>Ann Marie </a:t>
            </a:r>
            <a:r>
              <a:rPr lang="en-GB" sz="1500" dirty="0" smtClean="0">
                <a:solidFill>
                  <a:schemeClr val="tx1"/>
                </a:solidFill>
              </a:rPr>
              <a:t>Seward </a:t>
            </a:r>
            <a:r>
              <a:rPr lang="en-GB" sz="1500" dirty="0" smtClean="0">
                <a:solidFill>
                  <a:schemeClr val="tx1"/>
                </a:solidFill>
              </a:rPr>
              <a:t>Barry. </a:t>
            </a:r>
            <a:r>
              <a:rPr lang="en-GB" sz="1500" i="1" dirty="0" smtClean="0">
                <a:solidFill>
                  <a:schemeClr val="tx1"/>
                </a:solidFill>
              </a:rPr>
              <a:t>Visual Intelligence: Perception, Image and Manipulation in Visual Communication</a:t>
            </a:r>
            <a:r>
              <a:rPr lang="en-GB" sz="1500" dirty="0" smtClean="0">
                <a:solidFill>
                  <a:schemeClr val="tx1"/>
                </a:solidFill>
              </a:rPr>
              <a:t>, New York: State University of New York Press, 1997</a:t>
            </a:r>
            <a:endParaRPr lang="en-GB" sz="1500" dirty="0" smtClean="0">
              <a:solidFill>
                <a:schemeClr val="tx1"/>
              </a:solidFill>
            </a:endParaRPr>
          </a:p>
          <a:p>
            <a:endParaRPr lang="en-GB" sz="1400" dirty="0" smtClean="0"/>
          </a:p>
          <a:p>
            <a:endParaRPr lang="en-GB"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17-camo.jpg"/>
          <p:cNvPicPr>
            <a:picLocks noChangeAspect="1"/>
          </p:cNvPicPr>
          <p:nvPr/>
        </p:nvPicPr>
        <p:blipFill>
          <a:blip r:embed="rId2" cstate="print"/>
          <a:stretch>
            <a:fillRect/>
          </a:stretch>
        </p:blipFill>
        <p:spPr>
          <a:xfrm>
            <a:off x="1043608" y="836712"/>
            <a:ext cx="7086600" cy="3800475"/>
          </a:xfrm>
          <a:prstGeom prst="rect">
            <a:avLst/>
          </a:prstGeom>
        </p:spPr>
      </p:pic>
      <p:sp>
        <p:nvSpPr>
          <p:cNvPr id="5" name="Subtitle 2"/>
          <p:cNvSpPr txBox="1">
            <a:spLocks/>
          </p:cNvSpPr>
          <p:nvPr/>
        </p:nvSpPr>
        <p:spPr>
          <a:xfrm>
            <a:off x="467544" y="5373216"/>
            <a:ext cx="8352928" cy="69492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56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F117 Nighthawk - Camouflage</a:t>
            </a:r>
            <a:r>
              <a:rPr kumimoji="0" lang="en-GB" sz="5600" b="1" i="0" u="none" strike="noStrike" kern="1200" cap="none" spc="0" normalizeH="0" noProof="0" dirty="0" smtClean="0">
                <a:ln>
                  <a:noFill/>
                </a:ln>
                <a:solidFill>
                  <a:schemeClr val="tx1">
                    <a:lumMod val="50000"/>
                    <a:lumOff val="50000"/>
                  </a:schemeClr>
                </a:solidFill>
                <a:effectLst/>
                <a:uLnTx/>
                <a:uFillTx/>
                <a:latin typeface="+mn-lt"/>
                <a:ea typeface="+mn-ea"/>
                <a:cs typeface="+mn-cs"/>
              </a:rPr>
              <a:t> Version</a:t>
            </a:r>
          </a:p>
          <a:p>
            <a:pPr marL="342900" lvl="0" indent="-342900" algn="ctr">
              <a:spcBef>
                <a:spcPct val="20000"/>
              </a:spcBef>
            </a:pPr>
            <a:r>
              <a:rPr lang="en-GB" sz="5500" b="1" dirty="0" smtClean="0">
                <a:solidFill>
                  <a:schemeClr val="tx1">
                    <a:lumMod val="50000"/>
                    <a:lumOff val="50000"/>
                  </a:schemeClr>
                </a:solidFill>
              </a:rPr>
              <a:t> Source: </a:t>
            </a:r>
            <a:r>
              <a:rPr lang="en-GB" sz="5500" dirty="0" smtClean="0">
                <a:solidFill>
                  <a:schemeClr val="tx1">
                    <a:lumMod val="50000"/>
                    <a:lumOff val="50000"/>
                  </a:schemeClr>
                </a:solidFill>
              </a:rPr>
              <a:t>http://fas.org</a:t>
            </a:r>
            <a:r>
              <a:rPr lang="en-GB" sz="5500" dirty="0" smtClean="0">
                <a:solidFill>
                  <a:schemeClr val="tx1">
                    <a:lumMod val="50000"/>
                    <a:lumOff val="50000"/>
                  </a:schemeClr>
                </a:solidFill>
              </a:rPr>
              <a:t>/ </a:t>
            </a:r>
            <a:r>
              <a:rPr lang="en-GB" sz="5500" b="1" dirty="0" smtClean="0">
                <a:solidFill>
                  <a:schemeClr val="tx1">
                    <a:lumMod val="50000"/>
                    <a:lumOff val="50000"/>
                  </a:schemeClr>
                </a:solidFill>
              </a:rPr>
              <a:t>Federation of American Scientists</a:t>
            </a:r>
            <a:endParaRPr kumimoji="0" lang="en-GB" sz="55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55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400" b="0" i="0" u="none" strike="noStrike" kern="1200" cap="none" spc="0" normalizeH="0" baseline="0" noProof="0" dirty="0" smtClean="0">
                <a:ln>
                  <a:noFill/>
                </a:ln>
                <a:solidFill>
                  <a:schemeClr val="tx1"/>
                </a:solidFill>
                <a:effectLst/>
                <a:uLnTx/>
                <a:uFillTx/>
                <a:latin typeface="+mn-lt"/>
                <a:ea typeface="+mn-ea"/>
                <a:cs typeface="+mn-cs"/>
              </a:rPr>
              <a:t> </a:t>
            </a:r>
            <a:endParaRPr kumimoji="0" lang="en-GB" sz="1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17_76.jpg"/>
          <p:cNvPicPr>
            <a:picLocks noChangeAspect="1"/>
          </p:cNvPicPr>
          <p:nvPr/>
        </p:nvPicPr>
        <p:blipFill>
          <a:blip r:embed="rId2" cstate="print"/>
          <a:stretch>
            <a:fillRect/>
          </a:stretch>
        </p:blipFill>
        <p:spPr>
          <a:xfrm>
            <a:off x="755576" y="332656"/>
            <a:ext cx="7488832" cy="5079924"/>
          </a:xfrm>
          <a:prstGeom prst="rect">
            <a:avLst/>
          </a:prstGeom>
        </p:spPr>
      </p:pic>
      <p:sp>
        <p:nvSpPr>
          <p:cNvPr id="3" name="Subtitle 2"/>
          <p:cNvSpPr txBox="1">
            <a:spLocks/>
          </p:cNvSpPr>
          <p:nvPr/>
        </p:nvSpPr>
        <p:spPr>
          <a:xfrm>
            <a:off x="467544" y="5589240"/>
            <a:ext cx="8352928" cy="69492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56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F117 Nighthawk – Black</a:t>
            </a:r>
            <a:r>
              <a:rPr kumimoji="0" lang="en-GB" sz="5600" b="1" i="0" u="none" strike="noStrike" kern="1200" cap="none" spc="0" normalizeH="0" noProof="0" dirty="0" smtClean="0">
                <a:ln>
                  <a:noFill/>
                </a:ln>
                <a:solidFill>
                  <a:schemeClr val="tx1">
                    <a:lumMod val="50000"/>
                    <a:lumOff val="50000"/>
                  </a:schemeClr>
                </a:solidFill>
                <a:effectLst/>
                <a:uLnTx/>
                <a:uFillTx/>
                <a:latin typeface="+mn-lt"/>
                <a:ea typeface="+mn-ea"/>
                <a:cs typeface="+mn-cs"/>
              </a:rPr>
              <a:t> Version</a:t>
            </a:r>
          </a:p>
          <a:p>
            <a:pPr marL="342900" lvl="0" indent="-342900" algn="ctr">
              <a:spcBef>
                <a:spcPct val="20000"/>
              </a:spcBef>
            </a:pPr>
            <a:r>
              <a:rPr lang="en-GB" sz="5500" b="1" dirty="0" smtClean="0">
                <a:solidFill>
                  <a:schemeClr val="tx1">
                    <a:lumMod val="50000"/>
                    <a:lumOff val="50000"/>
                  </a:schemeClr>
                </a:solidFill>
              </a:rPr>
              <a:t> Source: http://www.combatindex.com/</a:t>
            </a:r>
            <a:endParaRPr kumimoji="0" lang="en-GB" sz="55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55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400" b="0" i="0" u="none" strike="noStrike" kern="1200" cap="none" spc="0" normalizeH="0" baseline="0" noProof="0" dirty="0" smtClean="0">
                <a:ln>
                  <a:noFill/>
                </a:ln>
                <a:solidFill>
                  <a:schemeClr val="tx1"/>
                </a:solidFill>
                <a:effectLst/>
                <a:uLnTx/>
                <a:uFillTx/>
                <a:latin typeface="+mn-lt"/>
                <a:ea typeface="+mn-ea"/>
                <a:cs typeface="+mn-cs"/>
              </a:rPr>
              <a:t> </a:t>
            </a:r>
            <a:endParaRPr kumimoji="0" lang="en-GB" sz="1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ocop1.jpg"/>
          <p:cNvPicPr>
            <a:picLocks noChangeAspect="1"/>
          </p:cNvPicPr>
          <p:nvPr/>
        </p:nvPicPr>
        <p:blipFill>
          <a:blip r:embed="rId2" cstate="print"/>
          <a:stretch>
            <a:fillRect/>
          </a:stretch>
        </p:blipFill>
        <p:spPr>
          <a:xfrm>
            <a:off x="611560" y="1124744"/>
            <a:ext cx="3528392" cy="3528392"/>
          </a:xfrm>
          <a:prstGeom prst="rect">
            <a:avLst/>
          </a:prstGeom>
        </p:spPr>
      </p:pic>
      <p:pic>
        <p:nvPicPr>
          <p:cNvPr id="3" name="Picture 2" descr="robocop-guns.jpg"/>
          <p:cNvPicPr>
            <a:picLocks noChangeAspect="1"/>
          </p:cNvPicPr>
          <p:nvPr/>
        </p:nvPicPr>
        <p:blipFill>
          <a:blip r:embed="rId3" cstate="print"/>
          <a:stretch>
            <a:fillRect/>
          </a:stretch>
        </p:blipFill>
        <p:spPr>
          <a:xfrm>
            <a:off x="4932040" y="1556792"/>
            <a:ext cx="3908247" cy="2747268"/>
          </a:xfrm>
          <a:prstGeom prst="rect">
            <a:avLst/>
          </a:prstGeom>
        </p:spPr>
      </p:pic>
      <p:sp>
        <p:nvSpPr>
          <p:cNvPr id="4" name="TextBox 3"/>
          <p:cNvSpPr txBox="1"/>
          <p:nvPr/>
        </p:nvSpPr>
        <p:spPr>
          <a:xfrm>
            <a:off x="2627784" y="5589240"/>
            <a:ext cx="4723344" cy="584775"/>
          </a:xfrm>
          <a:prstGeom prst="rect">
            <a:avLst/>
          </a:prstGeom>
          <a:noFill/>
        </p:spPr>
        <p:txBody>
          <a:bodyPr wrap="none" rtlCol="0">
            <a:spAutoFit/>
          </a:bodyPr>
          <a:lstStyle/>
          <a:p>
            <a:r>
              <a:rPr lang="en-GB" sz="1400" dirty="0" smtClean="0">
                <a:solidFill>
                  <a:schemeClr val="tx1">
                    <a:lumMod val="50000"/>
                    <a:lumOff val="50000"/>
                  </a:schemeClr>
                </a:solidFill>
              </a:rPr>
              <a:t>Robocop, 2014, Metro-Goldwyn-Mayer. Director: </a:t>
            </a:r>
            <a:r>
              <a:rPr lang="en-GB" sz="1400" dirty="0" smtClean="0"/>
              <a:t> </a:t>
            </a:r>
            <a:r>
              <a:rPr lang="en-GB" sz="1400" dirty="0" smtClean="0">
                <a:solidFill>
                  <a:schemeClr val="tx1">
                    <a:lumMod val="50000"/>
                    <a:lumOff val="50000"/>
                  </a:schemeClr>
                </a:solidFill>
              </a:rPr>
              <a:t>José </a:t>
            </a:r>
            <a:r>
              <a:rPr lang="en-GB" sz="1400" dirty="0" err="1" smtClean="0">
                <a:solidFill>
                  <a:schemeClr val="tx1">
                    <a:lumMod val="50000"/>
                    <a:lumOff val="50000"/>
                  </a:schemeClr>
                </a:solidFill>
              </a:rPr>
              <a:t>Padilha</a:t>
            </a:r>
            <a:endParaRPr lang="en-GB" sz="1400" dirty="0" smtClean="0">
              <a:solidFill>
                <a:schemeClr val="tx1">
                  <a:lumMod val="50000"/>
                  <a:lumOff val="50000"/>
                </a:schemeClr>
              </a:solidFill>
            </a:endParaRPr>
          </a:p>
          <a:p>
            <a:endParaRPr lang="en-GB" dirty="0"/>
          </a:p>
        </p:txBody>
      </p:sp>
      <p:sp>
        <p:nvSpPr>
          <p:cNvPr id="5" name="TextBox 4"/>
          <p:cNvSpPr txBox="1"/>
          <p:nvPr/>
        </p:nvSpPr>
        <p:spPr>
          <a:xfrm>
            <a:off x="2627784" y="5085184"/>
            <a:ext cx="4134080" cy="369332"/>
          </a:xfrm>
          <a:prstGeom prst="rect">
            <a:avLst/>
          </a:prstGeom>
          <a:noFill/>
        </p:spPr>
        <p:txBody>
          <a:bodyPr wrap="none" rtlCol="0">
            <a:spAutoFit/>
          </a:bodyPr>
          <a:lstStyle/>
          <a:p>
            <a:r>
              <a:rPr lang="en-GB" i="1" dirty="0" smtClean="0"/>
              <a:t>“Let’s go with black...it’s more menacing!”</a:t>
            </a:r>
            <a:endParaRPr lang="en-GB"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Offing-webready.jpg"/>
          <p:cNvPicPr>
            <a:picLocks noChangeAspect="1"/>
          </p:cNvPicPr>
          <p:nvPr/>
        </p:nvPicPr>
        <p:blipFill>
          <a:blip r:embed="rId2" cstate="print"/>
          <a:stretch>
            <a:fillRect/>
          </a:stretch>
        </p:blipFill>
        <p:spPr>
          <a:xfrm>
            <a:off x="1475656" y="260648"/>
            <a:ext cx="5737860" cy="5089730"/>
          </a:xfrm>
          <a:prstGeom prst="rect">
            <a:avLst/>
          </a:prstGeom>
        </p:spPr>
      </p:pic>
      <p:sp>
        <p:nvSpPr>
          <p:cNvPr id="3" name="Subtitle 2"/>
          <p:cNvSpPr txBox="1">
            <a:spLocks/>
          </p:cNvSpPr>
          <p:nvPr/>
        </p:nvSpPr>
        <p:spPr>
          <a:xfrm>
            <a:off x="2627784" y="5877272"/>
            <a:ext cx="2944416" cy="694928"/>
          </a:xfrm>
          <a:prstGeom prst="rect">
            <a:avLst/>
          </a:prstGeom>
        </p:spPr>
        <p:txBody>
          <a:bodyPr>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GB" sz="5500" b="0" i="0" u="none" strike="noStrike" kern="1200" cap="none" spc="0" normalizeH="0" baseline="0" noProof="0" dirty="0" smtClean="0">
                <a:ln>
                  <a:noFill/>
                </a:ln>
                <a:solidFill>
                  <a:schemeClr val="tx1"/>
                </a:solidFill>
                <a:effectLst/>
                <a:uLnTx/>
                <a:uFillTx/>
                <a:latin typeface="+mn-lt"/>
                <a:ea typeface="+mn-ea"/>
                <a:cs typeface="+mn-cs"/>
              </a:rPr>
              <a:t>Pip Dickens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5600" b="1" i="0" u="none" strike="noStrike" kern="1200" cap="none" spc="0" normalizeH="0" baseline="0" noProof="0" dirty="0" smtClean="0">
                <a:ln>
                  <a:noFill/>
                </a:ln>
                <a:solidFill>
                  <a:schemeClr val="tx1"/>
                </a:solidFill>
                <a:effectLst/>
                <a:uLnTx/>
                <a:uFillTx/>
                <a:latin typeface="+mn-lt"/>
                <a:ea typeface="+mn-ea"/>
                <a:cs typeface="+mn-cs"/>
              </a:rPr>
              <a:t>The Offing – SHIBUSA series</a:t>
            </a:r>
          </a:p>
          <a:p>
            <a:pPr marL="342900" lvl="0" indent="-342900">
              <a:spcBef>
                <a:spcPct val="20000"/>
              </a:spcBef>
            </a:pPr>
            <a:r>
              <a:rPr lang="en-GB" sz="5600" dirty="0" smtClean="0"/>
              <a:t>Oil on canvas, 41 x 46 cm, </a:t>
            </a:r>
            <a:r>
              <a:rPr lang="en-GB" sz="5600" dirty="0" smtClean="0"/>
              <a:t>2011</a:t>
            </a:r>
            <a:r>
              <a:rPr kumimoji="0" lang="en-GB" sz="5600" b="0" i="0" u="none" strike="noStrike" kern="1200" cap="none" spc="0" normalizeH="0" baseline="0" noProof="0" dirty="0" smtClean="0">
                <a:ln>
                  <a:noFill/>
                </a:ln>
                <a:solidFill>
                  <a:schemeClr val="tx1"/>
                </a:solidFill>
                <a:effectLst/>
                <a:uLnTx/>
                <a:uFillTx/>
                <a:latin typeface="+mn-lt"/>
                <a:ea typeface="+mn-ea"/>
                <a:cs typeface="+mn-cs"/>
              </a:rPr>
              <a:t> </a:t>
            </a:r>
            <a:endParaRPr kumimoji="0" lang="en-GB" sz="5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1640" y="692696"/>
            <a:ext cx="6400800" cy="5544616"/>
          </a:xfrm>
        </p:spPr>
        <p:txBody>
          <a:bodyPr>
            <a:normAutofit/>
          </a:bodyPr>
          <a:lstStyle/>
          <a:p>
            <a:pPr algn="l"/>
            <a:r>
              <a:rPr lang="en-GB" sz="2000" i="1" dirty="0" smtClean="0">
                <a:solidFill>
                  <a:schemeClr val="tx1"/>
                </a:solidFill>
              </a:rPr>
              <a:t>I have spoken of the practice of [women] blackening the teeth, but was not shaving the eyebrows also a device to make the white face stand out? What fascinates me most of all, however, is that green, iridescent lipstick, so rarely used today even by Kyoto geisha. One can guess nothing of its power unless one imagines it in the low, unsteady light of a candle. The woman of old was made to hide the red of her mouth under green-black lipstick, to put shimmering ornaments in her hair; and so the last trace of colour was taken from her rich skin. I know of nothing whiter than the face of a young girl in the wavering shadow of a lantern, her teeth now and then as she smiles shining in lacquered black through lips like elfin fires</a:t>
            </a:r>
            <a:r>
              <a:rPr lang="en-GB" sz="2000" i="1" dirty="0" smtClean="0">
                <a:solidFill>
                  <a:schemeClr val="tx1"/>
                </a:solidFill>
              </a:rPr>
              <a:t>.</a:t>
            </a:r>
          </a:p>
          <a:p>
            <a:pPr algn="l"/>
            <a:endParaRPr lang="en-GB" sz="2000" i="1" dirty="0" smtClean="0">
              <a:solidFill>
                <a:schemeClr val="tx1"/>
              </a:solidFill>
            </a:endParaRPr>
          </a:p>
          <a:p>
            <a:pPr algn="l"/>
            <a:endParaRPr lang="en-GB" sz="2000" i="1" dirty="0" smtClean="0">
              <a:solidFill>
                <a:schemeClr val="tx1"/>
              </a:solidFill>
            </a:endParaRPr>
          </a:p>
          <a:p>
            <a:pPr algn="l"/>
            <a:r>
              <a:rPr lang="en-GB" sz="1400" dirty="0" err="1" smtClean="0">
                <a:solidFill>
                  <a:schemeClr val="tx1"/>
                </a:solidFill>
              </a:rPr>
              <a:t>Junichiro</a:t>
            </a:r>
            <a:r>
              <a:rPr lang="en-GB" sz="1400" dirty="0" smtClean="0">
                <a:solidFill>
                  <a:schemeClr val="tx1"/>
                </a:solidFill>
              </a:rPr>
              <a:t> </a:t>
            </a:r>
            <a:r>
              <a:rPr lang="en-GB" sz="1400" dirty="0" err="1" smtClean="0">
                <a:solidFill>
                  <a:schemeClr val="tx1"/>
                </a:solidFill>
              </a:rPr>
              <a:t>Tanizaki</a:t>
            </a:r>
            <a:r>
              <a:rPr lang="en-GB" sz="1400" dirty="0" smtClean="0">
                <a:solidFill>
                  <a:schemeClr val="tx1"/>
                </a:solidFill>
              </a:rPr>
              <a:t>. </a:t>
            </a:r>
            <a:r>
              <a:rPr lang="en-GB" sz="1400" i="1" dirty="0" smtClean="0">
                <a:solidFill>
                  <a:schemeClr val="tx1"/>
                </a:solidFill>
              </a:rPr>
              <a:t>In Praise of Shadows, </a:t>
            </a:r>
            <a:r>
              <a:rPr lang="en-GB" sz="1400" dirty="0" smtClean="0">
                <a:solidFill>
                  <a:schemeClr val="tx1"/>
                </a:solidFill>
              </a:rPr>
              <a:t>Vintage Classics, 2001</a:t>
            </a:r>
            <a:endParaRPr lang="en-GB" sz="1400" dirty="0" smtClean="0">
              <a:solidFill>
                <a:schemeClr val="tx1"/>
              </a:solidFill>
            </a:endParaRPr>
          </a:p>
          <a:p>
            <a:endParaRPr lang="en-GB"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5013176"/>
            <a:ext cx="2944416" cy="694928"/>
          </a:xfrm>
        </p:spPr>
        <p:txBody>
          <a:bodyPr>
            <a:normAutofit fontScale="25000" lnSpcReduction="20000"/>
          </a:bodyPr>
          <a:lstStyle/>
          <a:p>
            <a:pPr algn="l"/>
            <a:r>
              <a:rPr lang="en-GB" sz="5500" dirty="0" smtClean="0">
                <a:solidFill>
                  <a:schemeClr val="tx1"/>
                </a:solidFill>
              </a:rPr>
              <a:t>Matsui </a:t>
            </a:r>
            <a:r>
              <a:rPr lang="en-GB" sz="5500" dirty="0" err="1" smtClean="0">
                <a:solidFill>
                  <a:schemeClr val="tx1"/>
                </a:solidFill>
              </a:rPr>
              <a:t>Fuyuko</a:t>
            </a:r>
            <a:endParaRPr lang="en-GB" sz="5500" dirty="0" smtClean="0">
              <a:solidFill>
                <a:schemeClr val="tx1"/>
              </a:solidFill>
            </a:endParaRPr>
          </a:p>
          <a:p>
            <a:pPr algn="l"/>
            <a:r>
              <a:rPr lang="en-GB" sz="5600" b="1" dirty="0" smtClean="0">
                <a:solidFill>
                  <a:schemeClr val="tx1"/>
                </a:solidFill>
              </a:rPr>
              <a:t>Light Indentations Mingle and Run in All </a:t>
            </a:r>
            <a:r>
              <a:rPr lang="en-GB" sz="5600" b="1" dirty="0" smtClean="0">
                <a:solidFill>
                  <a:schemeClr val="tx1"/>
                </a:solidFill>
              </a:rPr>
              <a:t>Directions</a:t>
            </a:r>
          </a:p>
          <a:p>
            <a:pPr algn="l"/>
            <a:r>
              <a:rPr lang="en-GB" sz="6000" dirty="0" smtClean="0">
                <a:solidFill>
                  <a:schemeClr val="tx1"/>
                </a:solidFill>
              </a:rPr>
              <a:t>190 x 78 cm</a:t>
            </a:r>
            <a:endParaRPr lang="en-GB" sz="5600" b="1" dirty="0" smtClean="0">
              <a:solidFill>
                <a:schemeClr val="tx1"/>
              </a:solidFill>
            </a:endParaRPr>
          </a:p>
          <a:p>
            <a:pPr algn="l"/>
            <a:r>
              <a:rPr lang="en-GB" sz="5500" dirty="0" err="1" smtClean="0">
                <a:solidFill>
                  <a:schemeClr val="tx1"/>
                </a:solidFill>
              </a:rPr>
              <a:t>Color</a:t>
            </a:r>
            <a:r>
              <a:rPr lang="en-GB" sz="5500" dirty="0" smtClean="0">
                <a:solidFill>
                  <a:schemeClr val="tx1"/>
                </a:solidFill>
              </a:rPr>
              <a:t> </a:t>
            </a:r>
            <a:r>
              <a:rPr lang="en-GB" sz="5500" dirty="0" smtClean="0">
                <a:solidFill>
                  <a:schemeClr val="tx1"/>
                </a:solidFill>
              </a:rPr>
              <a:t>Pigment on </a:t>
            </a:r>
            <a:r>
              <a:rPr lang="en-GB" sz="5500" dirty="0" smtClean="0">
                <a:solidFill>
                  <a:schemeClr val="tx1"/>
                </a:solidFill>
              </a:rPr>
              <a:t>Silk</a:t>
            </a:r>
          </a:p>
          <a:p>
            <a:pPr algn="l"/>
            <a:r>
              <a:rPr lang="en-GB" sz="5500" dirty="0" smtClean="0">
                <a:solidFill>
                  <a:schemeClr val="tx1"/>
                </a:solidFill>
              </a:rPr>
              <a:t>2008</a:t>
            </a:r>
            <a:r>
              <a:rPr lang="en-GB" sz="5500" b="1" dirty="0" smtClean="0">
                <a:solidFill>
                  <a:schemeClr val="tx1"/>
                </a:solidFill>
              </a:rPr>
              <a:t> </a:t>
            </a:r>
          </a:p>
          <a:p>
            <a:pPr algn="l"/>
            <a:r>
              <a:rPr lang="en-GB" sz="5500" dirty="0" smtClean="0"/>
              <a:t> </a:t>
            </a:r>
          </a:p>
          <a:p>
            <a:r>
              <a:rPr lang="en-GB" sz="1400" dirty="0" smtClean="0"/>
              <a:t> </a:t>
            </a:r>
            <a:endParaRPr lang="en-GB" sz="1400" dirty="0"/>
          </a:p>
        </p:txBody>
      </p:sp>
      <p:pic>
        <p:nvPicPr>
          <p:cNvPr id="4" name="Picture 3" descr="LightIndentations.jpg"/>
          <p:cNvPicPr>
            <a:picLocks noChangeAspect="1"/>
          </p:cNvPicPr>
          <p:nvPr/>
        </p:nvPicPr>
        <p:blipFill>
          <a:blip r:embed="rId2" cstate="print"/>
          <a:stretch>
            <a:fillRect/>
          </a:stretch>
        </p:blipFill>
        <p:spPr>
          <a:xfrm>
            <a:off x="5436096" y="260647"/>
            <a:ext cx="3279248" cy="633883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5877272"/>
            <a:ext cx="6400800" cy="694928"/>
          </a:xfrm>
        </p:spPr>
        <p:txBody>
          <a:bodyPr>
            <a:normAutofit/>
          </a:bodyPr>
          <a:lstStyle/>
          <a:p>
            <a:endParaRPr lang="en-GB" sz="1400" dirty="0"/>
          </a:p>
        </p:txBody>
      </p:sp>
      <p:pic>
        <p:nvPicPr>
          <p:cNvPr id="4" name="Picture 3" descr="london-fog-1952-20.jpg"/>
          <p:cNvPicPr>
            <a:picLocks noChangeAspect="1"/>
          </p:cNvPicPr>
          <p:nvPr/>
        </p:nvPicPr>
        <p:blipFill>
          <a:blip r:embed="rId2" cstate="print"/>
          <a:stretch>
            <a:fillRect/>
          </a:stretch>
        </p:blipFill>
        <p:spPr>
          <a:xfrm>
            <a:off x="0" y="29818"/>
            <a:ext cx="9036496" cy="671843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1640" y="5589240"/>
            <a:ext cx="6400800" cy="694928"/>
          </a:xfrm>
        </p:spPr>
        <p:txBody>
          <a:bodyPr>
            <a:noAutofit/>
          </a:bodyPr>
          <a:lstStyle/>
          <a:p>
            <a:r>
              <a:rPr lang="en-GB" sz="1400" b="1" i="1" dirty="0" smtClean="0">
                <a:solidFill>
                  <a:schemeClr val="tx1"/>
                </a:solidFill>
              </a:rPr>
              <a:t>Elephant Man (Cloud) Drawings</a:t>
            </a:r>
          </a:p>
          <a:p>
            <a:r>
              <a:rPr lang="en-GB" sz="1400" dirty="0" smtClean="0">
                <a:solidFill>
                  <a:schemeClr val="tx1"/>
                </a:solidFill>
              </a:rPr>
              <a:t>A series of nine charcoal drawings on Arches paper, pinned into bespoke entomological drawer (waxed </a:t>
            </a:r>
            <a:r>
              <a:rPr lang="en-GB" sz="1400" dirty="0" err="1" smtClean="0">
                <a:solidFill>
                  <a:schemeClr val="tx1"/>
                </a:solidFill>
              </a:rPr>
              <a:t>sapelewood</a:t>
            </a:r>
            <a:r>
              <a:rPr lang="en-GB" sz="1400" dirty="0" smtClean="0">
                <a:solidFill>
                  <a:schemeClr val="tx1"/>
                </a:solidFill>
              </a:rPr>
              <a:t>, laminated </a:t>
            </a:r>
            <a:r>
              <a:rPr lang="en-GB" sz="1400" dirty="0" smtClean="0">
                <a:solidFill>
                  <a:schemeClr val="tx1"/>
                </a:solidFill>
              </a:rPr>
              <a:t>glass and brass fixings</a:t>
            </a:r>
            <a:r>
              <a:rPr lang="en-GB" sz="1400" dirty="0" smtClean="0">
                <a:solidFill>
                  <a:schemeClr val="tx1"/>
                </a:solidFill>
              </a:rPr>
              <a:t>)</a:t>
            </a:r>
          </a:p>
          <a:p>
            <a:r>
              <a:rPr lang="en-GB" sz="1400" dirty="0" smtClean="0">
                <a:solidFill>
                  <a:schemeClr val="tx1"/>
                </a:solidFill>
              </a:rPr>
              <a:t>©Pip Dickens</a:t>
            </a:r>
            <a:endParaRPr lang="en-GB" sz="1400" dirty="0">
              <a:solidFill>
                <a:schemeClr val="tx1"/>
              </a:solidFill>
            </a:endParaRPr>
          </a:p>
        </p:txBody>
      </p:sp>
      <p:pic>
        <p:nvPicPr>
          <p:cNvPr id="4" name="Picture 3" descr="Elephant Man (Cloud Drawings).jpg"/>
          <p:cNvPicPr>
            <a:picLocks noChangeAspect="1"/>
          </p:cNvPicPr>
          <p:nvPr/>
        </p:nvPicPr>
        <p:blipFill>
          <a:blip r:embed="rId2" cstate="print"/>
          <a:stretch>
            <a:fillRect/>
          </a:stretch>
        </p:blipFill>
        <p:spPr>
          <a:xfrm>
            <a:off x="1475656" y="404664"/>
            <a:ext cx="5904656" cy="482682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5877272"/>
            <a:ext cx="6400800" cy="694928"/>
          </a:xfrm>
        </p:spPr>
        <p:txBody>
          <a:bodyPr>
            <a:normAutofit/>
          </a:bodyPr>
          <a:lstStyle/>
          <a:p>
            <a:r>
              <a:rPr lang="en-GB" sz="1400" dirty="0" smtClean="0">
                <a:solidFill>
                  <a:schemeClr val="tx1"/>
                </a:solidFill>
              </a:rPr>
              <a:t>James McNeill Whistler, </a:t>
            </a:r>
            <a:r>
              <a:rPr lang="en-GB" sz="1400" b="1" i="1" dirty="0" smtClean="0">
                <a:solidFill>
                  <a:schemeClr val="tx1"/>
                </a:solidFill>
              </a:rPr>
              <a:t>Nocturne: Blue and </a:t>
            </a:r>
            <a:r>
              <a:rPr lang="en-GB" sz="1400" b="1" i="1" dirty="0" smtClean="0">
                <a:solidFill>
                  <a:schemeClr val="tx1"/>
                </a:solidFill>
              </a:rPr>
              <a:t>Gold—Southampton Water</a:t>
            </a:r>
          </a:p>
          <a:p>
            <a:r>
              <a:rPr lang="en-GB" sz="1400" dirty="0" smtClean="0">
                <a:solidFill>
                  <a:schemeClr val="tx1"/>
                </a:solidFill>
              </a:rPr>
              <a:t>oil on canvas, 50.5 cm x 76 cm, 1872</a:t>
            </a:r>
            <a:endParaRPr lang="en-GB" sz="1400" dirty="0">
              <a:solidFill>
                <a:schemeClr val="tx1"/>
              </a:solidFill>
            </a:endParaRPr>
          </a:p>
        </p:txBody>
      </p:sp>
      <p:pic>
        <p:nvPicPr>
          <p:cNvPr id="4" name="Picture 3" descr="800px-James_McNeill_Whistler_-_Nocturne-_Blue_and_Gold--Southampton_Water_-_Google_Art_Project.jpg"/>
          <p:cNvPicPr>
            <a:picLocks noChangeAspect="1"/>
          </p:cNvPicPr>
          <p:nvPr/>
        </p:nvPicPr>
        <p:blipFill>
          <a:blip r:embed="rId2" cstate="print"/>
          <a:stretch>
            <a:fillRect/>
          </a:stretch>
        </p:blipFill>
        <p:spPr>
          <a:xfrm>
            <a:off x="755576" y="476672"/>
            <a:ext cx="7578948" cy="501157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3608" y="1196752"/>
            <a:ext cx="7272808" cy="3416320"/>
          </a:xfrm>
          <a:prstGeom prst="rect">
            <a:avLst/>
          </a:prstGeom>
        </p:spPr>
        <p:txBody>
          <a:bodyPr wrap="square">
            <a:spAutoFit/>
          </a:bodyPr>
          <a:lstStyle/>
          <a:p>
            <a:r>
              <a:rPr lang="en-GB" i="1" dirty="0" smtClean="0"/>
              <a:t>“In the process of </a:t>
            </a:r>
            <a:r>
              <a:rPr lang="en-GB" i="1" dirty="0" smtClean="0"/>
              <a:t>colouring, the </a:t>
            </a:r>
            <a:r>
              <a:rPr lang="en-GB" i="1" dirty="0" smtClean="0"/>
              <a:t>surface of the canvas </a:t>
            </a:r>
            <a:r>
              <a:rPr lang="en-GB" i="1" dirty="0" smtClean="0"/>
              <a:t>should </a:t>
            </a:r>
            <a:r>
              <a:rPr lang="en-GB" i="1" dirty="0" smtClean="0"/>
              <a:t>receive the greatest possible richness in light-emanation-effect and, at the same time, it should retain the transparency of a jewel. The light and form should control illusory oscillation into space and out of space…The pictorially decorative effect is achieved through musical contrasts and rhythmic relations conditioned in space…for every medium contains its own rhythmic laws and thus its strict limitations through which it is distinguished </a:t>
            </a:r>
            <a:r>
              <a:rPr lang="en-GB" sz="2000" i="1" dirty="0" smtClean="0"/>
              <a:t>as</a:t>
            </a:r>
            <a:r>
              <a:rPr lang="en-GB" i="1" dirty="0" smtClean="0"/>
              <a:t> the specific way of expression that it is." </a:t>
            </a:r>
            <a:endParaRPr lang="en-GB" i="1" dirty="0" smtClean="0"/>
          </a:p>
          <a:p>
            <a:endParaRPr lang="en-GB" dirty="0" smtClean="0"/>
          </a:p>
          <a:p>
            <a:endParaRPr lang="en-GB" dirty="0" smtClean="0"/>
          </a:p>
          <a:p>
            <a:endParaRPr lang="en-GB" dirty="0" smtClean="0"/>
          </a:p>
          <a:p>
            <a:r>
              <a:rPr lang="en-GB" dirty="0" smtClean="0"/>
              <a:t>Hans </a:t>
            </a:r>
            <a:r>
              <a:rPr lang="en-GB" dirty="0" smtClean="0"/>
              <a:t>Hoffman on ‘The Aims Of Art’, 1932</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6309320"/>
            <a:ext cx="6400800" cy="432048"/>
          </a:xfrm>
        </p:spPr>
        <p:txBody>
          <a:bodyPr>
            <a:normAutofit/>
          </a:bodyPr>
          <a:lstStyle/>
          <a:p>
            <a:r>
              <a:rPr lang="en-GB" sz="1400" dirty="0" smtClean="0">
                <a:solidFill>
                  <a:schemeClr val="tx1"/>
                </a:solidFill>
              </a:rPr>
              <a:t>Vertigo, 1958, Director Alfred Hitchcock</a:t>
            </a:r>
            <a:endParaRPr lang="en-GB" sz="1400" dirty="0">
              <a:solidFill>
                <a:schemeClr val="tx1"/>
              </a:solidFill>
            </a:endParaRPr>
          </a:p>
        </p:txBody>
      </p:sp>
      <p:pic>
        <p:nvPicPr>
          <p:cNvPr id="7" name="Picture 6" descr="novak_green_vertigo1.png"/>
          <p:cNvPicPr>
            <a:picLocks noChangeAspect="1"/>
          </p:cNvPicPr>
          <p:nvPr/>
        </p:nvPicPr>
        <p:blipFill>
          <a:blip r:embed="rId2" cstate="print"/>
          <a:stretch>
            <a:fillRect/>
          </a:stretch>
        </p:blipFill>
        <p:spPr>
          <a:xfrm>
            <a:off x="1763688" y="116632"/>
            <a:ext cx="5112568" cy="2760787"/>
          </a:xfrm>
          <a:prstGeom prst="rect">
            <a:avLst/>
          </a:prstGeom>
        </p:spPr>
      </p:pic>
      <p:pic>
        <p:nvPicPr>
          <p:cNvPr id="9" name="Picture 8" descr="GreenNovak_Vertigo.png"/>
          <p:cNvPicPr>
            <a:picLocks noChangeAspect="1"/>
          </p:cNvPicPr>
          <p:nvPr/>
        </p:nvPicPr>
        <p:blipFill>
          <a:blip r:embed="rId3" cstate="print"/>
          <a:stretch>
            <a:fillRect/>
          </a:stretch>
        </p:blipFill>
        <p:spPr>
          <a:xfrm>
            <a:off x="1835696" y="3212976"/>
            <a:ext cx="5079153" cy="273630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een_Novak_curtain.jpg"/>
          <p:cNvPicPr>
            <a:picLocks noChangeAspect="1"/>
          </p:cNvPicPr>
          <p:nvPr/>
        </p:nvPicPr>
        <p:blipFill>
          <a:blip r:embed="rId2" cstate="print"/>
          <a:stretch>
            <a:fillRect/>
          </a:stretch>
        </p:blipFill>
        <p:spPr>
          <a:xfrm>
            <a:off x="4644008" y="4221088"/>
            <a:ext cx="4207227" cy="2353417"/>
          </a:xfrm>
          <a:prstGeom prst="rect">
            <a:avLst/>
          </a:prstGeom>
        </p:spPr>
      </p:pic>
      <p:pic>
        <p:nvPicPr>
          <p:cNvPr id="4" name="Picture 3" descr="GreenNovak_Vertigo2.jpg"/>
          <p:cNvPicPr>
            <a:picLocks noChangeAspect="1"/>
          </p:cNvPicPr>
          <p:nvPr/>
        </p:nvPicPr>
        <p:blipFill>
          <a:blip r:embed="rId3" cstate="print"/>
          <a:stretch>
            <a:fillRect/>
          </a:stretch>
        </p:blipFill>
        <p:spPr>
          <a:xfrm>
            <a:off x="1403648" y="476672"/>
            <a:ext cx="6159197" cy="3353167"/>
          </a:xfrm>
          <a:prstGeom prst="rect">
            <a:avLst/>
          </a:prstGeom>
        </p:spPr>
      </p:pic>
      <p:pic>
        <p:nvPicPr>
          <p:cNvPr id="5" name="Picture 4" descr="vertigogreen1-435x235.jpg"/>
          <p:cNvPicPr>
            <a:picLocks noChangeAspect="1"/>
          </p:cNvPicPr>
          <p:nvPr/>
        </p:nvPicPr>
        <p:blipFill>
          <a:blip r:embed="rId4" cstate="print"/>
          <a:stretch>
            <a:fillRect/>
          </a:stretch>
        </p:blipFill>
        <p:spPr>
          <a:xfrm>
            <a:off x="251520" y="4293096"/>
            <a:ext cx="4143375" cy="22383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pe2.jpg"/>
          <p:cNvPicPr>
            <a:picLocks noChangeAspect="1"/>
          </p:cNvPicPr>
          <p:nvPr/>
        </p:nvPicPr>
        <p:blipFill>
          <a:blip r:embed="rId2" cstate="print"/>
          <a:stretch>
            <a:fillRect/>
          </a:stretch>
        </p:blipFill>
        <p:spPr>
          <a:xfrm>
            <a:off x="971600" y="260648"/>
            <a:ext cx="6847681" cy="5168061"/>
          </a:xfrm>
          <a:prstGeom prst="rect">
            <a:avLst/>
          </a:prstGeom>
        </p:spPr>
      </p:pic>
      <p:sp>
        <p:nvSpPr>
          <p:cNvPr id="5" name="Rectangle 4"/>
          <p:cNvSpPr/>
          <p:nvPr/>
        </p:nvSpPr>
        <p:spPr>
          <a:xfrm>
            <a:off x="2267744" y="5805264"/>
            <a:ext cx="3705951" cy="369332"/>
          </a:xfrm>
          <a:prstGeom prst="rect">
            <a:avLst/>
          </a:prstGeom>
        </p:spPr>
        <p:txBody>
          <a:bodyPr wrap="none">
            <a:spAutoFit/>
          </a:bodyPr>
          <a:lstStyle/>
          <a:p>
            <a:r>
              <a:rPr lang="en-GB" dirty="0" smtClean="0"/>
              <a:t>Rope, 1948</a:t>
            </a:r>
            <a:r>
              <a:rPr lang="en-GB" dirty="0" smtClean="0"/>
              <a:t>, Director Alfred </a:t>
            </a:r>
            <a:r>
              <a:rPr lang="en-GB" dirty="0" smtClean="0"/>
              <a:t>Hitchcock</a:t>
            </a: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121.png"/>
          <p:cNvPicPr>
            <a:picLocks noChangeAspect="1"/>
          </p:cNvPicPr>
          <p:nvPr/>
        </p:nvPicPr>
        <p:blipFill>
          <a:blip r:embed="rId2" cstate="print"/>
          <a:stretch>
            <a:fillRect/>
          </a:stretch>
        </p:blipFill>
        <p:spPr>
          <a:xfrm>
            <a:off x="521206" y="394079"/>
            <a:ext cx="8101588" cy="6069842"/>
          </a:xfrm>
          <a:prstGeom prst="rect">
            <a:avLst/>
          </a:prstGeom>
        </p:spPr>
      </p:pic>
      <p:sp>
        <p:nvSpPr>
          <p:cNvPr id="4" name="Rectangle 3"/>
          <p:cNvSpPr/>
          <p:nvPr/>
        </p:nvSpPr>
        <p:spPr>
          <a:xfrm>
            <a:off x="539552" y="6488668"/>
            <a:ext cx="8136904" cy="369332"/>
          </a:xfrm>
          <a:prstGeom prst="rect">
            <a:avLst/>
          </a:prstGeom>
        </p:spPr>
        <p:txBody>
          <a:bodyPr wrap="square">
            <a:spAutoFit/>
          </a:bodyPr>
          <a:lstStyle/>
          <a:p>
            <a:r>
              <a:rPr lang="en-GB" dirty="0" smtClean="0"/>
              <a:t>The Wizard of Oz, 1939, Director Victor Fleming</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37.png"/>
          <p:cNvPicPr>
            <a:picLocks noChangeAspect="1"/>
          </p:cNvPicPr>
          <p:nvPr/>
        </p:nvPicPr>
        <p:blipFill>
          <a:blip r:embed="rId2" cstate="print"/>
          <a:stretch>
            <a:fillRect/>
          </a:stretch>
        </p:blipFill>
        <p:spPr>
          <a:xfrm>
            <a:off x="521206" y="381380"/>
            <a:ext cx="3285109" cy="2471555"/>
          </a:xfrm>
          <a:prstGeom prst="rect">
            <a:avLst/>
          </a:prstGeom>
        </p:spPr>
      </p:pic>
      <p:pic>
        <p:nvPicPr>
          <p:cNvPr id="4" name="Picture 3" descr="Picture-31.png"/>
          <p:cNvPicPr>
            <a:picLocks noChangeAspect="1"/>
          </p:cNvPicPr>
          <p:nvPr/>
        </p:nvPicPr>
        <p:blipFill>
          <a:blip r:embed="rId3" cstate="print"/>
          <a:stretch>
            <a:fillRect/>
          </a:stretch>
        </p:blipFill>
        <p:spPr>
          <a:xfrm>
            <a:off x="4788024" y="306697"/>
            <a:ext cx="3384376" cy="2546239"/>
          </a:xfrm>
          <a:prstGeom prst="rect">
            <a:avLst/>
          </a:prstGeom>
        </p:spPr>
      </p:pic>
      <p:pic>
        <p:nvPicPr>
          <p:cNvPr id="5" name="Picture 4" descr="Picture-201.png"/>
          <p:cNvPicPr>
            <a:picLocks noChangeAspect="1"/>
          </p:cNvPicPr>
          <p:nvPr/>
        </p:nvPicPr>
        <p:blipFill>
          <a:blip r:embed="rId4" cstate="print"/>
          <a:stretch>
            <a:fillRect/>
          </a:stretch>
        </p:blipFill>
        <p:spPr>
          <a:xfrm>
            <a:off x="539552" y="3356992"/>
            <a:ext cx="3287048" cy="2458856"/>
          </a:xfrm>
          <a:prstGeom prst="rect">
            <a:avLst/>
          </a:prstGeom>
        </p:spPr>
      </p:pic>
      <p:pic>
        <p:nvPicPr>
          <p:cNvPr id="6" name="Picture 5" descr="greenimages.jpg"/>
          <p:cNvPicPr>
            <a:picLocks noChangeAspect="1"/>
          </p:cNvPicPr>
          <p:nvPr/>
        </p:nvPicPr>
        <p:blipFill>
          <a:blip r:embed="rId5" cstate="print"/>
          <a:stretch>
            <a:fillRect/>
          </a:stretch>
        </p:blipFill>
        <p:spPr>
          <a:xfrm>
            <a:off x="4788024" y="3356992"/>
            <a:ext cx="3384376" cy="2175670"/>
          </a:xfrm>
          <a:prstGeom prst="rect">
            <a:avLst/>
          </a:prstGeom>
        </p:spPr>
      </p:pic>
      <p:sp>
        <p:nvSpPr>
          <p:cNvPr id="8" name="Rectangle 7"/>
          <p:cNvSpPr/>
          <p:nvPr/>
        </p:nvSpPr>
        <p:spPr>
          <a:xfrm>
            <a:off x="2195736" y="6165304"/>
            <a:ext cx="4641399" cy="369332"/>
          </a:xfrm>
          <a:prstGeom prst="rect">
            <a:avLst/>
          </a:prstGeom>
        </p:spPr>
        <p:txBody>
          <a:bodyPr wrap="none">
            <a:spAutoFit/>
          </a:bodyPr>
          <a:lstStyle/>
          <a:p>
            <a:r>
              <a:rPr lang="en-GB" dirty="0" smtClean="0"/>
              <a:t>The Wizard of Oz, 1939, </a:t>
            </a:r>
            <a:r>
              <a:rPr lang="en-GB" dirty="0" smtClean="0"/>
              <a:t>Director </a:t>
            </a:r>
            <a:r>
              <a:rPr lang="en-GB" dirty="0" smtClean="0"/>
              <a:t>Victor Fleming</a:t>
            </a:r>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karitokage(small).jpg"/>
          <p:cNvPicPr>
            <a:picLocks noChangeAspect="1"/>
          </p:cNvPicPr>
          <p:nvPr/>
        </p:nvPicPr>
        <p:blipFill>
          <a:blip r:embed="rId2" cstate="print"/>
          <a:stretch>
            <a:fillRect/>
          </a:stretch>
        </p:blipFill>
        <p:spPr>
          <a:xfrm>
            <a:off x="2339752" y="404664"/>
            <a:ext cx="4107263" cy="4157970"/>
          </a:xfrm>
          <a:prstGeom prst="rect">
            <a:avLst/>
          </a:prstGeom>
        </p:spPr>
      </p:pic>
      <p:sp>
        <p:nvSpPr>
          <p:cNvPr id="5" name="TextBox 4"/>
          <p:cNvSpPr txBox="1"/>
          <p:nvPr/>
        </p:nvSpPr>
        <p:spPr>
          <a:xfrm>
            <a:off x="1619672" y="5229200"/>
            <a:ext cx="5461495" cy="369332"/>
          </a:xfrm>
          <a:prstGeom prst="rect">
            <a:avLst/>
          </a:prstGeom>
          <a:noFill/>
        </p:spPr>
        <p:txBody>
          <a:bodyPr wrap="square" rtlCol="0">
            <a:spAutoFit/>
          </a:bodyPr>
          <a:lstStyle/>
          <a:p>
            <a:pPr algn="ctr"/>
            <a:r>
              <a:rPr lang="en-GB" dirty="0" smtClean="0"/>
              <a:t>www.pip-dickens.com</a:t>
            </a: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3283</TotalTime>
  <Words>562</Words>
  <Application>Microsoft Office PowerPoint</Application>
  <PresentationFormat>On-screen Show (4:3)</PresentationFormat>
  <Paragraphs>81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Pip</dc:creator>
  <cp:lastModifiedBy>Pip</cp:lastModifiedBy>
  <cp:revision>48</cp:revision>
  <dcterms:created xsi:type="dcterms:W3CDTF">2015-02-25T13:14:02Z</dcterms:created>
  <dcterms:modified xsi:type="dcterms:W3CDTF">2015-03-03T17:59:25Z</dcterms:modified>
</cp:coreProperties>
</file>