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handoutMasterIdLst>
    <p:handoutMasterId r:id="rId25"/>
  </p:handoutMasterIdLst>
  <p:sldIdLst>
    <p:sldId id="263" r:id="rId2"/>
    <p:sldId id="282" r:id="rId3"/>
    <p:sldId id="281" r:id="rId4"/>
    <p:sldId id="290" r:id="rId5"/>
    <p:sldId id="291" r:id="rId6"/>
    <p:sldId id="264" r:id="rId7"/>
    <p:sldId id="257" r:id="rId8"/>
    <p:sldId id="283" r:id="rId9"/>
    <p:sldId id="258" r:id="rId10"/>
    <p:sldId id="280" r:id="rId11"/>
    <p:sldId id="274" r:id="rId12"/>
    <p:sldId id="271" r:id="rId13"/>
    <p:sldId id="272" r:id="rId14"/>
    <p:sldId id="266" r:id="rId15"/>
    <p:sldId id="267" r:id="rId16"/>
    <p:sldId id="268" r:id="rId17"/>
    <p:sldId id="269" r:id="rId18"/>
    <p:sldId id="276" r:id="rId19"/>
    <p:sldId id="275" r:id="rId20"/>
    <p:sldId id="261" r:id="rId21"/>
    <p:sldId id="285" r:id="rId22"/>
    <p:sldId id="289" r:id="rId23"/>
    <p:sldId id="270" r:id="rId24"/>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117" d="100"/>
          <a:sy n="117" d="100"/>
        </p:scale>
        <p:origin x="27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8989719D-FCEC-498E-9965-FB57B37F6411}" type="datetimeFigureOut">
              <a:rPr lang="en-GB" smtClean="0"/>
              <a:t>10/04/2019</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28D7E11-D0CD-4850-BB1F-91C152045092}" type="slidenum">
              <a:rPr lang="en-GB" smtClean="0"/>
              <a:t>‹#›</a:t>
            </a:fld>
            <a:endParaRPr lang="en-GB"/>
          </a:p>
        </p:txBody>
      </p:sp>
    </p:spTree>
    <p:extLst>
      <p:ext uri="{BB962C8B-B14F-4D97-AF65-F5344CB8AC3E}">
        <p14:creationId xmlns:p14="http://schemas.microsoft.com/office/powerpoint/2010/main" val="127134878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smtClean="0"/>
              <a:t>Click to edit Master title style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F7AFFB9B-9FB8-469E-96F9-4D32314110B6}" type="datetimeFigureOut">
              <a:rPr lang="en-US" dirty="0"/>
              <a:t>4/10/2019</a:t>
            </a:fld>
            <a:endParaRPr lang="en-US" dirty="0"/>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en-US"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D22F896-40B5-4ADD-8801-0D06FADFA095}" type="slidenum">
              <a:rPr lang="en-US" dirty="0"/>
              <a:pPr/>
              <a:t>‹#›</a:t>
            </a:fld>
            <a:endParaRPr lang="en-US"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dirty="0"/>
              <a:t>4/10/2019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smtClean="0"/>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F7F47CF-67C9-420C-80A5-E2069FF0C2DF}" type="datetimeFigureOut">
              <a:rPr lang="en-US" dirty="0"/>
              <a:t>4/10/2019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E22DC73-F065-42F5-A9F2-D90B2E42A0B3}" type="datetimeFigureOut">
              <a:rPr lang="en-US" dirty="0"/>
              <a:t>4/10/2019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6BEA702-9B29-41CC-9BCC-3DF8A0D379FE}" type="datetimeFigureOut">
              <a:rPr lang="en-US" dirty="0"/>
              <a:t>4/10/2019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dirty="0"/>
              <a:t>4/10/2019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dirty="0"/>
              <a:t>4/10/2019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smtClean="0"/>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0C3BFE2-83B7-4B0A-B9D3-AB28331082B3}" type="datetimeFigureOut">
              <a:rPr lang="en-US" dirty="0"/>
              <a:t>4/10/2019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2EF78E3-FDA3-4D28-AAA2-0B81F349A39D}" type="datetimeFigureOut">
              <a:rPr lang="en-US" dirty="0"/>
              <a:t>4/10/2019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41D2AC3-6A0B-4169-B1EA-E3AE8B351BDD}" type="datetimeFigureOut">
              <a:rPr lang="en-US" dirty="0"/>
              <a:t>4/10/2019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D4B9363-8B87-41B7-9F8E-64519CBB8F34}" type="datetimeFigureOut">
              <a:rPr lang="en-US" dirty="0"/>
              <a:t>4/10/2019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AEF5746-5284-4951-9F37-7AE924EDBCB7}" type="datetimeFigureOut">
              <a:rPr lang="en-US" dirty="0"/>
              <a:t>4/10/2019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2398B29-7265-4A65-A2A4-6703C057B7C1}" type="datetimeFigureOut">
              <a:rPr lang="en-US" dirty="0"/>
              <a:t>4/10/2019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smtClean="0"/>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28FBA082-94DF-4C4B-A041-6624924AB0A8}" type="datetimeFigureOut">
              <a:rPr lang="en-US" dirty="0"/>
              <a:t>4/10/2019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smtClean="0"/>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B27686C4-3AB5-4E0C-86CA-FB108C350AA9}" type="datetimeFigureOut">
              <a:rPr lang="en-US" dirty="0"/>
              <a:t>4/10/2019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9FF1211-4E0C-4AB3-B04F-585959BDAFE8}" type="datetimeFigureOut">
              <a:rPr lang="en-US" dirty="0"/>
              <a:t>4/10/2019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8BDECAF-D3BE-4069-9C78-642ECCD01477}" type="datetimeFigureOut">
              <a:rPr lang="en-US" dirty="0"/>
              <a:t>4/10/2019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C35BB1C6-BF8F-4481-8AB2-603A1C8A906A}" type="datetimeFigureOut">
              <a:rPr lang="en-US" dirty="0"/>
              <a:t>4/10/2019</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theyearabroadconference2018.wordpress.com/contact/"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ncbi.nlm.nih.gov/pmc/articles/PMC4661232/#B25"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ncbi.nlm.nih.gov/pmc/articles/PMC4661232/#B1"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positivepsychologyprogram.com/resilience-activities-worksheets/#exercises-resilience"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sz="5400" dirty="0"/>
              <a:t>Making resilient language </a:t>
            </a:r>
            <a:r>
              <a:rPr lang="en-GB" sz="5400" dirty="0" smtClean="0"/>
              <a:t>learners</a:t>
            </a:r>
            <a:endParaRPr lang="en-GB" sz="5400" dirty="0"/>
          </a:p>
        </p:txBody>
      </p:sp>
      <p:sp>
        <p:nvSpPr>
          <p:cNvPr id="3" name="Subtitle 2"/>
          <p:cNvSpPr>
            <a:spLocks noGrp="1"/>
          </p:cNvSpPr>
          <p:nvPr>
            <p:ph type="subTitle" idx="1"/>
          </p:nvPr>
        </p:nvSpPr>
        <p:spPr/>
        <p:txBody>
          <a:bodyPr/>
          <a:lstStyle/>
          <a:p>
            <a:r>
              <a:rPr lang="en-GB" dirty="0" smtClean="0"/>
              <a:t>a </a:t>
            </a:r>
            <a:r>
              <a:rPr lang="en-GB" dirty="0"/>
              <a:t>work in progress</a:t>
            </a:r>
            <a:r>
              <a:rPr lang="en-GB" dirty="0" smtClean="0"/>
              <a:t>…</a:t>
            </a:r>
          </a:p>
          <a:p>
            <a:r>
              <a:rPr lang="en-GB" sz="1600" dirty="0" smtClean="0">
                <a:latin typeface="Arial" panose="020B0604020202020204" pitchFamily="34" charset="0"/>
                <a:cs typeface="Arial" panose="020B0604020202020204" pitchFamily="34" charset="0"/>
              </a:rPr>
              <a:t>Isabelle Baron, Lancaster university, 2019</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5345" y="409278"/>
            <a:ext cx="5632987" cy="792000"/>
          </a:xfrm>
          <a:prstGeom prst="rect">
            <a:avLst/>
          </a:prstGeom>
        </p:spPr>
      </p:pic>
    </p:spTree>
    <p:extLst>
      <p:ext uri="{BB962C8B-B14F-4D97-AF65-F5344CB8AC3E}">
        <p14:creationId xmlns:p14="http://schemas.microsoft.com/office/powerpoint/2010/main" val="8716050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dirty="0" smtClean="0"/>
              <a:t>A few things that crossed my mind…</a:t>
            </a:r>
            <a:endParaRPr lang="en-GB" sz="3200" dirty="0"/>
          </a:p>
        </p:txBody>
      </p:sp>
      <p:sp>
        <p:nvSpPr>
          <p:cNvPr id="3" name="Content Placeholder 2"/>
          <p:cNvSpPr>
            <a:spLocks noGrp="1"/>
          </p:cNvSpPr>
          <p:nvPr>
            <p:ph sz="quarter" idx="13"/>
          </p:nvPr>
        </p:nvSpPr>
        <p:spPr>
          <a:xfrm>
            <a:off x="685800" y="1755320"/>
            <a:ext cx="10394707" cy="3619265"/>
          </a:xfrm>
        </p:spPr>
        <p:txBody>
          <a:bodyPr/>
          <a:lstStyle/>
          <a:p>
            <a:r>
              <a:rPr lang="en-GB" dirty="0" smtClean="0"/>
              <a:t>(2017-18) Why do we have to teach students how to Adjust positively to adverse situations?</a:t>
            </a:r>
          </a:p>
          <a:p>
            <a:r>
              <a:rPr lang="en-GB" dirty="0"/>
              <a:t>(</a:t>
            </a:r>
            <a:r>
              <a:rPr lang="en-GB" dirty="0" smtClean="0"/>
              <a:t>2017-18) </a:t>
            </a:r>
            <a:r>
              <a:rPr lang="en-GB" dirty="0"/>
              <a:t>is </a:t>
            </a:r>
            <a:r>
              <a:rPr lang="en-GB" dirty="0" smtClean="0"/>
              <a:t>this us </a:t>
            </a:r>
            <a:r>
              <a:rPr lang="en-GB" dirty="0" smtClean="0"/>
              <a:t>“mothering” </a:t>
            </a:r>
            <a:r>
              <a:rPr lang="en-GB" dirty="0" smtClean="0"/>
              <a:t>our students ?</a:t>
            </a:r>
          </a:p>
          <a:p>
            <a:r>
              <a:rPr lang="en-GB" dirty="0" smtClean="0"/>
              <a:t>(2018-19) Is resilience simply a fad or a new way of thinking?</a:t>
            </a:r>
          </a:p>
          <a:p>
            <a:r>
              <a:rPr lang="en-GB" dirty="0" smtClean="0"/>
              <a:t>(</a:t>
            </a:r>
            <a:r>
              <a:rPr lang="en-GB" dirty="0" smtClean="0"/>
              <a:t>2019) too much awareness / “myth” </a:t>
            </a:r>
            <a:r>
              <a:rPr lang="en-GB" dirty="0" smtClean="0"/>
              <a:t>of transition / trauma ?</a:t>
            </a:r>
          </a:p>
          <a:p>
            <a:r>
              <a:rPr lang="en-GB" dirty="0" smtClean="0"/>
              <a:t>(2019) The age of the selfie,  are we encouraging </a:t>
            </a:r>
            <a:r>
              <a:rPr lang="en-GB" smtClean="0"/>
              <a:t>the trend/  </a:t>
            </a:r>
            <a:r>
              <a:rPr lang="en-GB" dirty="0" smtClean="0"/>
              <a:t>selfie- fulfilling prophecy </a:t>
            </a:r>
            <a:r>
              <a:rPr lang="en-GB" dirty="0" smtClean="0"/>
              <a:t>?</a:t>
            </a:r>
            <a:endParaRPr lang="en-GB" dirty="0" smtClean="0"/>
          </a:p>
        </p:txBody>
      </p:sp>
    </p:spTree>
    <p:extLst>
      <p:ext uri="{BB962C8B-B14F-4D97-AF65-F5344CB8AC3E}">
        <p14:creationId xmlns:p14="http://schemas.microsoft.com/office/powerpoint/2010/main" val="30026208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GB" sz="2400" dirty="0">
              <a:solidFill>
                <a:schemeClr val="tx1"/>
              </a:solidFill>
              <a:latin typeface="Arial" panose="020B0604020202020204" pitchFamily="34" charset="0"/>
              <a:cs typeface="Arial" panose="020B0604020202020204" pitchFamily="34" charset="0"/>
            </a:endParaRPr>
          </a:p>
        </p:txBody>
      </p:sp>
      <p:sp>
        <p:nvSpPr>
          <p:cNvPr id="3" name="Content Placeholder 2"/>
          <p:cNvSpPr>
            <a:spLocks noGrp="1"/>
          </p:cNvSpPr>
          <p:nvPr>
            <p:ph sz="quarter" idx="13"/>
          </p:nvPr>
        </p:nvSpPr>
        <p:spPr>
          <a:xfrm>
            <a:off x="685800" y="595994"/>
            <a:ext cx="10394707" cy="4778592"/>
          </a:xfrm>
        </p:spPr>
        <p:txBody>
          <a:bodyPr>
            <a:normAutofit fontScale="92500" lnSpcReduction="10000"/>
          </a:bodyPr>
          <a:lstStyle/>
          <a:p>
            <a:pPr fontAlgn="base">
              <a:lnSpc>
                <a:spcPct val="160000"/>
              </a:lnSpc>
            </a:pPr>
            <a:r>
              <a:rPr lang="en-GB" dirty="0"/>
              <a:t>it has been reported that at least </a:t>
            </a:r>
            <a:r>
              <a:rPr lang="en-GB" dirty="0">
                <a:solidFill>
                  <a:srgbClr val="FF0000"/>
                </a:solidFill>
              </a:rPr>
              <a:t>50% of language learners suffer from high levels of anxiety </a:t>
            </a:r>
            <a:r>
              <a:rPr lang="en-GB" dirty="0"/>
              <a:t>(Lanir: 70).  In language teaching, smaller group tuition and regular sustained practice are essential components of the acquisition of linguistic knowledge, but this also contributes to the anxiety-generating perception on the part of students that </a:t>
            </a:r>
            <a:r>
              <a:rPr lang="en-GB" dirty="0">
                <a:solidFill>
                  <a:srgbClr val="FF0000"/>
                </a:solidFill>
              </a:rPr>
              <a:t>" there is nowhere to hide </a:t>
            </a:r>
            <a:r>
              <a:rPr lang="en-GB" dirty="0"/>
              <a:t>". </a:t>
            </a:r>
            <a:endParaRPr lang="en-GB" dirty="0" smtClean="0"/>
          </a:p>
          <a:p>
            <a:pPr fontAlgn="base">
              <a:lnSpc>
                <a:spcPct val="160000"/>
              </a:lnSpc>
            </a:pPr>
            <a:r>
              <a:rPr lang="en-GB" dirty="0" smtClean="0"/>
              <a:t>Such </a:t>
            </a:r>
            <a:r>
              <a:rPr lang="en-GB" dirty="0"/>
              <a:t>anxiety may express itself as ‘</a:t>
            </a:r>
            <a:r>
              <a:rPr lang="en-GB" dirty="0">
                <a:solidFill>
                  <a:srgbClr val="FF0000"/>
                </a:solidFill>
              </a:rPr>
              <a:t>lassitude or hostility</a:t>
            </a:r>
            <a:r>
              <a:rPr lang="en-GB" dirty="0"/>
              <a:t>’ </a:t>
            </a:r>
            <a:r>
              <a:rPr lang="en-GB" dirty="0" smtClean="0"/>
              <a:t>. Learners</a:t>
            </a:r>
            <a:r>
              <a:rPr lang="en-GB" dirty="0"/>
              <a:t>’ self-confidence diminishes considerably and their </a:t>
            </a:r>
            <a:r>
              <a:rPr lang="en-GB" dirty="0">
                <a:solidFill>
                  <a:srgbClr val="FF0000"/>
                </a:solidFill>
              </a:rPr>
              <a:t>ability to project a gratifying self-image </a:t>
            </a:r>
            <a:r>
              <a:rPr lang="en-GB" dirty="0"/>
              <a:t>is greatly impaired, as their capacity to communicate has been taken away from </a:t>
            </a:r>
            <a:r>
              <a:rPr lang="en-GB" dirty="0" smtClean="0"/>
              <a:t>them </a:t>
            </a:r>
            <a:r>
              <a:rPr lang="en-GB" dirty="0"/>
              <a:t>(Brookfield: 37). </a:t>
            </a:r>
          </a:p>
          <a:p>
            <a:pPr fontAlgn="base">
              <a:lnSpc>
                <a:spcPct val="160000"/>
              </a:lnSpc>
            </a:pPr>
            <a:r>
              <a:rPr lang="en-GB" dirty="0" smtClean="0"/>
              <a:t>This </a:t>
            </a:r>
            <a:r>
              <a:rPr lang="en-GB" dirty="0"/>
              <a:t>may result in a reluctance to use the language, to take risks and therefore to widen their field of linguistic acquisition through an </a:t>
            </a:r>
            <a:r>
              <a:rPr lang="en-GB" dirty="0">
                <a:solidFill>
                  <a:srgbClr val="FF0000"/>
                </a:solidFill>
              </a:rPr>
              <a:t>‘</a:t>
            </a:r>
            <a:r>
              <a:rPr lang="en-GB" dirty="0" err="1">
                <a:solidFill>
                  <a:srgbClr val="FF0000"/>
                </a:solidFill>
              </a:rPr>
              <a:t>overconcern</a:t>
            </a:r>
            <a:r>
              <a:rPr lang="en-GB" dirty="0">
                <a:solidFill>
                  <a:srgbClr val="FF0000"/>
                </a:solidFill>
              </a:rPr>
              <a:t>’ with errors </a:t>
            </a:r>
            <a:r>
              <a:rPr lang="en-GB" dirty="0"/>
              <a:t>compounded by more generic student concerns with academic achievements (Nation and Macalister: 66-67).   </a:t>
            </a:r>
          </a:p>
        </p:txBody>
      </p:sp>
    </p:spTree>
    <p:extLst>
      <p:ext uri="{BB962C8B-B14F-4D97-AF65-F5344CB8AC3E}">
        <p14:creationId xmlns:p14="http://schemas.microsoft.com/office/powerpoint/2010/main" val="30917832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sz="quarter" idx="13"/>
          </p:nvPr>
        </p:nvSpPr>
        <p:spPr>
          <a:xfrm>
            <a:off x="685800" y="530680"/>
            <a:ext cx="10394707" cy="4843906"/>
          </a:xfrm>
        </p:spPr>
        <p:txBody>
          <a:bodyPr/>
          <a:lstStyle/>
          <a:p>
            <a:pPr marL="0" indent="0">
              <a:buNone/>
            </a:pPr>
            <a:r>
              <a:rPr lang="en-GB" dirty="0" smtClean="0">
                <a:hlinkClick r:id="rId2"/>
              </a:rPr>
              <a:t>2018 </a:t>
            </a:r>
            <a:r>
              <a:rPr lang="en-GB" dirty="0">
                <a:hlinkClick r:id="rId2"/>
              </a:rPr>
              <a:t>Year Abroad </a:t>
            </a:r>
            <a:r>
              <a:rPr lang="en-GB" dirty="0" smtClean="0">
                <a:hlinkClick r:id="rId2"/>
              </a:rPr>
              <a:t>conference</a:t>
            </a:r>
            <a:r>
              <a:rPr lang="en-GB" dirty="0" smtClean="0"/>
              <a:t>, September 2018,  Newcastle. </a:t>
            </a:r>
          </a:p>
          <a:p>
            <a:pPr marL="0" indent="0">
              <a:buNone/>
            </a:pPr>
            <a:r>
              <a:rPr lang="en-GB" dirty="0" smtClean="0"/>
              <a:t>YA </a:t>
            </a:r>
            <a:r>
              <a:rPr lang="en-GB" dirty="0"/>
              <a:t>related </a:t>
            </a:r>
            <a:r>
              <a:rPr lang="en-GB" dirty="0" smtClean="0"/>
              <a:t>topics, presentations </a:t>
            </a:r>
            <a:r>
              <a:rPr lang="en-GB" dirty="0"/>
              <a:t>concerned </a:t>
            </a:r>
            <a:r>
              <a:rPr lang="en-GB" dirty="0" smtClean="0"/>
              <a:t>with: </a:t>
            </a:r>
          </a:p>
          <a:p>
            <a:r>
              <a:rPr lang="en-GB" dirty="0" smtClean="0"/>
              <a:t>Reflections </a:t>
            </a:r>
            <a:r>
              <a:rPr lang="en-GB" dirty="0"/>
              <a:t>on student wellbeing and mental health issues on the Year </a:t>
            </a:r>
            <a:r>
              <a:rPr lang="en-GB" dirty="0" smtClean="0"/>
              <a:t>Abroad</a:t>
            </a:r>
          </a:p>
          <a:p>
            <a:r>
              <a:rPr lang="en-GB" dirty="0" smtClean="0"/>
              <a:t>Managing </a:t>
            </a:r>
            <a:r>
              <a:rPr lang="en-GB" dirty="0"/>
              <a:t>Year Abroad </a:t>
            </a:r>
            <a:r>
              <a:rPr lang="en-GB" dirty="0" smtClean="0"/>
              <a:t>Crisis</a:t>
            </a:r>
          </a:p>
          <a:p>
            <a:r>
              <a:rPr lang="en-GB" dirty="0" smtClean="0"/>
              <a:t>Student </a:t>
            </a:r>
            <a:r>
              <a:rPr lang="en-GB" dirty="0"/>
              <a:t>concerns about their stay </a:t>
            </a:r>
            <a:r>
              <a:rPr lang="en-GB" dirty="0" smtClean="0"/>
              <a:t>abroad</a:t>
            </a:r>
          </a:p>
          <a:p>
            <a:r>
              <a:rPr lang="en-GB" dirty="0" smtClean="0"/>
              <a:t>Positive </a:t>
            </a:r>
            <a:r>
              <a:rPr lang="en-GB" dirty="0"/>
              <a:t>Mental Health during the Year </a:t>
            </a:r>
            <a:r>
              <a:rPr lang="en-GB" dirty="0" smtClean="0"/>
              <a:t>Abroad….</a:t>
            </a:r>
            <a:endParaRPr lang="en-GB" dirty="0"/>
          </a:p>
        </p:txBody>
      </p:sp>
    </p:spTree>
    <p:extLst>
      <p:ext uri="{BB962C8B-B14F-4D97-AF65-F5344CB8AC3E}">
        <p14:creationId xmlns:p14="http://schemas.microsoft.com/office/powerpoint/2010/main" val="1182059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1"/>
            <a:ext cx="10396882" cy="808264"/>
          </a:xfrm>
        </p:spPr>
        <p:txBody>
          <a:bodyPr>
            <a:normAutofit fontScale="90000"/>
          </a:bodyPr>
          <a:lstStyle/>
          <a:p>
            <a:endParaRPr lang="en-GB" dirty="0"/>
          </a:p>
        </p:txBody>
      </p:sp>
      <p:sp>
        <p:nvSpPr>
          <p:cNvPr id="3" name="Content Placeholder 2"/>
          <p:cNvSpPr>
            <a:spLocks noGrp="1"/>
          </p:cNvSpPr>
          <p:nvPr>
            <p:ph sz="quarter" idx="13"/>
          </p:nvPr>
        </p:nvSpPr>
        <p:spPr>
          <a:xfrm>
            <a:off x="685800" y="1494066"/>
            <a:ext cx="10394707" cy="3880520"/>
          </a:xfrm>
        </p:spPr>
        <p:txBody>
          <a:bodyPr/>
          <a:lstStyle/>
          <a:p>
            <a:pPr marL="0" indent="0">
              <a:lnSpc>
                <a:spcPct val="150000"/>
              </a:lnSpc>
              <a:buNone/>
            </a:pPr>
            <a:r>
              <a:rPr lang="en-GB" dirty="0"/>
              <a:t>the Year Abroad programme, whether spent in a university or in teaching or non-teaching work placement, was perceived as a joyful and carefree endeavour. </a:t>
            </a:r>
            <a:endParaRPr lang="en-GB" dirty="0" smtClean="0"/>
          </a:p>
          <a:p>
            <a:pPr marL="0" indent="0">
              <a:lnSpc>
                <a:spcPct val="150000"/>
              </a:lnSpc>
              <a:buNone/>
            </a:pPr>
            <a:r>
              <a:rPr lang="en-GB" dirty="0" smtClean="0"/>
              <a:t>Year </a:t>
            </a:r>
            <a:r>
              <a:rPr lang="en-GB" dirty="0"/>
              <a:t>Abroad tutors and administrators are now faced with managing students’ increased vulnerability in the face of real and imaginary challenges.</a:t>
            </a:r>
          </a:p>
        </p:txBody>
      </p:sp>
    </p:spTree>
    <p:extLst>
      <p:ext uri="{BB962C8B-B14F-4D97-AF65-F5344CB8AC3E}">
        <p14:creationId xmlns:p14="http://schemas.microsoft.com/office/powerpoint/2010/main" val="16255588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7707" y="526774"/>
            <a:ext cx="10396882" cy="1405393"/>
          </a:xfrm>
        </p:spPr>
        <p:txBody>
          <a:bodyPr>
            <a:noAutofit/>
          </a:bodyPr>
          <a:lstStyle/>
          <a:p>
            <a:pPr>
              <a:lnSpc>
                <a:spcPct val="150000"/>
              </a:lnSpc>
            </a:pPr>
            <a:r>
              <a:rPr lang="en-GB" sz="2400" dirty="0">
                <a:solidFill>
                  <a:schemeClr val="tx1"/>
                </a:solidFill>
              </a:rPr>
              <a:t>Learning strategies  to recover from  setbacks in your academic and personal life  during your time at university </a:t>
            </a:r>
            <a:r>
              <a:rPr lang="en-GB" sz="2400" dirty="0" smtClean="0">
                <a:solidFill>
                  <a:schemeClr val="tx1"/>
                </a:solidFill>
              </a:rPr>
              <a:t>and abroad as a language student and </a:t>
            </a:r>
            <a:r>
              <a:rPr lang="en-GB" sz="2400" dirty="0">
                <a:solidFill>
                  <a:schemeClr val="tx1"/>
                </a:solidFill>
              </a:rPr>
              <a:t>creatively manage  challenges and difficulties</a:t>
            </a:r>
          </a:p>
        </p:txBody>
      </p:sp>
      <p:pic>
        <p:nvPicPr>
          <p:cNvPr id="4" name="Picture 2" descr="Image result for resilience"/>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3512029" y="2339176"/>
            <a:ext cx="4279770" cy="3242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390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Activity 1:</a:t>
            </a:r>
            <a:endParaRPr lang="en-GB" dirty="0"/>
          </a:p>
        </p:txBody>
      </p:sp>
      <p:sp>
        <p:nvSpPr>
          <p:cNvPr id="3" name="Content Placeholder 2"/>
          <p:cNvSpPr>
            <a:spLocks noGrp="1"/>
          </p:cNvSpPr>
          <p:nvPr>
            <p:ph sz="quarter" idx="13"/>
          </p:nvPr>
        </p:nvSpPr>
        <p:spPr>
          <a:xfrm>
            <a:off x="685800" y="1567544"/>
            <a:ext cx="10394707" cy="3807042"/>
          </a:xfrm>
        </p:spPr>
        <p:txBody>
          <a:bodyPr/>
          <a:lstStyle/>
          <a:p>
            <a:r>
              <a:rPr lang="en-GB" dirty="0" smtClean="0"/>
              <a:t>(2017-18) With your group, </a:t>
            </a:r>
            <a:r>
              <a:rPr lang="en-GB" dirty="0"/>
              <a:t>discuss ‘resilience’ </a:t>
            </a:r>
            <a:r>
              <a:rPr lang="en-GB" dirty="0" smtClean="0"/>
              <a:t>and give a definition of ‘resilience’ </a:t>
            </a:r>
          </a:p>
          <a:p>
            <a:endParaRPr lang="en-GB" dirty="0"/>
          </a:p>
          <a:p>
            <a:r>
              <a:rPr lang="en-GB" dirty="0" smtClean="0"/>
              <a:t>(2018-19) With </a:t>
            </a:r>
            <a:r>
              <a:rPr lang="en-GB" dirty="0"/>
              <a:t>your group, discuss ‘resilience’ and how you feel when you feel resilient ?</a:t>
            </a:r>
          </a:p>
          <a:p>
            <a:endParaRPr lang="en-GB" dirty="0"/>
          </a:p>
        </p:txBody>
      </p:sp>
    </p:spTree>
    <p:extLst>
      <p:ext uri="{BB962C8B-B14F-4D97-AF65-F5344CB8AC3E}">
        <p14:creationId xmlns:p14="http://schemas.microsoft.com/office/powerpoint/2010/main" val="32889368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12" name="Content Placeholder 11"/>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995527" y="165666"/>
            <a:ext cx="8120023" cy="5431200"/>
          </a:xfrm>
        </p:spPr>
      </p:pic>
    </p:spTree>
    <p:extLst>
      <p:ext uri="{BB962C8B-B14F-4D97-AF65-F5344CB8AC3E}">
        <p14:creationId xmlns:p14="http://schemas.microsoft.com/office/powerpoint/2010/main" val="41867892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1030" name="Picture 6" descr="Related image"/>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1748481" y="685801"/>
            <a:ext cx="8271521" cy="493669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8481" y="959178"/>
            <a:ext cx="8271521" cy="46633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95152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sz="quarter" idx="13"/>
          </p:nvPr>
        </p:nvSpPr>
        <p:spPr>
          <a:xfrm>
            <a:off x="685800" y="781396"/>
            <a:ext cx="10394707" cy="4593189"/>
          </a:xfrm>
        </p:spPr>
        <p:txBody>
          <a:bodyPr>
            <a:normAutofit fontScale="92500" lnSpcReduction="20000"/>
          </a:bodyPr>
          <a:lstStyle/>
          <a:p>
            <a:r>
              <a:rPr lang="en-GB" dirty="0">
                <a:latin typeface="Arial" panose="020B0604020202020204" pitchFamily="34" charset="0"/>
                <a:cs typeface="Arial" panose="020B0604020202020204" pitchFamily="34" charset="0"/>
              </a:rPr>
              <a:t>- if you want them to engage with resilience it's often powerful to ask what it is like when they feel resilient, and what it is like when they are not.  </a:t>
            </a:r>
            <a:endParaRPr lang="en-GB" dirty="0" smtClean="0">
              <a:latin typeface="Arial" panose="020B0604020202020204" pitchFamily="34" charset="0"/>
              <a:cs typeface="Arial" panose="020B0604020202020204" pitchFamily="34" charset="0"/>
            </a:endParaRPr>
          </a:p>
          <a:p>
            <a:r>
              <a:rPr lang="en-GB" dirty="0" smtClean="0">
                <a:latin typeface="Arial" panose="020B0604020202020204" pitchFamily="34" charset="0"/>
                <a:cs typeface="Arial" panose="020B0604020202020204" pitchFamily="34" charset="0"/>
              </a:rPr>
              <a:t>Definitions </a:t>
            </a:r>
            <a:r>
              <a:rPr lang="en-GB" dirty="0">
                <a:latin typeface="Arial" panose="020B0604020202020204" pitchFamily="34" charset="0"/>
                <a:cs typeface="Arial" panose="020B0604020202020204" pitchFamily="34" charset="0"/>
              </a:rPr>
              <a:t>often miss that out and it's crucial. Indeed, one problem of offering definitions is that they often limit resilience and it means to be resilient; so if doing so I'd suggest finding very different definitions to keep options open. </a:t>
            </a:r>
            <a:endParaRPr lang="en-GB" dirty="0" smtClean="0">
              <a:latin typeface="Arial" panose="020B0604020202020204" pitchFamily="34" charset="0"/>
              <a:cs typeface="Arial" panose="020B0604020202020204" pitchFamily="34" charset="0"/>
            </a:endParaRPr>
          </a:p>
          <a:p>
            <a:r>
              <a:rPr lang="en-GB" dirty="0" smtClean="0">
                <a:latin typeface="Arial" panose="020B0604020202020204" pitchFamily="34" charset="0"/>
                <a:cs typeface="Arial" panose="020B0604020202020204" pitchFamily="34" charset="0"/>
              </a:rPr>
              <a:t>The </a:t>
            </a:r>
            <a:r>
              <a:rPr lang="en-GB" dirty="0">
                <a:latin typeface="Arial" panose="020B0604020202020204" pitchFamily="34" charset="0"/>
                <a:cs typeface="Arial" panose="020B0604020202020204" pitchFamily="34" charset="0"/>
              </a:rPr>
              <a:t>more someone owns their own feeling of what resilience means, feels like, the more powerful it is</a:t>
            </a:r>
            <a:r>
              <a:rPr lang="en-GB" dirty="0" smtClean="0">
                <a:latin typeface="Arial" panose="020B0604020202020204" pitchFamily="34" charset="0"/>
                <a:cs typeface="Arial" panose="020B0604020202020204" pitchFamily="34" charset="0"/>
              </a:rPr>
              <a:t>.</a:t>
            </a:r>
          </a:p>
          <a:p>
            <a:pPr marL="0" indent="0">
              <a:buNone/>
            </a:pPr>
            <a:r>
              <a:rPr lang="en-GB" dirty="0" smtClean="0">
                <a:latin typeface="Arial" panose="020B0604020202020204" pitchFamily="34" charset="0"/>
                <a:cs typeface="Arial" panose="020B0604020202020204" pitchFamily="34" charset="0"/>
              </a:rPr>
              <a:t>(will Medd, 2019)</a:t>
            </a:r>
          </a:p>
          <a:p>
            <a:pPr marL="0" indent="0">
              <a:buNone/>
            </a:pPr>
            <a:endParaRPr lang="en-GB" sz="1500" i="1" dirty="0" smtClean="0">
              <a:latin typeface="Arial" panose="020B0604020202020204" pitchFamily="34" charset="0"/>
              <a:cs typeface="Arial" panose="020B0604020202020204" pitchFamily="34" charset="0"/>
            </a:endParaRPr>
          </a:p>
          <a:p>
            <a:pPr marL="0" indent="0">
              <a:buNone/>
            </a:pPr>
            <a:r>
              <a:rPr lang="en-GB" sz="1500" i="1" dirty="0" smtClean="0">
                <a:latin typeface="Arial" panose="020B0604020202020204" pitchFamily="34" charset="0"/>
                <a:cs typeface="Arial" panose="020B0604020202020204" pitchFamily="34" charset="0"/>
              </a:rPr>
              <a:t>Why </a:t>
            </a:r>
            <a:r>
              <a:rPr lang="en-GB" sz="1500" i="1" dirty="0">
                <a:latin typeface="Arial" panose="020B0604020202020204" pitchFamily="34" charset="0"/>
                <a:cs typeface="Arial" panose="020B0604020202020204" pitchFamily="34" charset="0"/>
              </a:rPr>
              <a:t>should I learn about failure when I want to be a success? Coaching students to think differently about learning</a:t>
            </a:r>
          </a:p>
          <a:p>
            <a:pPr marL="0" indent="0">
              <a:buNone/>
            </a:pPr>
            <a:endParaRPr lang="en-GB" sz="1500" i="1" dirty="0"/>
          </a:p>
        </p:txBody>
      </p:sp>
    </p:spTree>
    <p:extLst>
      <p:ext uri="{BB962C8B-B14F-4D97-AF65-F5344CB8AC3E}">
        <p14:creationId xmlns:p14="http://schemas.microsoft.com/office/powerpoint/2010/main" val="13343589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sz="quarter" idx="13"/>
          </p:nvPr>
        </p:nvSpPr>
        <p:spPr>
          <a:xfrm>
            <a:off x="685800" y="1837766"/>
            <a:ext cx="10394707" cy="3536820"/>
          </a:xfrm>
        </p:spPr>
        <p:txBody>
          <a:bodyPr/>
          <a:lstStyle/>
          <a:p>
            <a:r>
              <a:rPr lang="en-GB" dirty="0"/>
              <a:t>Resilience is both a key graduate attribute and an integral part of any transitions framework as it enables students to better cope with the challenges that they will encounter on their own unique learning journey. </a:t>
            </a:r>
            <a:endParaRPr lang="en-GB" dirty="0" smtClean="0"/>
          </a:p>
          <a:p>
            <a:r>
              <a:rPr lang="en-GB" dirty="0" smtClean="0"/>
              <a:t>The </a:t>
            </a:r>
            <a:r>
              <a:rPr lang="en-GB" dirty="0"/>
              <a:t>term ‘resilience’ can be applied to both academic and social/personal aspects of the student journey and is often equated with ‘wellbeing</a:t>
            </a:r>
            <a:r>
              <a:rPr lang="en-GB" dirty="0" smtClean="0"/>
              <a:t>’.</a:t>
            </a:r>
          </a:p>
          <a:p>
            <a:endParaRPr lang="en-GB" dirty="0" smtClean="0"/>
          </a:p>
          <a:p>
            <a:pPr marL="0" indent="0">
              <a:buNone/>
            </a:pPr>
            <a:r>
              <a:rPr lang="en-GB" sz="1200" dirty="0">
                <a:latin typeface="Arial" panose="020B0604020202020204" pitchFamily="34" charset="0"/>
                <a:cs typeface="Arial" panose="020B0604020202020204" pitchFamily="34" charset="0"/>
              </a:rPr>
              <a:t>https://www.ed.ac.uk/institute-academic-development/learning-teaching/staff/levels/academic-transitions-toolkit/building-student-resilience-model/background-and-rationale</a:t>
            </a:r>
          </a:p>
        </p:txBody>
      </p:sp>
    </p:spTree>
    <p:extLst>
      <p:ext uri="{BB962C8B-B14F-4D97-AF65-F5344CB8AC3E}">
        <p14:creationId xmlns:p14="http://schemas.microsoft.com/office/powerpoint/2010/main" val="28464982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sz="quarter" idx="13"/>
          </p:nvPr>
        </p:nvSpPr>
        <p:spPr>
          <a:xfrm>
            <a:off x="685800" y="555172"/>
            <a:ext cx="10394707" cy="4819414"/>
          </a:xfrm>
        </p:spPr>
        <p:txBody>
          <a:bodyPr/>
          <a:lstStyle/>
          <a:p>
            <a:r>
              <a:rPr lang="en-GB" dirty="0" err="1"/>
              <a:t>Friedland</a:t>
            </a:r>
            <a:r>
              <a:rPr lang="en-GB" dirty="0"/>
              <a:t> (</a:t>
            </a:r>
            <a:r>
              <a:rPr lang="en-GB" dirty="0">
                <a:hlinkClick r:id="rId2"/>
              </a:rPr>
              <a:t>2005</a:t>
            </a:r>
            <a:r>
              <a:rPr lang="en-GB" dirty="0"/>
              <a:t>) </a:t>
            </a:r>
            <a:r>
              <a:rPr lang="en-GB" dirty="0" smtClean="0"/>
              <a:t>defines </a:t>
            </a:r>
            <a:r>
              <a:rPr lang="en-GB" dirty="0"/>
              <a:t>resilience as inferring hardiness, toughness, and resistance, along with—somewhat paradoxically—elasticity and flexibility. </a:t>
            </a:r>
            <a:r>
              <a:rPr lang="en-GB" dirty="0" smtClean="0"/>
              <a:t>resilience </a:t>
            </a:r>
            <a:r>
              <a:rPr lang="en-GB" dirty="0"/>
              <a:t>is both multi-faceted and multi-</a:t>
            </a:r>
            <a:r>
              <a:rPr lang="en-GB" dirty="0" err="1"/>
              <a:t>leveled</a:t>
            </a:r>
            <a:r>
              <a:rPr lang="en-GB" dirty="0"/>
              <a:t> </a:t>
            </a:r>
            <a:r>
              <a:rPr lang="en-GB" dirty="0" smtClean="0"/>
              <a:t>…</a:t>
            </a:r>
            <a:endParaRPr lang="en-GB" dirty="0"/>
          </a:p>
        </p:txBody>
      </p:sp>
    </p:spTree>
    <p:extLst>
      <p:ext uri="{BB962C8B-B14F-4D97-AF65-F5344CB8AC3E}">
        <p14:creationId xmlns:p14="http://schemas.microsoft.com/office/powerpoint/2010/main" val="18053480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sz="quarter" idx="13"/>
          </p:nvPr>
        </p:nvSpPr>
        <p:spPr>
          <a:xfrm>
            <a:off x="685800" y="947058"/>
            <a:ext cx="10394707" cy="4427528"/>
          </a:xfrm>
        </p:spPr>
        <p:txBody>
          <a:bodyPr/>
          <a:lstStyle/>
          <a:p>
            <a:r>
              <a:rPr lang="en-GB" dirty="0" err="1"/>
              <a:t>Abiola</a:t>
            </a:r>
            <a:r>
              <a:rPr lang="en-GB" dirty="0"/>
              <a:t> and </a:t>
            </a:r>
            <a:r>
              <a:rPr lang="en-GB" dirty="0" err="1"/>
              <a:t>Udofia</a:t>
            </a:r>
            <a:r>
              <a:rPr lang="en-GB" dirty="0"/>
              <a:t> (</a:t>
            </a:r>
            <a:r>
              <a:rPr lang="en-GB" dirty="0">
                <a:hlinkClick r:id="rId2"/>
              </a:rPr>
              <a:t>2011</a:t>
            </a:r>
            <a:r>
              <a:rPr lang="en-GB" dirty="0"/>
              <a:t>) </a:t>
            </a:r>
            <a:r>
              <a:rPr lang="en-GB" dirty="0" smtClean="0"/>
              <a:t>discuss resilience </a:t>
            </a:r>
            <a:r>
              <a:rPr lang="en-GB" dirty="0"/>
              <a:t>in terms </a:t>
            </a:r>
            <a:r>
              <a:rPr lang="en-GB" dirty="0" smtClean="0"/>
              <a:t>of inner </a:t>
            </a:r>
            <a:r>
              <a:rPr lang="en-GB" dirty="0"/>
              <a:t>strength, competence, optimism, flexibility, and the ability to cope effectively when faced with </a:t>
            </a:r>
            <a:r>
              <a:rPr lang="en-GB" dirty="0" smtClean="0"/>
              <a:t>adversity […] </a:t>
            </a:r>
          </a:p>
          <a:p>
            <a:endParaRPr lang="en-GB" dirty="0"/>
          </a:p>
          <a:p>
            <a:endParaRPr lang="en-GB" dirty="0" smtClean="0"/>
          </a:p>
          <a:p>
            <a:r>
              <a:rPr lang="en-GB" dirty="0" smtClean="0"/>
              <a:t>social </a:t>
            </a:r>
            <a:r>
              <a:rPr lang="en-GB" dirty="0"/>
              <a:t>support, and active </a:t>
            </a:r>
            <a:r>
              <a:rPr lang="en-GB" dirty="0" smtClean="0"/>
              <a:t>coping increase </a:t>
            </a:r>
            <a:r>
              <a:rPr lang="en-GB" dirty="0"/>
              <a:t>people's ability to deal with life's challenges.</a:t>
            </a:r>
          </a:p>
        </p:txBody>
      </p:sp>
    </p:spTree>
    <p:extLst>
      <p:ext uri="{BB962C8B-B14F-4D97-AF65-F5344CB8AC3E}">
        <p14:creationId xmlns:p14="http://schemas.microsoft.com/office/powerpoint/2010/main" val="1663976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sz="quarter" idx="13"/>
          </p:nvPr>
        </p:nvSpPr>
        <p:spPr/>
        <p:txBody>
          <a:bodyPr>
            <a:normAutofit/>
          </a:bodyPr>
          <a:lstStyle/>
          <a:p>
            <a:r>
              <a:rPr lang="en-GB" sz="2400" dirty="0"/>
              <a:t>‘academic buoyancy’ (Martin and Marsh, 2008)</a:t>
            </a:r>
            <a:endParaRPr lang="en-GB" sz="2400" dirty="0" smtClean="0"/>
          </a:p>
          <a:p>
            <a:r>
              <a:rPr lang="en-GB" sz="2400" dirty="0" smtClean="0"/>
              <a:t>Growing confidence </a:t>
            </a:r>
            <a:r>
              <a:rPr lang="en-GB" sz="2400" dirty="0"/>
              <a:t>to overcome the problems that you face in your academic and personal </a:t>
            </a:r>
            <a:r>
              <a:rPr lang="en-GB" sz="2400" dirty="0" smtClean="0"/>
              <a:t>life while at university</a:t>
            </a:r>
            <a:r>
              <a:rPr lang="en-GB" sz="2400" dirty="0"/>
              <a:t/>
            </a:r>
            <a:br>
              <a:rPr lang="en-GB" sz="2400" dirty="0"/>
            </a:br>
            <a:endParaRPr lang="en-GB" sz="2400" dirty="0" smtClean="0"/>
          </a:p>
          <a:p>
            <a:r>
              <a:rPr lang="en-GB" sz="2400" dirty="0" smtClean="0"/>
              <a:t>Foster a </a:t>
            </a:r>
            <a:r>
              <a:rPr lang="en-GB" sz="2400" dirty="0"/>
              <a:t>mindset </a:t>
            </a:r>
            <a:r>
              <a:rPr lang="en-GB" sz="2400" dirty="0" smtClean="0"/>
              <a:t>that </a:t>
            </a:r>
            <a:r>
              <a:rPr lang="en-GB" sz="2400" dirty="0"/>
              <a:t>will encourage </a:t>
            </a:r>
            <a:r>
              <a:rPr lang="en-GB" sz="2400" dirty="0" smtClean="0"/>
              <a:t>a </a:t>
            </a:r>
            <a:r>
              <a:rPr lang="en-GB" sz="2400" dirty="0"/>
              <a:t>positive response  to </a:t>
            </a:r>
            <a:r>
              <a:rPr lang="en-GB" sz="2400" dirty="0" smtClean="0"/>
              <a:t>setbacks, </a:t>
            </a:r>
            <a:r>
              <a:rPr lang="en-GB" sz="2400" dirty="0"/>
              <a:t>challenges and fear of failure </a:t>
            </a:r>
          </a:p>
        </p:txBody>
      </p:sp>
    </p:spTree>
    <p:extLst>
      <p:ext uri="{BB962C8B-B14F-4D97-AF65-F5344CB8AC3E}">
        <p14:creationId xmlns:p14="http://schemas.microsoft.com/office/powerpoint/2010/main" val="1009821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Activity 2a :</a:t>
            </a:r>
            <a:endParaRPr lang="en-GB" dirty="0"/>
          </a:p>
        </p:txBody>
      </p:sp>
      <p:sp>
        <p:nvSpPr>
          <p:cNvPr id="3" name="Content Placeholder 2"/>
          <p:cNvSpPr>
            <a:spLocks noGrp="1"/>
          </p:cNvSpPr>
          <p:nvPr>
            <p:ph sz="quarter" idx="13"/>
          </p:nvPr>
        </p:nvSpPr>
        <p:spPr>
          <a:xfrm>
            <a:off x="685800" y="1611984"/>
            <a:ext cx="10394707" cy="3968684"/>
          </a:xfrm>
        </p:spPr>
        <p:txBody>
          <a:bodyPr>
            <a:normAutofit fontScale="85000" lnSpcReduction="10000"/>
          </a:bodyPr>
          <a:lstStyle/>
          <a:p>
            <a:pPr algn="r"/>
            <a:r>
              <a:rPr lang="en-GB" dirty="0" smtClean="0"/>
              <a:t>Setbacks:  with your group discuss setbacks, personal and/or academic which you have had / WILL HAVE to face :</a:t>
            </a:r>
          </a:p>
          <a:p>
            <a:r>
              <a:rPr lang="en-GB" dirty="0" smtClean="0"/>
              <a:t>Workload, deadlines ?</a:t>
            </a:r>
          </a:p>
          <a:p>
            <a:r>
              <a:rPr lang="en-GB" dirty="0" smtClean="0"/>
              <a:t>presentations ?</a:t>
            </a:r>
            <a:endParaRPr lang="en-GB" dirty="0"/>
          </a:p>
          <a:p>
            <a:r>
              <a:rPr lang="en-GB" dirty="0" smtClean="0"/>
              <a:t>Jobs and work placements, </a:t>
            </a:r>
            <a:r>
              <a:rPr lang="en-GB" dirty="0" err="1" smtClean="0"/>
              <a:t>Cvs</a:t>
            </a:r>
            <a:r>
              <a:rPr lang="en-GB" dirty="0" smtClean="0"/>
              <a:t>, interviews ?</a:t>
            </a:r>
          </a:p>
          <a:p>
            <a:r>
              <a:rPr lang="en-GB" dirty="0" smtClean="0"/>
              <a:t>Group projects ?</a:t>
            </a:r>
          </a:p>
          <a:p>
            <a:r>
              <a:rPr lang="en-GB" dirty="0" smtClean="0"/>
              <a:t>Sports teams ?</a:t>
            </a:r>
          </a:p>
          <a:p>
            <a:r>
              <a:rPr lang="en-GB" dirty="0" smtClean="0"/>
              <a:t>Social life at </a:t>
            </a:r>
            <a:r>
              <a:rPr lang="en-GB" dirty="0" err="1" smtClean="0"/>
              <a:t>uni</a:t>
            </a:r>
            <a:r>
              <a:rPr lang="en-GB" dirty="0" smtClean="0"/>
              <a:t> and outside</a:t>
            </a:r>
          </a:p>
          <a:p>
            <a:r>
              <a:rPr lang="en-GB" dirty="0" smtClean="0"/>
              <a:t>More sensitive, personal stuff…?</a:t>
            </a:r>
          </a:p>
          <a:p>
            <a:r>
              <a:rPr lang="en-GB" dirty="0" smtClean="0"/>
              <a:t>Studying and working abroad ?</a:t>
            </a:r>
          </a:p>
        </p:txBody>
      </p:sp>
    </p:spTree>
    <p:extLst>
      <p:ext uri="{BB962C8B-B14F-4D97-AF65-F5344CB8AC3E}">
        <p14:creationId xmlns:p14="http://schemas.microsoft.com/office/powerpoint/2010/main" val="12869320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59" y="1"/>
            <a:ext cx="11505538" cy="1249136"/>
          </a:xfrm>
        </p:spPr>
        <p:txBody>
          <a:bodyPr>
            <a:noAutofit/>
          </a:bodyPr>
          <a:lstStyle/>
          <a:p>
            <a:r>
              <a:rPr lang="en-GB" sz="4000" dirty="0" smtClean="0"/>
              <a:t>Activity 2b, TIME TO INDULGE YOUR INNER DRAMA QUEEN:</a:t>
            </a:r>
            <a:endParaRPr lang="en-GB" sz="4000" dirty="0"/>
          </a:p>
        </p:txBody>
      </p:sp>
      <p:sp>
        <p:nvSpPr>
          <p:cNvPr id="3" name="Content Placeholder 2"/>
          <p:cNvSpPr>
            <a:spLocks noGrp="1"/>
          </p:cNvSpPr>
          <p:nvPr>
            <p:ph sz="quarter" idx="13"/>
          </p:nvPr>
        </p:nvSpPr>
        <p:spPr>
          <a:xfrm>
            <a:off x="685800" y="898072"/>
            <a:ext cx="10394707" cy="4476514"/>
          </a:xfrm>
        </p:spPr>
        <p:txBody>
          <a:bodyPr/>
          <a:lstStyle/>
          <a:p>
            <a:r>
              <a:rPr lang="en-GB" dirty="0" smtClean="0"/>
              <a:t>Pick a setback/ situation and imagine the worst possible scenario…</a:t>
            </a:r>
          </a:p>
          <a:p>
            <a:endParaRPr lang="en-GB" dirty="0"/>
          </a:p>
          <a:p>
            <a:r>
              <a:rPr lang="en-GB" dirty="0"/>
              <a:t>Pick a setback/ situation </a:t>
            </a:r>
            <a:r>
              <a:rPr lang="en-GB" dirty="0" smtClean="0"/>
              <a:t>and imagine the best </a:t>
            </a:r>
            <a:r>
              <a:rPr lang="en-GB" dirty="0"/>
              <a:t>possible scenario</a:t>
            </a:r>
            <a:r>
              <a:rPr lang="en-GB" dirty="0" smtClean="0"/>
              <a:t>…</a:t>
            </a:r>
          </a:p>
          <a:p>
            <a:endParaRPr lang="en-GB" dirty="0" smtClean="0"/>
          </a:p>
          <a:p>
            <a:endParaRPr lang="en-GB" dirty="0"/>
          </a:p>
          <a:p>
            <a:endParaRPr lang="en-GB" dirty="0" smtClean="0"/>
          </a:p>
          <a:p>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15712" y="3001731"/>
            <a:ext cx="3989177" cy="2952000"/>
          </a:xfrm>
          <a:prstGeom prst="rect">
            <a:avLst/>
          </a:prstGeom>
        </p:spPr>
      </p:pic>
    </p:spTree>
    <p:extLst>
      <p:ext uri="{BB962C8B-B14F-4D97-AF65-F5344CB8AC3E}">
        <p14:creationId xmlns:p14="http://schemas.microsoft.com/office/powerpoint/2010/main" val="16898722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Really ?????</a:t>
            </a:r>
            <a:endParaRPr lang="en-GB" dirty="0"/>
          </a:p>
        </p:txBody>
      </p:sp>
      <p:pic>
        <p:nvPicPr>
          <p:cNvPr id="5122" name="Picture 2" descr="Image result for resilience"/>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4409243" y="2063750"/>
            <a:ext cx="2948064" cy="3311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92949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ACTIVITY 2B:</a:t>
            </a:r>
            <a:endParaRPr lang="en-GB" dirty="0"/>
          </a:p>
        </p:txBody>
      </p:sp>
      <p:sp>
        <p:nvSpPr>
          <p:cNvPr id="3" name="Content Placeholder 2"/>
          <p:cNvSpPr>
            <a:spLocks noGrp="1"/>
          </p:cNvSpPr>
          <p:nvPr>
            <p:ph sz="quarter" idx="13"/>
          </p:nvPr>
        </p:nvSpPr>
        <p:spPr>
          <a:xfrm>
            <a:off x="685800" y="2784021"/>
            <a:ext cx="10394707" cy="2590564"/>
          </a:xfrm>
        </p:spPr>
        <p:txBody>
          <a:bodyPr>
            <a:normAutofit fontScale="25000" lnSpcReduction="20000"/>
          </a:bodyPr>
          <a:lstStyle/>
          <a:p>
            <a:pPr marL="0" indent="0">
              <a:buNone/>
            </a:pPr>
            <a:r>
              <a:rPr lang="en-GB" sz="8000" dirty="0" smtClean="0"/>
              <a:t>HOW WOULD YOU realistically DEAL WITH THESE SITUATIONS, within the university framework?</a:t>
            </a:r>
          </a:p>
          <a:p>
            <a:pPr marL="0" indent="0">
              <a:buNone/>
            </a:pPr>
            <a:r>
              <a:rPr lang="en-GB" sz="8000" i="1" dirty="0" smtClean="0"/>
              <a:t>(2017-18 + 2018-19) Not the best of responses</a:t>
            </a:r>
          </a:p>
          <a:p>
            <a:pPr marL="0" indent="0">
              <a:buNone/>
            </a:pPr>
            <a:endParaRPr lang="en-GB" sz="8000" i="1" dirty="0" smtClean="0"/>
          </a:p>
          <a:p>
            <a:pPr fontAlgn="base"/>
            <a:r>
              <a:rPr lang="en-GB" sz="8000" dirty="0"/>
              <a:t>Support from other people in your life.</a:t>
            </a:r>
          </a:p>
          <a:p>
            <a:pPr fontAlgn="base"/>
            <a:r>
              <a:rPr lang="en-GB" sz="8000" dirty="0" smtClean="0"/>
              <a:t>Tap on your Ability </a:t>
            </a:r>
            <a:r>
              <a:rPr lang="en-GB" sz="8000" dirty="0"/>
              <a:t>to accept yourself for who you really are.</a:t>
            </a:r>
          </a:p>
          <a:p>
            <a:pPr fontAlgn="base"/>
            <a:r>
              <a:rPr lang="en-GB" sz="8000" dirty="0"/>
              <a:t>trust Your confidence in your ability to cope with adversity.</a:t>
            </a:r>
          </a:p>
          <a:p>
            <a:pPr fontAlgn="base"/>
            <a:r>
              <a:rPr lang="en-GB" sz="8000" dirty="0"/>
              <a:t>How good you are at communicating and interacting with others in times of </a:t>
            </a:r>
            <a:r>
              <a:rPr lang="en-GB" sz="8000" dirty="0" smtClean="0"/>
              <a:t>stress ?</a:t>
            </a:r>
            <a:endParaRPr lang="en-GB" sz="8000" dirty="0"/>
          </a:p>
          <a:p>
            <a:pPr fontAlgn="base"/>
            <a:r>
              <a:rPr lang="en-GB" sz="8000" dirty="0"/>
              <a:t>How good you are at facing challenging problems in life and solving them systematically.</a:t>
            </a:r>
          </a:p>
          <a:p>
            <a:pPr fontAlgn="base"/>
            <a:r>
              <a:rPr lang="en-GB" sz="8000" dirty="0"/>
              <a:t>Ability to cope with your emotions in the face of adversity.</a:t>
            </a:r>
          </a:p>
          <a:p>
            <a:endParaRPr lang="en-GB" sz="8000" u="sng" dirty="0">
              <a:hlinkClick r:id="rId2"/>
            </a:endParaRPr>
          </a:p>
          <a:p>
            <a:endParaRPr lang="en-GB" u="sng" dirty="0">
              <a:hlinkClick r:id="rId2"/>
            </a:endParaRPr>
          </a:p>
          <a:p>
            <a:r>
              <a:rPr lang="en-GB" sz="1400" u="sng" dirty="0">
                <a:latin typeface="Arial Narrow" panose="020B0606020202030204" pitchFamily="34" charset="0"/>
                <a:hlinkClick r:id="rId2"/>
              </a:rPr>
              <a:t>https://positivepsychologyprogram.com/resilience-activities-worksheets/#exercises-resilience</a:t>
            </a:r>
            <a:endParaRPr lang="en-GB" sz="1400" dirty="0">
              <a:latin typeface="Arial Narrow" panose="020B0606020202030204" pitchFamily="34" charset="0"/>
            </a:endParaRPr>
          </a:p>
          <a:p>
            <a:endParaRPr lang="en-GB" dirty="0"/>
          </a:p>
          <a:p>
            <a:endParaRPr lang="en-GB" dirty="0"/>
          </a:p>
        </p:txBody>
      </p:sp>
    </p:spTree>
    <p:extLst>
      <p:ext uri="{BB962C8B-B14F-4D97-AF65-F5344CB8AC3E}">
        <p14:creationId xmlns:p14="http://schemas.microsoft.com/office/powerpoint/2010/main" val="19843265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sz="quarter" idx="13"/>
          </p:nvPr>
        </p:nvSpPr>
        <p:spPr>
          <a:xfrm>
            <a:off x="685800" y="2194560"/>
            <a:ext cx="10394707" cy="3180025"/>
          </a:xfrm>
        </p:spPr>
        <p:txBody>
          <a:bodyPr>
            <a:normAutofit fontScale="25000" lnSpcReduction="20000"/>
          </a:bodyPr>
          <a:lstStyle/>
          <a:p>
            <a:endParaRPr lang="en-GB" sz="6200" dirty="0" smtClean="0"/>
          </a:p>
          <a:p>
            <a:endParaRPr lang="en-GB" sz="6200" dirty="0"/>
          </a:p>
          <a:p>
            <a:r>
              <a:rPr lang="en-GB" sz="7200" dirty="0" smtClean="0"/>
              <a:t>We </a:t>
            </a:r>
            <a:r>
              <a:rPr lang="en-GB" sz="7200" dirty="0"/>
              <a:t>tend to think of resilient people as those who are unaffected by the challenges of life, who take a setback with a smile and laugh in the face of their obstacles. But this is not </a:t>
            </a:r>
            <a:r>
              <a:rPr lang="en-GB" sz="7200" dirty="0" smtClean="0"/>
              <a:t>resilience</a:t>
            </a:r>
          </a:p>
          <a:p>
            <a:r>
              <a:rPr lang="en-GB" sz="7200" dirty="0"/>
              <a:t>You may be thinking “I’m not resilient at all </a:t>
            </a:r>
            <a:r>
              <a:rPr lang="en-GB" sz="7200" dirty="0" smtClean="0"/>
              <a:t>–look </a:t>
            </a:r>
            <a:r>
              <a:rPr lang="en-GB" sz="7200" dirty="0"/>
              <a:t>at how </a:t>
            </a:r>
            <a:r>
              <a:rPr lang="en-GB" sz="7200" dirty="0" smtClean="0"/>
              <a:t>I’ve </a:t>
            </a:r>
            <a:r>
              <a:rPr lang="en-GB" sz="7200" dirty="0"/>
              <a:t>struggled </a:t>
            </a:r>
            <a:r>
              <a:rPr lang="en-GB" sz="7200" dirty="0" smtClean="0"/>
              <a:t>to </a:t>
            </a:r>
            <a:r>
              <a:rPr lang="en-GB" sz="7200" dirty="0"/>
              <a:t>get back up</a:t>
            </a:r>
            <a:r>
              <a:rPr lang="en-GB" sz="7200" dirty="0" smtClean="0"/>
              <a:t>!”</a:t>
            </a:r>
          </a:p>
          <a:p>
            <a:r>
              <a:rPr lang="en-GB" sz="7200" dirty="0"/>
              <a:t>If you’re thinking any of this, then you are probably </a:t>
            </a:r>
            <a:r>
              <a:rPr lang="en-GB" sz="7200" dirty="0" smtClean="0"/>
              <a:t>a resilient person already</a:t>
            </a:r>
            <a:endParaRPr lang="en-GB" sz="7200" dirty="0"/>
          </a:p>
          <a:p>
            <a:r>
              <a:rPr lang="en-GB" sz="7200" dirty="0" smtClean="0"/>
              <a:t>you </a:t>
            </a:r>
            <a:r>
              <a:rPr lang="en-GB" sz="7200" dirty="0"/>
              <a:t>have struggled, you have waded through a </a:t>
            </a:r>
            <a:r>
              <a:rPr lang="en-GB" sz="7200" dirty="0" smtClean="0"/>
              <a:t>tide </a:t>
            </a:r>
            <a:r>
              <a:rPr lang="en-GB" sz="7200" dirty="0"/>
              <a:t>of </a:t>
            </a:r>
            <a:r>
              <a:rPr lang="en-GB" sz="7200" dirty="0" smtClean="0"/>
              <a:t>difficulty (be they academic, social or personal) </a:t>
            </a:r>
            <a:r>
              <a:rPr lang="en-GB" sz="7200" dirty="0"/>
              <a:t>– and you have </a:t>
            </a:r>
            <a:r>
              <a:rPr lang="en-GB" sz="7200" dirty="0" smtClean="0"/>
              <a:t>“survived” and moved on !</a:t>
            </a:r>
          </a:p>
          <a:p>
            <a:endParaRPr lang="en-GB" sz="7200" dirty="0"/>
          </a:p>
          <a:p>
            <a:pPr marL="0" indent="0">
              <a:buNone/>
            </a:pPr>
            <a:endParaRPr lang="en-GB" sz="7200" dirty="0" smtClean="0">
              <a:cs typeface="Arial" panose="020B0604020202020204" pitchFamily="34" charset="0"/>
            </a:endParaRPr>
          </a:p>
          <a:p>
            <a:pPr marL="0" indent="0">
              <a:buNone/>
            </a:pPr>
            <a:endParaRPr lang="en-GB" sz="1300" dirty="0">
              <a:latin typeface="Arial" panose="020B0604020202020204" pitchFamily="34" charset="0"/>
              <a:cs typeface="Arial" panose="020B0604020202020204" pitchFamily="34" charset="0"/>
            </a:endParaRPr>
          </a:p>
          <a:p>
            <a:pPr marL="0" indent="0">
              <a:buNone/>
            </a:pPr>
            <a:endParaRPr lang="en-GB" sz="1300" dirty="0" smtClean="0">
              <a:latin typeface="Arial" panose="020B0604020202020204" pitchFamily="34" charset="0"/>
              <a:cs typeface="Arial" panose="020B0604020202020204" pitchFamily="34" charset="0"/>
            </a:endParaRPr>
          </a:p>
          <a:p>
            <a:pPr marL="0" indent="0">
              <a:buNone/>
            </a:pPr>
            <a:endParaRPr lang="en-GB" sz="1300" dirty="0">
              <a:latin typeface="Arial" panose="020B0604020202020204" pitchFamily="34" charset="0"/>
              <a:cs typeface="Arial" panose="020B0604020202020204" pitchFamily="34" charset="0"/>
            </a:endParaRPr>
          </a:p>
          <a:p>
            <a:pPr marL="0" indent="0">
              <a:buNone/>
            </a:pPr>
            <a:endParaRPr lang="en-GB" sz="1300" dirty="0" smtClean="0">
              <a:latin typeface="Arial" panose="020B0604020202020204" pitchFamily="34" charset="0"/>
              <a:cs typeface="Arial" panose="020B0604020202020204" pitchFamily="34" charset="0"/>
            </a:endParaRPr>
          </a:p>
          <a:p>
            <a:pPr marL="0" indent="0">
              <a:buNone/>
            </a:pPr>
            <a:r>
              <a:rPr lang="en-GB" sz="4800" dirty="0" smtClean="0">
                <a:latin typeface="Arial" panose="020B0604020202020204" pitchFamily="34" charset="0"/>
                <a:cs typeface="Arial" panose="020B0604020202020204" pitchFamily="34" charset="0"/>
              </a:rPr>
              <a:t>https</a:t>
            </a:r>
            <a:r>
              <a:rPr lang="en-GB" sz="4800" dirty="0">
                <a:latin typeface="Arial" panose="020B0604020202020204" pitchFamily="34" charset="0"/>
                <a:cs typeface="Arial" panose="020B0604020202020204" pitchFamily="34" charset="0"/>
              </a:rPr>
              <a:t>://positivepsychologyprogram.com/resilience-activities-worksheets/</a:t>
            </a:r>
          </a:p>
          <a:p>
            <a:pPr marL="0" indent="0">
              <a:buNone/>
            </a:pPr>
            <a:endParaRPr lang="en-GB" dirty="0"/>
          </a:p>
        </p:txBody>
      </p:sp>
    </p:spTree>
    <p:extLst>
      <p:ext uri="{BB962C8B-B14F-4D97-AF65-F5344CB8AC3E}">
        <p14:creationId xmlns:p14="http://schemas.microsoft.com/office/powerpoint/2010/main" val="2717323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dirty="0" smtClean="0">
                <a:latin typeface="Arial" panose="020B0604020202020204" pitchFamily="34" charset="0"/>
                <a:cs typeface="Arial" panose="020B0604020202020204" pitchFamily="34" charset="0"/>
              </a:rPr>
              <a:t>Resilience is both an outcome and a process (</a:t>
            </a:r>
            <a:r>
              <a:rPr lang="en-GB" sz="3200" dirty="0" err="1" smtClean="0">
                <a:latin typeface="Arial" panose="020B0604020202020204" pitchFamily="34" charset="0"/>
                <a:cs typeface="Arial" panose="020B0604020202020204" pitchFamily="34" charset="0"/>
              </a:rPr>
              <a:t>pooley</a:t>
            </a:r>
            <a:r>
              <a:rPr lang="en-GB" sz="3200" dirty="0" smtClean="0">
                <a:latin typeface="Arial" panose="020B0604020202020204" pitchFamily="34" charset="0"/>
                <a:cs typeface="Arial" panose="020B0604020202020204" pitchFamily="34" charset="0"/>
              </a:rPr>
              <a:t> &amp; </a:t>
            </a:r>
            <a:r>
              <a:rPr lang="en-GB" sz="3200" dirty="0" err="1" smtClean="0">
                <a:latin typeface="Arial" panose="020B0604020202020204" pitchFamily="34" charset="0"/>
                <a:cs typeface="Arial" panose="020B0604020202020204" pitchFamily="34" charset="0"/>
              </a:rPr>
              <a:t>cohen</a:t>
            </a:r>
            <a:r>
              <a:rPr lang="en-GB" sz="3200" dirty="0" smtClean="0">
                <a:latin typeface="Arial" panose="020B0604020202020204" pitchFamily="34" charset="0"/>
                <a:cs typeface="Arial" panose="020B0604020202020204" pitchFamily="34" charset="0"/>
              </a:rPr>
              <a:t>, 2010)</a:t>
            </a:r>
            <a:endParaRPr lang="en-GB" sz="3200"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3"/>
          </p:nvPr>
        </p:nvSpPr>
        <p:spPr/>
        <p:txBody>
          <a:bodyPr/>
          <a:lstStyle/>
          <a:p>
            <a:r>
              <a:rPr lang="en-GB" dirty="0" smtClean="0"/>
              <a:t>STUDY  SMART, MANAGE YOUR TIME EFFICIENTLY, PLAN AHEAD, SET YOURSELF REALISTIC GOALS, don’t be afraid to ask for help, talk to YOUR TUTORS, TALK TO OTHER STUDENTS, know what support is available ….</a:t>
            </a:r>
          </a:p>
          <a:p>
            <a:r>
              <a:rPr lang="en-GB" dirty="0"/>
              <a:t>EAT WELL</a:t>
            </a:r>
            <a:r>
              <a:rPr lang="en-GB" dirty="0" smtClean="0"/>
              <a:t>, EXERCISE REGULARLY, sleep AND REST ENOUGH, </a:t>
            </a:r>
            <a:r>
              <a:rPr lang="en-GB" dirty="0"/>
              <a:t>have centres of interest outside </a:t>
            </a:r>
            <a:r>
              <a:rPr lang="en-GB" dirty="0" smtClean="0"/>
              <a:t>university……  </a:t>
            </a:r>
            <a:endParaRPr lang="en-GB" dirty="0"/>
          </a:p>
        </p:txBody>
      </p:sp>
    </p:spTree>
    <p:extLst>
      <p:ext uri="{BB962C8B-B14F-4D97-AF65-F5344CB8AC3E}">
        <p14:creationId xmlns:p14="http://schemas.microsoft.com/office/powerpoint/2010/main" val="330236076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sz="quarter" idx="13"/>
          </p:nvPr>
        </p:nvSpPr>
        <p:spPr>
          <a:xfrm>
            <a:off x="685800" y="897776"/>
            <a:ext cx="10394707" cy="4476810"/>
          </a:xfrm>
        </p:spPr>
        <p:txBody>
          <a:bodyPr/>
          <a:lstStyle/>
          <a:p>
            <a:r>
              <a:rPr lang="en-GB" dirty="0" smtClean="0">
                <a:latin typeface="Arial" panose="020B0604020202020204" pitchFamily="34" charset="0"/>
                <a:cs typeface="Arial" panose="020B0604020202020204" pitchFamily="34" charset="0"/>
              </a:rPr>
              <a:t>my </a:t>
            </a:r>
            <a:r>
              <a:rPr lang="en-GB" dirty="0">
                <a:latin typeface="Arial" panose="020B0604020202020204" pitchFamily="34" charset="0"/>
                <a:cs typeface="Arial" panose="020B0604020202020204" pitchFamily="34" charset="0"/>
              </a:rPr>
              <a:t>sense is everyone knows that more sleep, food, exercise etc. is important. </a:t>
            </a:r>
            <a:endParaRPr lang="en-GB" dirty="0" smtClean="0">
              <a:latin typeface="Arial" panose="020B0604020202020204" pitchFamily="34" charset="0"/>
              <a:cs typeface="Arial" panose="020B0604020202020204" pitchFamily="34" charset="0"/>
            </a:endParaRPr>
          </a:p>
          <a:p>
            <a:r>
              <a:rPr lang="en-GB" dirty="0" smtClean="0">
                <a:latin typeface="Arial" panose="020B0604020202020204" pitchFamily="34" charset="0"/>
                <a:cs typeface="Arial" panose="020B0604020202020204" pitchFamily="34" charset="0"/>
              </a:rPr>
              <a:t>How </a:t>
            </a:r>
            <a:r>
              <a:rPr lang="en-GB" dirty="0">
                <a:latin typeface="Arial" panose="020B0604020202020204" pitchFamily="34" charset="0"/>
                <a:cs typeface="Arial" panose="020B0604020202020204" pitchFamily="34" charset="0"/>
              </a:rPr>
              <a:t>often do we do those </a:t>
            </a:r>
            <a:r>
              <a:rPr lang="en-GB" dirty="0" smtClean="0">
                <a:latin typeface="Arial" panose="020B0604020202020204" pitchFamily="34" charset="0"/>
                <a:cs typeface="Arial" panose="020B0604020202020204" pitchFamily="34" charset="0"/>
              </a:rPr>
              <a:t>things? </a:t>
            </a:r>
          </a:p>
          <a:p>
            <a:r>
              <a:rPr lang="en-GB" dirty="0" smtClean="0">
                <a:latin typeface="Arial" panose="020B0604020202020204" pitchFamily="34" charset="0"/>
                <a:cs typeface="Arial" panose="020B0604020202020204" pitchFamily="34" charset="0"/>
              </a:rPr>
              <a:t>Sometimes </a:t>
            </a:r>
            <a:r>
              <a:rPr lang="en-GB" dirty="0">
                <a:latin typeface="Arial" panose="020B0604020202020204" pitchFamily="34" charset="0"/>
                <a:cs typeface="Arial" panose="020B0604020202020204" pitchFamily="34" charset="0"/>
              </a:rPr>
              <a:t>pointing it out creates another 'should' and we often don't respond well to </a:t>
            </a:r>
            <a:r>
              <a:rPr lang="en-GB" dirty="0" err="1">
                <a:latin typeface="Arial" panose="020B0604020202020204" pitchFamily="34" charset="0"/>
                <a:cs typeface="Arial" panose="020B0604020202020204" pitchFamily="34" charset="0"/>
              </a:rPr>
              <a:t>shoulds</a:t>
            </a:r>
            <a:r>
              <a:rPr lang="en-GB" dirty="0">
                <a:latin typeface="Arial" panose="020B0604020202020204" pitchFamily="34" charset="0"/>
                <a:cs typeface="Arial" panose="020B0604020202020204" pitchFamily="34" charset="0"/>
              </a:rPr>
              <a:t>.  </a:t>
            </a:r>
            <a:endParaRPr lang="en-GB" dirty="0" smtClean="0">
              <a:latin typeface="Arial" panose="020B0604020202020204" pitchFamily="34" charset="0"/>
              <a:cs typeface="Arial" panose="020B0604020202020204" pitchFamily="34" charset="0"/>
            </a:endParaRPr>
          </a:p>
          <a:p>
            <a:r>
              <a:rPr lang="en-GB" dirty="0" smtClean="0">
                <a:latin typeface="Arial" panose="020B0604020202020204" pitchFamily="34" charset="0"/>
                <a:cs typeface="Arial" panose="020B0604020202020204" pitchFamily="34" charset="0"/>
              </a:rPr>
              <a:t>So </a:t>
            </a:r>
            <a:r>
              <a:rPr lang="en-GB" dirty="0">
                <a:latin typeface="Arial" panose="020B0604020202020204" pitchFamily="34" charset="0"/>
                <a:cs typeface="Arial" panose="020B0604020202020204" pitchFamily="34" charset="0"/>
              </a:rPr>
              <a:t>I'd tend to ask people what they identify they want to do - what they value, and ask them to identify small actions they can take towards it. </a:t>
            </a:r>
          </a:p>
        </p:txBody>
      </p:sp>
    </p:spTree>
    <p:extLst>
      <p:ext uri="{BB962C8B-B14F-4D97-AF65-F5344CB8AC3E}">
        <p14:creationId xmlns:p14="http://schemas.microsoft.com/office/powerpoint/2010/main" val="42417846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sz="quarter" idx="13"/>
          </p:nvPr>
        </p:nvPicPr>
        <p:blipFill>
          <a:blip r:embed="rId2"/>
          <a:stretch>
            <a:fillRect/>
          </a:stretch>
        </p:blipFill>
        <p:spPr>
          <a:xfrm>
            <a:off x="1296785" y="166254"/>
            <a:ext cx="9026457" cy="5436523"/>
          </a:xfrm>
          <a:prstGeom prst="rect">
            <a:avLst/>
          </a:prstGeom>
        </p:spPr>
      </p:pic>
    </p:spTree>
    <p:extLst>
      <p:ext uri="{BB962C8B-B14F-4D97-AF65-F5344CB8AC3E}">
        <p14:creationId xmlns:p14="http://schemas.microsoft.com/office/powerpoint/2010/main" val="10835898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sz="quarter" idx="13"/>
          </p:nvPr>
        </p:nvSpPr>
        <p:spPr>
          <a:xfrm>
            <a:off x="556953" y="2596242"/>
            <a:ext cx="10673184" cy="1412422"/>
          </a:xfrm>
        </p:spPr>
        <p:txBody>
          <a:bodyPr>
            <a:noAutofit/>
          </a:bodyPr>
          <a:lstStyle/>
          <a:p>
            <a:pPr marL="0" indent="0">
              <a:buNone/>
            </a:pPr>
            <a:r>
              <a:rPr lang="en-GB" sz="1000" b="1" dirty="0" smtClean="0">
                <a:latin typeface="Arial" panose="020B0604020202020204" pitchFamily="34" charset="0"/>
                <a:cs typeface="Arial" panose="020B0604020202020204" pitchFamily="34" charset="0"/>
              </a:rPr>
              <a:t>Bibliography: </a:t>
            </a:r>
          </a:p>
          <a:p>
            <a:pPr marL="0" indent="0">
              <a:buNone/>
            </a:pPr>
            <a:r>
              <a:rPr lang="en-GB" sz="1000" dirty="0" err="1">
                <a:latin typeface="Arial" panose="020B0604020202020204" pitchFamily="34" charset="0"/>
                <a:cs typeface="Arial" panose="020B0604020202020204" pitchFamily="34" charset="0"/>
              </a:rPr>
              <a:t>Abiola</a:t>
            </a:r>
            <a:r>
              <a:rPr lang="en-GB" sz="1000" dirty="0">
                <a:latin typeface="Arial" panose="020B0604020202020204" pitchFamily="34" charset="0"/>
                <a:cs typeface="Arial" panose="020B0604020202020204" pitchFamily="34" charset="0"/>
              </a:rPr>
              <a:t> T., </a:t>
            </a:r>
            <a:r>
              <a:rPr lang="en-GB" sz="1000" dirty="0" err="1">
                <a:latin typeface="Arial" panose="020B0604020202020204" pitchFamily="34" charset="0"/>
                <a:cs typeface="Arial" panose="020B0604020202020204" pitchFamily="34" charset="0"/>
              </a:rPr>
              <a:t>Udofia</a:t>
            </a:r>
            <a:r>
              <a:rPr lang="en-GB" sz="1000" dirty="0">
                <a:latin typeface="Arial" panose="020B0604020202020204" pitchFamily="34" charset="0"/>
                <a:cs typeface="Arial" panose="020B0604020202020204" pitchFamily="34" charset="0"/>
              </a:rPr>
              <a:t> O. (2011). Psychometric assessment of the </a:t>
            </a:r>
            <a:r>
              <a:rPr lang="en-GB" sz="1000" dirty="0" err="1">
                <a:latin typeface="Arial" panose="020B0604020202020204" pitchFamily="34" charset="0"/>
                <a:cs typeface="Arial" panose="020B0604020202020204" pitchFamily="34" charset="0"/>
              </a:rPr>
              <a:t>Wagnild</a:t>
            </a:r>
            <a:r>
              <a:rPr lang="en-GB" sz="1000" dirty="0">
                <a:latin typeface="Arial" panose="020B0604020202020204" pitchFamily="34" charset="0"/>
                <a:cs typeface="Arial" panose="020B0604020202020204" pitchFamily="34" charset="0"/>
              </a:rPr>
              <a:t> and Young's resilience scale in Kano, Nigeria. BMC Res. Notes 4:509. </a:t>
            </a:r>
            <a:r>
              <a:rPr lang="en-GB" sz="1000" dirty="0" smtClean="0">
                <a:latin typeface="Arial" panose="020B0604020202020204" pitchFamily="34" charset="0"/>
                <a:cs typeface="Arial" panose="020B0604020202020204" pitchFamily="34" charset="0"/>
              </a:rPr>
              <a:t>10.1186/1756-0500-4-509</a:t>
            </a:r>
          </a:p>
          <a:p>
            <a:pPr marL="0" indent="0">
              <a:buNone/>
            </a:pPr>
            <a:r>
              <a:rPr lang="en-GB" sz="1000" dirty="0">
                <a:latin typeface="Arial" panose="020B0604020202020204" pitchFamily="34" charset="0"/>
                <a:cs typeface="Arial" panose="020B0604020202020204" pitchFamily="34" charset="0"/>
              </a:rPr>
              <a:t>Brookfield, S. (2005) Becoming a Critically Reflective Teacher, San-Francisco: </a:t>
            </a:r>
            <a:r>
              <a:rPr lang="en-GB" sz="1000" dirty="0" err="1">
                <a:latin typeface="Arial" panose="020B0604020202020204" pitchFamily="34" charset="0"/>
                <a:cs typeface="Arial" panose="020B0604020202020204" pitchFamily="34" charset="0"/>
              </a:rPr>
              <a:t>Jossey</a:t>
            </a:r>
            <a:r>
              <a:rPr lang="en-GB" sz="1000" dirty="0">
                <a:latin typeface="Arial" panose="020B0604020202020204" pitchFamily="34" charset="0"/>
                <a:cs typeface="Arial" panose="020B0604020202020204" pitchFamily="34" charset="0"/>
              </a:rPr>
              <a:t>-Bass </a:t>
            </a:r>
          </a:p>
          <a:p>
            <a:pPr marL="0" indent="0">
              <a:buNone/>
            </a:pPr>
            <a:r>
              <a:rPr lang="en-GB" sz="1000" dirty="0" smtClean="0">
                <a:latin typeface="Arial" panose="020B0604020202020204" pitchFamily="34" charset="0"/>
                <a:cs typeface="Arial" panose="020B0604020202020204" pitchFamily="34" charset="0"/>
              </a:rPr>
              <a:t>Cassidy</a:t>
            </a:r>
            <a:r>
              <a:rPr lang="en-GB" sz="1000" dirty="0">
                <a:latin typeface="Arial" panose="020B0604020202020204" pitchFamily="34" charset="0"/>
                <a:cs typeface="Arial" panose="020B0604020202020204" pitchFamily="34" charset="0"/>
              </a:rPr>
              <a:t>, S. (2015). Resilience Building in Students: The Role of Academic Self-Efficacy. </a:t>
            </a:r>
            <a:r>
              <a:rPr lang="fr-FR" sz="1000" dirty="0">
                <a:latin typeface="Arial" panose="020B0604020202020204" pitchFamily="34" charset="0"/>
                <a:cs typeface="Arial" panose="020B0604020202020204" pitchFamily="34" charset="0"/>
              </a:rPr>
              <a:t>Front. </a:t>
            </a:r>
            <a:r>
              <a:rPr lang="fr-FR" sz="1000" dirty="0" err="1">
                <a:latin typeface="Arial" panose="020B0604020202020204" pitchFamily="34" charset="0"/>
                <a:cs typeface="Arial" panose="020B0604020202020204" pitchFamily="34" charset="0"/>
              </a:rPr>
              <a:t>Psychol</a:t>
            </a:r>
            <a:r>
              <a:rPr lang="fr-FR" sz="1000" dirty="0">
                <a:latin typeface="Arial" panose="020B0604020202020204" pitchFamily="34" charset="0"/>
                <a:cs typeface="Arial" panose="020B0604020202020204" pitchFamily="34" charset="0"/>
              </a:rPr>
              <a:t>., 27 </a:t>
            </a:r>
            <a:r>
              <a:rPr lang="fr-FR" sz="1000" dirty="0" err="1">
                <a:latin typeface="Arial" panose="020B0604020202020204" pitchFamily="34" charset="0"/>
                <a:cs typeface="Arial" panose="020B0604020202020204" pitchFamily="34" charset="0"/>
              </a:rPr>
              <a:t>November</a:t>
            </a:r>
            <a:r>
              <a:rPr lang="fr-FR" sz="1000" dirty="0">
                <a:latin typeface="Arial" panose="020B0604020202020204" pitchFamily="34" charset="0"/>
                <a:cs typeface="Arial" panose="020B0604020202020204" pitchFamily="34" charset="0"/>
              </a:rPr>
              <a:t> 2015 </a:t>
            </a:r>
            <a:endParaRPr lang="fr-FR" sz="1000" dirty="0" smtClean="0">
              <a:latin typeface="Arial" panose="020B0604020202020204" pitchFamily="34" charset="0"/>
              <a:cs typeface="Arial" panose="020B0604020202020204" pitchFamily="34" charset="0"/>
            </a:endParaRPr>
          </a:p>
          <a:p>
            <a:pPr marL="0" indent="0">
              <a:buNone/>
            </a:pPr>
            <a:r>
              <a:rPr lang="en-GB" sz="1000" dirty="0" err="1" smtClean="0">
                <a:latin typeface="Arial" panose="020B0604020202020204" pitchFamily="34" charset="0"/>
                <a:cs typeface="Arial" panose="020B0604020202020204" pitchFamily="34" charset="0"/>
              </a:rPr>
              <a:t>Friedland</a:t>
            </a:r>
            <a:r>
              <a:rPr lang="en-GB" sz="1000" dirty="0" smtClean="0">
                <a:latin typeface="Arial" panose="020B0604020202020204" pitchFamily="34" charset="0"/>
                <a:cs typeface="Arial" panose="020B0604020202020204" pitchFamily="34" charset="0"/>
              </a:rPr>
              <a:t> N. (2005). Introduction – The ‘elusive’ concept of social resilience, in The Concept of Social Resilience, </a:t>
            </a:r>
            <a:r>
              <a:rPr lang="en-GB" sz="1000" dirty="0" err="1" smtClean="0">
                <a:latin typeface="Arial" panose="020B0604020202020204" pitchFamily="34" charset="0"/>
                <a:cs typeface="Arial" panose="020B0604020202020204" pitchFamily="34" charset="0"/>
              </a:rPr>
              <a:t>eds</a:t>
            </a:r>
            <a:r>
              <a:rPr lang="en-GB" sz="1000" dirty="0" smtClean="0">
                <a:latin typeface="Arial" panose="020B0604020202020204" pitchFamily="34" charset="0"/>
                <a:cs typeface="Arial" panose="020B0604020202020204" pitchFamily="34" charset="0"/>
              </a:rPr>
              <a:t> </a:t>
            </a:r>
            <a:r>
              <a:rPr lang="en-GB" sz="1000" dirty="0" err="1" smtClean="0">
                <a:latin typeface="Arial" panose="020B0604020202020204" pitchFamily="34" charset="0"/>
                <a:cs typeface="Arial" panose="020B0604020202020204" pitchFamily="34" charset="0"/>
              </a:rPr>
              <a:t>Friedland</a:t>
            </a:r>
            <a:r>
              <a:rPr lang="en-GB" sz="1000" dirty="0" smtClean="0">
                <a:latin typeface="Arial" panose="020B0604020202020204" pitchFamily="34" charset="0"/>
                <a:cs typeface="Arial" panose="020B0604020202020204" pitchFamily="34" charset="0"/>
              </a:rPr>
              <a:t> N., Arian A., </a:t>
            </a:r>
            <a:r>
              <a:rPr lang="en-GB" sz="1000" dirty="0" err="1" smtClean="0">
                <a:latin typeface="Arial" panose="020B0604020202020204" pitchFamily="34" charset="0"/>
                <a:cs typeface="Arial" panose="020B0604020202020204" pitchFamily="34" charset="0"/>
              </a:rPr>
              <a:t>Kirschnbaum</a:t>
            </a:r>
            <a:r>
              <a:rPr lang="en-GB" sz="1000" dirty="0" smtClean="0">
                <a:latin typeface="Arial" panose="020B0604020202020204" pitchFamily="34" charset="0"/>
                <a:cs typeface="Arial" panose="020B0604020202020204" pitchFamily="34" charset="0"/>
              </a:rPr>
              <a:t> A., Karin A., Fleischer N., editors. (Haifa: The </a:t>
            </a:r>
            <a:r>
              <a:rPr lang="en-GB" sz="1000" dirty="0" err="1" smtClean="0">
                <a:latin typeface="Arial" panose="020B0604020202020204" pitchFamily="34" charset="0"/>
                <a:cs typeface="Arial" panose="020B0604020202020204" pitchFamily="34" charset="0"/>
              </a:rPr>
              <a:t>Technion</a:t>
            </a:r>
            <a:r>
              <a:rPr lang="en-GB" sz="1000" dirty="0" smtClean="0">
                <a:latin typeface="Arial" panose="020B0604020202020204" pitchFamily="34" charset="0"/>
                <a:cs typeface="Arial" panose="020B0604020202020204" pitchFamily="34" charset="0"/>
              </a:rPr>
              <a:t>. Samuel </a:t>
            </a:r>
            <a:r>
              <a:rPr lang="en-GB" sz="1000" dirty="0" err="1" smtClean="0">
                <a:latin typeface="Arial" panose="020B0604020202020204" pitchFamily="34" charset="0"/>
                <a:cs typeface="Arial" panose="020B0604020202020204" pitchFamily="34" charset="0"/>
              </a:rPr>
              <a:t>Neaman</a:t>
            </a:r>
            <a:r>
              <a:rPr lang="en-GB" sz="1000" dirty="0" smtClean="0">
                <a:latin typeface="Arial" panose="020B0604020202020204" pitchFamily="34" charset="0"/>
                <a:cs typeface="Arial" panose="020B0604020202020204" pitchFamily="34" charset="0"/>
              </a:rPr>
              <a:t>; Institute, 7–10.</a:t>
            </a:r>
          </a:p>
          <a:p>
            <a:pPr marL="0" indent="0">
              <a:buNone/>
            </a:pPr>
            <a:r>
              <a:rPr lang="en-GB" sz="1000" dirty="0" err="1" smtClean="0">
                <a:latin typeface="Arial" panose="020B0604020202020204" pitchFamily="34" charset="0"/>
                <a:cs typeface="Arial" panose="020B0604020202020204" pitchFamily="34" charset="0"/>
              </a:rPr>
              <a:t>Denovan</a:t>
            </a:r>
            <a:r>
              <a:rPr lang="en-GB" sz="1000" dirty="0" smtClean="0">
                <a:latin typeface="Arial" panose="020B0604020202020204" pitchFamily="34" charset="0"/>
                <a:cs typeface="Arial" panose="020B0604020202020204" pitchFamily="34" charset="0"/>
              </a:rPr>
              <a:t>, a.&amp; </a:t>
            </a:r>
            <a:r>
              <a:rPr lang="en-GB" sz="1000" dirty="0" err="1" smtClean="0">
                <a:latin typeface="Arial" panose="020B0604020202020204" pitchFamily="34" charset="0"/>
                <a:cs typeface="Arial" panose="020B0604020202020204" pitchFamily="34" charset="0"/>
              </a:rPr>
              <a:t>macaskill</a:t>
            </a:r>
            <a:r>
              <a:rPr lang="en-GB" sz="1000" dirty="0" smtClean="0">
                <a:latin typeface="Arial" panose="020B0604020202020204" pitchFamily="34" charset="0"/>
                <a:cs typeface="Arial" panose="020B0604020202020204" pitchFamily="34" charset="0"/>
              </a:rPr>
              <a:t> (2016), stress and subjective well-being among first year </a:t>
            </a:r>
            <a:r>
              <a:rPr lang="en-GB" sz="1000" dirty="0" err="1" smtClean="0">
                <a:latin typeface="Arial" panose="020B0604020202020204" pitchFamily="34" charset="0"/>
                <a:cs typeface="Arial" panose="020B0604020202020204" pitchFamily="34" charset="0"/>
              </a:rPr>
              <a:t>uk</a:t>
            </a:r>
            <a:r>
              <a:rPr lang="en-GB" sz="1000" dirty="0" smtClean="0">
                <a:latin typeface="Arial" panose="020B0604020202020204" pitchFamily="34" charset="0"/>
                <a:cs typeface="Arial" panose="020B0604020202020204" pitchFamily="34" charset="0"/>
              </a:rPr>
              <a:t> undergraduate students, Springer </a:t>
            </a:r>
            <a:r>
              <a:rPr lang="en-GB" sz="1000" dirty="0" err="1" smtClean="0">
                <a:latin typeface="Arial" panose="020B0604020202020204" pitchFamily="34" charset="0"/>
                <a:cs typeface="Arial" panose="020B0604020202020204" pitchFamily="34" charset="0"/>
              </a:rPr>
              <a:t>Science+Business</a:t>
            </a:r>
            <a:r>
              <a:rPr lang="en-GB" sz="1000" dirty="0" smtClean="0">
                <a:latin typeface="Arial" panose="020B0604020202020204" pitchFamily="34" charset="0"/>
                <a:cs typeface="Arial" panose="020B0604020202020204" pitchFamily="34" charset="0"/>
              </a:rPr>
              <a:t> Media, LLC </a:t>
            </a:r>
          </a:p>
          <a:p>
            <a:pPr marL="0" indent="0">
              <a:buNone/>
            </a:pPr>
            <a:r>
              <a:rPr lang="en-GB" sz="1000" dirty="0" smtClean="0">
                <a:latin typeface="Arial" panose="020B0604020202020204" pitchFamily="34" charset="0"/>
                <a:cs typeface="Arial" panose="020B0604020202020204" pitchFamily="34" charset="0"/>
              </a:rPr>
              <a:t>Lanir</a:t>
            </a:r>
            <a:r>
              <a:rPr lang="en-GB" sz="1000" dirty="0">
                <a:latin typeface="Arial" panose="020B0604020202020204" pitchFamily="34" charset="0"/>
                <a:cs typeface="Arial" panose="020B0604020202020204" pitchFamily="34" charset="0"/>
              </a:rPr>
              <a:t>, L. (2010) ‘Foreign language learning difficulties’, Modern English Teacher, no 19, </a:t>
            </a:r>
            <a:r>
              <a:rPr lang="en-GB" sz="1000" dirty="0" smtClean="0">
                <a:latin typeface="Arial" panose="020B0604020202020204" pitchFamily="34" charset="0"/>
                <a:cs typeface="Arial" panose="020B0604020202020204" pitchFamily="34" charset="0"/>
              </a:rPr>
              <a:t>69-72</a:t>
            </a:r>
            <a:r>
              <a:rPr lang="en-GB" sz="1000" dirty="0">
                <a:latin typeface="Arial" panose="020B0604020202020204" pitchFamily="34" charset="0"/>
                <a:cs typeface="Arial" panose="020B0604020202020204" pitchFamily="34" charset="0"/>
              </a:rPr>
              <a:t> </a:t>
            </a:r>
          </a:p>
          <a:p>
            <a:pPr marL="0" indent="0">
              <a:buNone/>
            </a:pPr>
            <a:r>
              <a:rPr lang="en-GB" sz="1000" dirty="0" smtClean="0">
                <a:latin typeface="Arial" panose="020B0604020202020204" pitchFamily="34" charset="0"/>
                <a:cs typeface="Arial" panose="020B0604020202020204" pitchFamily="34" charset="0"/>
              </a:rPr>
              <a:t>Martin, J. Marsh, H.B. Academic </a:t>
            </a:r>
            <a:r>
              <a:rPr lang="en-GB" sz="1000" dirty="0">
                <a:latin typeface="Arial" panose="020B0604020202020204" pitchFamily="34" charset="0"/>
                <a:cs typeface="Arial" panose="020B0604020202020204" pitchFamily="34" charset="0"/>
              </a:rPr>
              <a:t>resilience and academic buoyancy: multidimensional and hierarchical conceptual framing of causes, correlates and cognate constructs, Oxford Review of Education, 35:3, </a:t>
            </a:r>
            <a:r>
              <a:rPr lang="en-GB" sz="1000" dirty="0" smtClean="0">
                <a:latin typeface="Arial" panose="020B0604020202020204" pitchFamily="34" charset="0"/>
                <a:cs typeface="Arial" panose="020B0604020202020204" pitchFamily="34" charset="0"/>
              </a:rPr>
              <a:t>353-370</a:t>
            </a:r>
          </a:p>
          <a:p>
            <a:pPr marL="0" indent="0" fontAlgn="base">
              <a:buNone/>
            </a:pPr>
            <a:r>
              <a:rPr lang="en-GB" sz="1000" dirty="0">
                <a:latin typeface="Arial" panose="020B0604020202020204" pitchFamily="34" charset="0"/>
                <a:cs typeface="Arial" panose="020B0604020202020204" pitchFamily="34" charset="0"/>
              </a:rPr>
              <a:t>Nation, I.S.P. and Macalister, J. (2010) Language Curriculum Design, New York: Routledge </a:t>
            </a:r>
          </a:p>
          <a:p>
            <a:pPr marL="0" indent="0">
              <a:buNone/>
            </a:pPr>
            <a:r>
              <a:rPr lang="en-GB" sz="1000" dirty="0" smtClean="0">
                <a:latin typeface="Arial" panose="020B0604020202020204" pitchFamily="34" charset="0"/>
                <a:cs typeface="Arial" panose="020B0604020202020204" pitchFamily="34" charset="0"/>
              </a:rPr>
              <a:t>Pooley </a:t>
            </a:r>
            <a:r>
              <a:rPr lang="en-GB" sz="1000" dirty="0">
                <a:latin typeface="Arial" panose="020B0604020202020204" pitchFamily="34" charset="0"/>
                <a:cs typeface="Arial" panose="020B0604020202020204" pitchFamily="34" charset="0"/>
              </a:rPr>
              <a:t>J., Cohen L. (2010). Resilience: a definition in context. Aust. </a:t>
            </a:r>
            <a:r>
              <a:rPr lang="en-GB" sz="1000" dirty="0" err="1">
                <a:latin typeface="Arial" panose="020B0604020202020204" pitchFamily="34" charset="0"/>
                <a:cs typeface="Arial" panose="020B0604020202020204" pitchFamily="34" charset="0"/>
              </a:rPr>
              <a:t>Commun</a:t>
            </a:r>
            <a:r>
              <a:rPr lang="en-GB" sz="1000" dirty="0">
                <a:latin typeface="Arial" panose="020B0604020202020204" pitchFamily="34" charset="0"/>
                <a:cs typeface="Arial" panose="020B0604020202020204" pitchFamily="34" charset="0"/>
              </a:rPr>
              <a:t>. Psychol. 22, 30–37</a:t>
            </a:r>
            <a:r>
              <a:rPr lang="en-GB" sz="1000" dirty="0" smtClean="0">
                <a:latin typeface="Arial" panose="020B0604020202020204" pitchFamily="34" charset="0"/>
                <a:cs typeface="Arial" panose="020B0604020202020204" pitchFamily="34" charset="0"/>
              </a:rPr>
              <a:t>.</a:t>
            </a:r>
          </a:p>
          <a:p>
            <a:pPr marL="0" indent="0">
              <a:buNone/>
            </a:pPr>
            <a:r>
              <a:rPr lang="en-GB" sz="1000" dirty="0" err="1" smtClean="0">
                <a:latin typeface="Arial" panose="020B0604020202020204" pitchFamily="34" charset="0"/>
                <a:cs typeface="Arial" panose="020B0604020202020204" pitchFamily="34" charset="0"/>
              </a:rPr>
              <a:t>Ungar</a:t>
            </a:r>
            <a:r>
              <a:rPr lang="en-GB" sz="1000" dirty="0" smtClean="0">
                <a:latin typeface="Arial" panose="020B0604020202020204" pitchFamily="34" charset="0"/>
                <a:cs typeface="Arial" panose="020B0604020202020204" pitchFamily="34" charset="0"/>
              </a:rPr>
              <a:t>, M. (2012.).The </a:t>
            </a:r>
            <a:r>
              <a:rPr lang="en-GB" sz="1000" dirty="0">
                <a:latin typeface="Arial" panose="020B0604020202020204" pitchFamily="34" charset="0"/>
                <a:cs typeface="Arial" panose="020B0604020202020204" pitchFamily="34" charset="0"/>
              </a:rPr>
              <a:t>Social Ecology of </a:t>
            </a:r>
            <a:r>
              <a:rPr lang="en-GB" sz="1000" dirty="0" smtClean="0">
                <a:latin typeface="Arial" panose="020B0604020202020204" pitchFamily="34" charset="0"/>
                <a:cs typeface="Arial" panose="020B0604020202020204" pitchFamily="34" charset="0"/>
              </a:rPr>
              <a:t>Resilience</a:t>
            </a:r>
            <a:r>
              <a:rPr lang="en-GB" sz="1000" i="1" dirty="0" smtClean="0">
                <a:latin typeface="Arial" panose="020B0604020202020204" pitchFamily="34" charset="0"/>
                <a:cs typeface="Arial" panose="020B0604020202020204" pitchFamily="34" charset="0"/>
              </a:rPr>
              <a:t>, </a:t>
            </a:r>
            <a:r>
              <a:rPr lang="en-GB" sz="1000" dirty="0" smtClean="0">
                <a:latin typeface="Arial" panose="020B0604020202020204" pitchFamily="34" charset="0"/>
                <a:cs typeface="Arial" panose="020B0604020202020204" pitchFamily="34" charset="0"/>
              </a:rPr>
              <a:t>A </a:t>
            </a:r>
            <a:r>
              <a:rPr lang="en-GB" sz="1000" dirty="0">
                <a:latin typeface="Arial" panose="020B0604020202020204" pitchFamily="34" charset="0"/>
                <a:cs typeface="Arial" panose="020B0604020202020204" pitchFamily="34" charset="0"/>
              </a:rPr>
              <a:t>Handbook of Theory and </a:t>
            </a:r>
            <a:r>
              <a:rPr lang="en-GB" sz="1000" dirty="0" smtClean="0">
                <a:latin typeface="Arial" panose="020B0604020202020204" pitchFamily="34" charset="0"/>
                <a:cs typeface="Arial" panose="020B0604020202020204" pitchFamily="34" charset="0"/>
              </a:rPr>
              <a:t>Practice,10.1 </a:t>
            </a:r>
            <a:r>
              <a:rPr lang="en-GB" sz="1000" dirty="0">
                <a:latin typeface="Arial" panose="020B0604020202020204" pitchFamily="34" charset="0"/>
                <a:cs typeface="Arial" panose="020B0604020202020204" pitchFamily="34" charset="0"/>
              </a:rPr>
              <a:t>Springer </a:t>
            </a:r>
            <a:r>
              <a:rPr lang="en-GB" sz="1000" dirty="0" err="1">
                <a:latin typeface="Arial" panose="020B0604020202020204" pitchFamily="34" charset="0"/>
                <a:cs typeface="Arial" panose="020B0604020202020204" pitchFamily="34" charset="0"/>
              </a:rPr>
              <a:t>Science+Business</a:t>
            </a:r>
            <a:r>
              <a:rPr lang="en-GB" sz="1000" dirty="0">
                <a:latin typeface="Arial" panose="020B0604020202020204" pitchFamily="34" charset="0"/>
                <a:cs typeface="Arial" panose="020B0604020202020204" pitchFamily="34" charset="0"/>
              </a:rPr>
              <a:t> Media, LLC </a:t>
            </a:r>
            <a:endParaRPr lang="en-GB" sz="10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5023732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Main Event</Template>
  <TotalTime>550</TotalTime>
  <Words>938</Words>
  <Application>Microsoft Office PowerPoint</Application>
  <PresentationFormat>Widescreen</PresentationFormat>
  <Paragraphs>104</Paragraphs>
  <Slides>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Arial Narrow</vt:lpstr>
      <vt:lpstr>Calibri</vt:lpstr>
      <vt:lpstr>Impact</vt:lpstr>
      <vt:lpstr>Main Event</vt:lpstr>
      <vt:lpstr>Making resilient language learners</vt:lpstr>
      <vt:lpstr>A few things that crossed my mind…</vt:lpstr>
      <vt:lpstr>PowerPoint Presentation</vt:lpstr>
      <vt:lpstr>PowerPoint Presentation</vt:lpstr>
      <vt:lpstr>PowerPoint Presentation</vt:lpstr>
      <vt:lpstr>Learning strategies  to recover from  setbacks in your academic and personal life  during your time at university and abroad as a language student and creatively manage  challenges and difficulties</vt:lpstr>
      <vt:lpstr>Activity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Activity 2a :</vt:lpstr>
      <vt:lpstr>Activity 2b, TIME TO INDULGE YOUR INNER DRAMA QUEEN:</vt:lpstr>
      <vt:lpstr>Really ?????</vt:lpstr>
      <vt:lpstr>ACTIVITY 2B:</vt:lpstr>
      <vt:lpstr>PowerPoint Presentation</vt:lpstr>
      <vt:lpstr>Resilience is both an outcome and a process (pooley &amp; cohen, 2010)</vt:lpstr>
      <vt:lpstr>PowerPoint Presentation</vt:lpstr>
      <vt:lpstr>PowerPoint Presentation</vt:lpstr>
      <vt:lpstr>PowerPoint Presentation</vt:lpstr>
    </vt:vector>
  </TitlesOfParts>
  <Company>Lancaster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RESILIENCE</dc:title>
  <dc:creator>Baron, Isabelle</dc:creator>
  <cp:lastModifiedBy>Baron, Isabelle</cp:lastModifiedBy>
  <cp:revision>76</cp:revision>
  <cp:lastPrinted>2019-03-29T15:48:54Z</cp:lastPrinted>
  <dcterms:created xsi:type="dcterms:W3CDTF">2018-02-02T14:04:09Z</dcterms:created>
  <dcterms:modified xsi:type="dcterms:W3CDTF">2019-04-10T13:06:49Z</dcterms:modified>
</cp:coreProperties>
</file>