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6" r:id="rId1"/>
  </p:sldMasterIdLst>
  <p:sldIdLst>
    <p:sldId id="274" r:id="rId2"/>
    <p:sldId id="275" r:id="rId3"/>
    <p:sldId id="277" r:id="rId4"/>
    <p:sldId id="278" r:id="rId5"/>
    <p:sldId id="279" r:id="rId6"/>
    <p:sldId id="28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A8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3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9/13/2021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331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9/13/2021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670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9/13/2021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162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9/13/2021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663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9/13/2021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194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9/13/2021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860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9/13/2021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422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9/13/2021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282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9/13/2021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26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9/13/2021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269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9/13/2021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827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9/13/2021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4982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47" r:id="rId3"/>
    <p:sldLayoutId id="2147483743" r:id="rId4"/>
    <p:sldLayoutId id="2147483738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D68DA-43BA-4508-8DE2-BA9BB7B2FA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89753" y="447711"/>
            <a:ext cx="6253317" cy="3686015"/>
          </a:xfrm>
        </p:spPr>
        <p:txBody>
          <a:bodyPr>
            <a:normAutofit/>
          </a:bodyPr>
          <a:lstStyle/>
          <a:p>
            <a:r>
              <a:rPr lang="en-US" sz="4400" dirty="0"/>
              <a:t>Nudging and pushing, shoving and catching:</a:t>
            </a:r>
            <a:br>
              <a:rPr lang="en-US" sz="4400" dirty="0"/>
            </a:br>
            <a:r>
              <a:rPr lang="en-US" sz="2400" dirty="0" err="1"/>
              <a:t>Pandemocracy</a:t>
            </a:r>
            <a:r>
              <a:rPr lang="en-US" sz="2400" dirty="0"/>
              <a:t>, social safety nets, </a:t>
            </a:r>
            <a:br>
              <a:rPr lang="en-US" sz="2400" dirty="0"/>
            </a:br>
            <a:r>
              <a:rPr lang="en-US" sz="2400" dirty="0"/>
              <a:t>and the politics of fear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E9CFF2-3777-4FF4-A759-8491175B0B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89753" y="4672738"/>
            <a:ext cx="6691715" cy="1546165"/>
          </a:xfrm>
        </p:spPr>
        <p:txBody>
          <a:bodyPr>
            <a:normAutofit fontScale="70000" lnSpcReduction="20000"/>
          </a:bodyPr>
          <a:lstStyle/>
          <a:p>
            <a:r>
              <a:rPr lang="en-US" sz="180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Dan Degerman</a:t>
            </a:r>
            <a:br>
              <a:rPr lang="en-US" sz="180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180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University of Bristol</a:t>
            </a:r>
          </a:p>
          <a:p>
            <a:r>
              <a:rPr lang="en-US" sz="180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Matthew Johnson</a:t>
            </a:r>
            <a:br>
              <a:rPr lang="en-US" sz="180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180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Lancaster University</a:t>
            </a:r>
          </a:p>
          <a:p>
            <a:r>
              <a:rPr lang="en-US" sz="180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Matthew Flinders</a:t>
            </a:r>
            <a:br>
              <a:rPr lang="en-US" sz="180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180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University of Sheffield</a:t>
            </a:r>
          </a:p>
        </p:txBody>
      </p:sp>
      <p:pic>
        <p:nvPicPr>
          <p:cNvPr id="5" name="Picture 4" descr="A picture containing building, sitting, bench, side&#10;&#10;Description automatically generated">
            <a:extLst>
              <a:ext uri="{FF2B5EF4-FFF2-40B4-BE49-F238E27FC236}">
                <a16:creationId xmlns:a16="http://schemas.microsoft.com/office/drawing/2014/main" id="{282CF6DD-7FE8-4063-9551-1B7BBCE92A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"/>
            <a:ext cx="4635315" cy="6857999"/>
          </a:xfrm>
          <a:prstGeom prst="rect">
            <a:avLst/>
          </a:prstGeom>
        </p:spPr>
      </p:pic>
      <p:pic>
        <p:nvPicPr>
          <p:cNvPr id="4098" name="Picture 2" descr="The millions spent on &amp;#39;disturbing&amp;#39; covid advertising - Politics.co.uk">
            <a:extLst>
              <a:ext uri="{FF2B5EF4-FFF2-40B4-BE49-F238E27FC236}">
                <a16:creationId xmlns:a16="http://schemas.microsoft.com/office/drawing/2014/main" id="{A2405E10-1B88-4E48-BCDA-3F0F729271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4661473" y="-1"/>
            <a:ext cx="928663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597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22474-CD69-4D80-B6BC-01C31F3A7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anchor="b">
            <a:normAutofit/>
          </a:bodyPr>
          <a:lstStyle/>
          <a:p>
            <a:r>
              <a:rPr lang="en-US" dirty="0"/>
              <a:t>Overview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6DE300-E327-4757-B4F8-0A3F90D69E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/>
              <a:t>[RQ1</a:t>
            </a:r>
            <a:r>
              <a:rPr lang="en-US" dirty="0"/>
              <a:t>. Is it possible to characterize a dominant </a:t>
            </a:r>
            <a:r>
              <a:rPr lang="en-US" i="1" dirty="0"/>
              <a:t>pre-</a:t>
            </a:r>
            <a:r>
              <a:rPr lang="en-US" dirty="0"/>
              <a:t>pandemic conceptualization of the role of the state and the individual in relation to major social challenges? </a:t>
            </a:r>
            <a:endParaRPr lang="en-GB" dirty="0"/>
          </a:p>
          <a:p>
            <a:r>
              <a:rPr lang="en-US" dirty="0"/>
              <a:t> </a:t>
            </a:r>
            <a:endParaRPr lang="en-GB" dirty="0"/>
          </a:p>
          <a:p>
            <a:r>
              <a:rPr lang="en-US" b="1" dirty="0"/>
              <a:t>RQ2</a:t>
            </a:r>
            <a:r>
              <a:rPr lang="en-US" dirty="0"/>
              <a:t>. To what extent did the pandemic challenge that dominant conceptualization in terms of both theory and practice?</a:t>
            </a:r>
            <a:endParaRPr lang="en-GB" dirty="0"/>
          </a:p>
          <a:p>
            <a:r>
              <a:rPr lang="en-US" dirty="0"/>
              <a:t> </a:t>
            </a:r>
            <a:endParaRPr lang="en-GB" dirty="0"/>
          </a:p>
          <a:p>
            <a:r>
              <a:rPr lang="en-US" b="1" dirty="0"/>
              <a:t>RQ3</a:t>
            </a:r>
            <a:r>
              <a:rPr lang="en-US" dirty="0"/>
              <a:t>. Has Covid revealed the existence of structurally embedded structural inequalities to the extent that new more radical state-led ‘safety nets’ might now be considered as part of a new </a:t>
            </a:r>
            <a:r>
              <a:rPr lang="en-US" i="1" dirty="0"/>
              <a:t>post</a:t>
            </a:r>
            <a:r>
              <a:rPr lang="en-US" dirty="0"/>
              <a:t>-</a:t>
            </a:r>
            <a:r>
              <a:rPr lang="en-US" dirty="0" err="1"/>
              <a:t>pandemocratic</a:t>
            </a:r>
            <a:r>
              <a:rPr lang="en-US" dirty="0"/>
              <a:t> settlement?]</a:t>
            </a:r>
            <a:endParaRPr lang="en-GB" dirty="0"/>
          </a:p>
          <a:p>
            <a:pPr>
              <a:lnSpc>
                <a:spcPct val="100000"/>
              </a:lnSpc>
            </a:pP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10207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890"/>
    </mc:Choice>
    <mc:Fallback xmlns="">
      <p:transition spd="slow" advTm="5189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62328-C7AD-4AFB-A26E-5E98ECBFC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anchor="b">
            <a:normAutofit/>
          </a:bodyPr>
          <a:lstStyle/>
          <a:p>
            <a:r>
              <a:rPr lang="en-US" dirty="0"/>
              <a:t>Pre-pandemic politics</a:t>
            </a:r>
            <a:endParaRPr lang="en-GB" dirty="0"/>
          </a:p>
        </p:txBody>
      </p:sp>
      <p:pic>
        <p:nvPicPr>
          <p:cNvPr id="2050" name="Picture 2" descr="Covid: How to protest during a global pandemic - BBC News">
            <a:extLst>
              <a:ext uri="{FF2B5EF4-FFF2-40B4-BE49-F238E27FC236}">
                <a16:creationId xmlns:a16="http://schemas.microsoft.com/office/drawing/2014/main" id="{E7C5A301-4BD6-45C8-A552-42FBC08363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97280" y="2120900"/>
            <a:ext cx="4639736" cy="3748193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09BCF79-7A99-490B-AC5D-1541D133CB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16688" y="2120900"/>
            <a:ext cx="4638675" cy="374808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600" dirty="0"/>
              <a:t>[text]</a:t>
            </a:r>
            <a:endParaRPr lang="en-GB" sz="16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F00E755-9FE4-C64B-90DA-67D011BF08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97280" y="2120900"/>
            <a:ext cx="4639736" cy="374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90005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22474-CD69-4D80-B6BC-01C31F3A7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79" y="286603"/>
            <a:ext cx="10354491" cy="1450757"/>
          </a:xfrm>
        </p:spPr>
        <p:txBody>
          <a:bodyPr anchor="b">
            <a:normAutofit/>
          </a:bodyPr>
          <a:lstStyle/>
          <a:p>
            <a:r>
              <a:rPr lang="en-US" dirty="0"/>
              <a:t>Pandemic politics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6DE300-E327-4757-B4F8-0A3F90D69E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7279" y="2120900"/>
            <a:ext cx="4791891" cy="4214586"/>
          </a:xfrm>
        </p:spPr>
        <p:txBody>
          <a:bodyPr>
            <a:normAutofit/>
          </a:bodyPr>
          <a:lstStyle/>
          <a:p>
            <a:r>
              <a:rPr lang="en-US" sz="1600" dirty="0"/>
              <a:t>[Text]</a:t>
            </a:r>
            <a:endParaRPr lang="en-GB" sz="1600" dirty="0"/>
          </a:p>
        </p:txBody>
      </p:sp>
      <p:pic>
        <p:nvPicPr>
          <p:cNvPr id="7" name="Picture 2" descr="Jules Muck">
            <a:extLst>
              <a:ext uri="{FF2B5EF4-FFF2-40B4-BE49-F238E27FC236}">
                <a16:creationId xmlns:a16="http://schemas.microsoft.com/office/drawing/2014/main" id="{865F43D2-B018-AA46-9ABD-9291FB8DA5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515944" y="2120900"/>
            <a:ext cx="4383160" cy="3902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1055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890"/>
    </mc:Choice>
    <mc:Fallback xmlns="">
      <p:transition spd="slow" advTm="5189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C67A6-EB68-4883-8C7C-F9260E6DA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Post-pandemic politics</a:t>
            </a:r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CE48EF8-7145-48D0-94B1-5A4239BAB0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2120900"/>
            <a:ext cx="5059363" cy="4290786"/>
          </a:xfrm>
        </p:spPr>
        <p:txBody>
          <a:bodyPr>
            <a:normAutofit/>
          </a:bodyPr>
          <a:lstStyle/>
          <a:p>
            <a:r>
              <a:rPr lang="en-US" sz="1800" dirty="0"/>
              <a:t>[Text]</a:t>
            </a: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GB" sz="1800" dirty="0"/>
          </a:p>
        </p:txBody>
      </p:sp>
      <p:pic>
        <p:nvPicPr>
          <p:cNvPr id="3078" name="Picture 6" descr="Trail, forest, summer, green, Finland — VisitFinland.com">
            <a:extLst>
              <a:ext uri="{FF2B5EF4-FFF2-40B4-BE49-F238E27FC236}">
                <a16:creationId xmlns:a16="http://schemas.microsoft.com/office/drawing/2014/main" id="{96DC1EBB-AC8C-4521-BA4D-393F216E869D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30086" y="2120900"/>
            <a:ext cx="4250354" cy="3902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1984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2D5C0-1A5E-4180-B687-0BABC411F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3EE277-424F-4DD4-BA02-4FC316855AA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[text]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endParaRPr lang="en-GB" dirty="0"/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9E18F667-634D-479C-A53F-C6DED46AAA9E}"/>
              </a:ext>
            </a:extLst>
          </p:cNvPr>
          <p:cNvSpPr/>
          <p:nvPr/>
        </p:nvSpPr>
        <p:spPr>
          <a:xfrm rot="10800000">
            <a:off x="2174964" y="2393041"/>
            <a:ext cx="2503715" cy="3126015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6509672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7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9BA8B7"/>
      </a:accent1>
      <a:accent2>
        <a:srgbClr val="E6A02E"/>
      </a:accent2>
      <a:accent3>
        <a:srgbClr val="BF6A3B"/>
      </a:accent3>
      <a:accent4>
        <a:srgbClr val="92987A"/>
      </a:accent4>
      <a:accent5>
        <a:srgbClr val="857659"/>
      </a:accent5>
      <a:accent6>
        <a:srgbClr val="A0988C"/>
      </a:accent6>
      <a:hlink>
        <a:srgbClr val="00B0F0"/>
      </a:hlink>
      <a:folHlink>
        <a:srgbClr val="738F97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WO.pptx" id="{769520F8-BFE5-4C8C-A7AA-375C025A91CE}" vid="{AEAFD717-D3C8-4034-8F7E-D5220B0CCEB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</TotalTime>
  <Words>144</Words>
  <Application>Microsoft Office PowerPoint</Application>
  <PresentationFormat>Widescreen</PresentationFormat>
  <Paragraphs>18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Bookman Old Style</vt:lpstr>
      <vt:lpstr>Calibri</vt:lpstr>
      <vt:lpstr>Franklin Gothic Book</vt:lpstr>
      <vt:lpstr>1_RetrospectVTI</vt:lpstr>
      <vt:lpstr>Nudging and pushing, shoving and catching: Pandemocracy, social safety nets,  and the politics of fear</vt:lpstr>
      <vt:lpstr>Overview</vt:lpstr>
      <vt:lpstr>Pre-pandemic politics</vt:lpstr>
      <vt:lpstr>Pandemic politics</vt:lpstr>
      <vt:lpstr>Post-pandemic politics</vt:lpstr>
      <vt:lpstr>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politics of misery Political agency and the medicalization  of negative emotions</dc:title>
  <dc:creator>Dan Degerman</dc:creator>
  <cp:lastModifiedBy>Johnson, Matthew</cp:lastModifiedBy>
  <cp:revision>13</cp:revision>
  <dcterms:created xsi:type="dcterms:W3CDTF">2021-01-07T12:40:39Z</dcterms:created>
  <dcterms:modified xsi:type="dcterms:W3CDTF">2021-09-13T22:28:09Z</dcterms:modified>
</cp:coreProperties>
</file>