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350" r:id="rId3"/>
    <p:sldId id="349" r:id="rId4"/>
    <p:sldId id="351" r:id="rId5"/>
    <p:sldId id="352" r:id="rId6"/>
    <p:sldId id="353" r:id="rId7"/>
    <p:sldId id="35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B1E"/>
    <a:srgbClr val="B5121B"/>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79824" autoAdjust="0"/>
  </p:normalViewPr>
  <p:slideViewPr>
    <p:cSldViewPr>
      <p:cViewPr varScale="1">
        <p:scale>
          <a:sx n="72" d="100"/>
          <a:sy n="72" d="100"/>
        </p:scale>
        <p:origin x="68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DB6F-9360-4AC5-A1A4-B746F8B27D7E}" type="datetimeFigureOut">
              <a:rPr lang="en-GB" smtClean="0"/>
              <a:pPr/>
              <a:t>18/10/2021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C8AF62-0413-459D-A055-9BD345497D1F}" type="slidenum">
              <a:rPr lang="en-GB" smtClean="0"/>
              <a:pPr/>
              <a:t>‹#›</a:t>
            </a:fld>
            <a:endParaRPr lang="en-GB"/>
          </a:p>
        </p:txBody>
      </p:sp>
    </p:spTree>
    <p:extLst>
      <p:ext uri="{BB962C8B-B14F-4D97-AF65-F5344CB8AC3E}">
        <p14:creationId xmlns:p14="http://schemas.microsoft.com/office/powerpoint/2010/main" val="37731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endParaRPr lang="en-US" sz="1200" kern="1200" dirty="0">
              <a:solidFill>
                <a:srgbClr val="731F43"/>
              </a:solidFill>
              <a:latin typeface="Lucida Grande" pitchFamily="80" charset="0"/>
              <a:ea typeface="ＭＳ Ｐゴシック"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br>
              <a:rPr lang="en-GB" sz="1200" kern="1200" dirty="0">
                <a:solidFill>
                  <a:schemeClr val="tx1"/>
                </a:solidFill>
                <a:latin typeface="Lucida Grande" pitchFamily="80" charset="0"/>
                <a:ea typeface="ＭＳ Ｐゴシック" charset="-128"/>
                <a:cs typeface="+mn-cs"/>
              </a:rPr>
            </a:br>
            <a:endParaRPr lang="en-US" sz="1200" kern="1200" dirty="0">
              <a:solidFill>
                <a:schemeClr val="tx1"/>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1</a:t>
            </a:fld>
            <a:endParaRPr lang="en-GB"/>
          </a:p>
        </p:txBody>
      </p:sp>
    </p:spTree>
    <p:extLst>
      <p:ext uri="{BB962C8B-B14F-4D97-AF65-F5344CB8AC3E}">
        <p14:creationId xmlns:p14="http://schemas.microsoft.com/office/powerpoint/2010/main" val="3329302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403448" y="1844824"/>
            <a:ext cx="8345016" cy="4752528"/>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4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8" name="Subtitle 2"/>
          <p:cNvSpPr>
            <a:spLocks noGrp="1"/>
          </p:cNvSpPr>
          <p:nvPr>
            <p:ph type="subTitle" idx="13"/>
          </p:nvPr>
        </p:nvSpPr>
        <p:spPr>
          <a:xfrm>
            <a:off x="403448" y="1844824"/>
            <a:ext cx="8345016" cy="4752528"/>
          </a:xfrm>
          <a:prstGeom prst="rect">
            <a:avLst/>
          </a:prstGeom>
        </p:spPr>
        <p:txBody>
          <a:bodyPr/>
          <a:lstStyle>
            <a:lvl1pPr marL="358775" marR="0" indent="-358775" algn="l" defTabSz="914400" rtl="0" eaLnBrk="1" fontAlgn="auto" latinLnBrk="0" hangingPunct="1">
              <a:lnSpc>
                <a:spcPct val="100000"/>
              </a:lnSpc>
              <a:spcBef>
                <a:spcPct val="20000"/>
              </a:spcBef>
              <a:spcAft>
                <a:spcPts val="0"/>
              </a:spcAft>
              <a:buClrTx/>
              <a:buSzTx/>
              <a:buFont typeface="Arial" pitchFamily="34" charset="0"/>
              <a:buChar char="•"/>
              <a:tabLst/>
              <a:defRPr sz="24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8" name="Subtitle 2"/>
          <p:cNvSpPr>
            <a:spLocks noGrp="1"/>
          </p:cNvSpPr>
          <p:nvPr>
            <p:ph type="subTitle" idx="13"/>
          </p:nvPr>
        </p:nvSpPr>
        <p:spPr>
          <a:xfrm>
            <a:off x="403448" y="1844824"/>
            <a:ext cx="8345016" cy="4752528"/>
          </a:xfrm>
          <a:prstGeom prst="rect">
            <a:avLst/>
          </a:prstGeom>
        </p:spPr>
        <p:txBody>
          <a:bodyPr/>
          <a:lstStyle>
            <a:lvl1pPr marL="358775" marR="0" indent="-358775" algn="l" defTabSz="914400" rtl="0" eaLnBrk="1" fontAlgn="auto" latinLnBrk="0" hangingPunct="1">
              <a:lnSpc>
                <a:spcPct val="100000"/>
              </a:lnSpc>
              <a:spcBef>
                <a:spcPct val="20000"/>
              </a:spcBef>
              <a:spcAft>
                <a:spcPts val="0"/>
              </a:spcAft>
              <a:buClrTx/>
              <a:buSzTx/>
              <a:buFont typeface="Arial" pitchFamily="34" charset="0"/>
              <a:buChar char="•"/>
              <a:tabLst/>
              <a:defRPr sz="20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9" name="Subtitle 2"/>
          <p:cNvSpPr>
            <a:spLocks noGrp="1"/>
          </p:cNvSpPr>
          <p:nvPr>
            <p:ph type="subTitle" idx="13"/>
          </p:nvPr>
        </p:nvSpPr>
        <p:spPr>
          <a:xfrm>
            <a:off x="403448" y="1844824"/>
            <a:ext cx="5392688" cy="4752528"/>
          </a:xfrm>
          <a:prstGeom prst="rect">
            <a:avLst/>
          </a:prstGeom>
        </p:spPr>
        <p:txBody>
          <a:bodyPr/>
          <a:lstStyle>
            <a:lvl1pPr marL="358775" marR="0" indent="-358775" algn="l" defTabSz="914400" rtl="0" eaLnBrk="1" fontAlgn="auto" latinLnBrk="0" hangingPunct="1">
              <a:lnSpc>
                <a:spcPct val="100000"/>
              </a:lnSpc>
              <a:spcBef>
                <a:spcPct val="20000"/>
              </a:spcBef>
              <a:spcAft>
                <a:spcPts val="0"/>
              </a:spcAft>
              <a:buClrTx/>
              <a:buSzTx/>
              <a:buFont typeface="Arial" pitchFamily="34" charset="0"/>
              <a:buChar char="•"/>
              <a:tabLst/>
              <a:defRPr sz="24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11" name="Subtitle 2"/>
          <p:cNvSpPr>
            <a:spLocks noGrp="1"/>
          </p:cNvSpPr>
          <p:nvPr>
            <p:ph type="subTitle" idx="13"/>
          </p:nvPr>
        </p:nvSpPr>
        <p:spPr>
          <a:xfrm>
            <a:off x="403448" y="1844824"/>
            <a:ext cx="5392688" cy="4752528"/>
          </a:xfrm>
          <a:prstGeom prst="rect">
            <a:avLst/>
          </a:prstGeom>
        </p:spPr>
        <p:txBody>
          <a:bodyPr/>
          <a:lstStyle>
            <a:lvl1pPr marL="358775" marR="0" indent="-358775" algn="l" defTabSz="914400" rtl="0" eaLnBrk="1" fontAlgn="auto" latinLnBrk="0" hangingPunct="1">
              <a:lnSpc>
                <a:spcPct val="100000"/>
              </a:lnSpc>
              <a:spcBef>
                <a:spcPct val="20000"/>
              </a:spcBef>
              <a:spcAft>
                <a:spcPts val="0"/>
              </a:spcAft>
              <a:buClrTx/>
              <a:buSzTx/>
              <a:buFont typeface="Arial" pitchFamily="34" charset="0"/>
              <a:buChar char="•"/>
              <a:tabLst/>
              <a:defRPr sz="24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a:t>Click to edit Master title style</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3489" y="775378"/>
            <a:ext cx="4350657" cy="995144"/>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484413" y="2427508"/>
            <a:ext cx="8229600" cy="3851048"/>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C9A7C2B3-7E34-1E43-86F1-200EB9FA2013}" type="datetimeFigureOut">
              <a:rPr lang="en-US" smtClean="0"/>
              <a:t>10/18/2021</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0F4F6AEF-BEF9-C149-9014-9207C3270E38}" type="slidenum">
              <a:rPr lang="en-US" smtClean="0"/>
              <a:t>‹#›</a:t>
            </a:fld>
            <a:endParaRPr lang="en-US"/>
          </a:p>
        </p:txBody>
      </p:sp>
    </p:spTree>
    <p:extLst>
      <p:ext uri="{BB962C8B-B14F-4D97-AF65-F5344CB8AC3E}">
        <p14:creationId xmlns:p14="http://schemas.microsoft.com/office/powerpoint/2010/main" val="36862036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image" Target="../media/image2.jpg"/><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6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1" y="3879"/>
            <a:ext cx="9143998"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9"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052736"/>
            <a:ext cx="8208912" cy="2016224"/>
          </a:xfrm>
        </p:spPr>
        <p:txBody>
          <a:bodyPr/>
          <a:lstStyle/>
          <a:p>
            <a:r>
              <a:rPr lang="en-GB" sz="4800" b="1" dirty="0">
                <a:solidFill>
                  <a:schemeClr val="tx2"/>
                </a:solidFill>
              </a:rPr>
              <a:t>Universal Basic Income:</a:t>
            </a:r>
            <a:br>
              <a:rPr lang="en-GB" sz="4800" b="1" dirty="0">
                <a:solidFill>
                  <a:schemeClr val="tx2"/>
                </a:solidFill>
              </a:rPr>
            </a:br>
            <a:r>
              <a:rPr lang="en-GB" sz="4800" b="1" dirty="0">
                <a:solidFill>
                  <a:schemeClr val="tx2"/>
                </a:solidFill>
              </a:rPr>
              <a:t>Expert Testimony</a:t>
            </a:r>
            <a:br>
              <a:rPr lang="en-GB" sz="4800" b="1" dirty="0">
                <a:solidFill>
                  <a:schemeClr val="tx2"/>
                </a:solidFill>
              </a:rPr>
            </a:br>
            <a:endParaRPr lang="en-GB" sz="4800" b="1" dirty="0">
              <a:solidFill>
                <a:schemeClr val="tx2"/>
              </a:solidFill>
            </a:endParaRPr>
          </a:p>
        </p:txBody>
      </p:sp>
      <p:sp>
        <p:nvSpPr>
          <p:cNvPr id="3" name="Subtitle 2"/>
          <p:cNvSpPr>
            <a:spLocks noGrp="1"/>
          </p:cNvSpPr>
          <p:nvPr>
            <p:ph type="subTitle" idx="1"/>
          </p:nvPr>
        </p:nvSpPr>
        <p:spPr>
          <a:xfrm>
            <a:off x="467544" y="2348880"/>
            <a:ext cx="8208912" cy="1440160"/>
          </a:xfrm>
        </p:spPr>
        <p:txBody>
          <a:bodyPr/>
          <a:lstStyle/>
          <a:p>
            <a:r>
              <a:rPr lang="en-GB" sz="2400" dirty="0">
                <a:solidFill>
                  <a:schemeClr val="tx2"/>
                </a:solidFill>
              </a:rPr>
              <a:t>Matthew Johnson</a:t>
            </a:r>
          </a:p>
          <a:p>
            <a:r>
              <a:rPr lang="en-GB" sz="2400" dirty="0">
                <a:solidFill>
                  <a:schemeClr val="tx2"/>
                </a:solidFill>
              </a:rPr>
              <a:t>Professor of Politics &amp; Policy, Lancaster University</a:t>
            </a:r>
          </a:p>
          <a:p>
            <a:r>
              <a:rPr lang="en-GB" sz="2400" dirty="0">
                <a:solidFill>
                  <a:schemeClr val="tx2"/>
                </a:solidFill>
              </a:rPr>
              <a:t>m.johnson@lancaster.ac.uk</a:t>
            </a:r>
          </a:p>
        </p:txBody>
      </p:sp>
    </p:spTree>
    <p:extLst>
      <p:ext uri="{BB962C8B-B14F-4D97-AF65-F5344CB8AC3E}">
        <p14:creationId xmlns:p14="http://schemas.microsoft.com/office/powerpoint/2010/main" val="4024201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317" y="1052736"/>
            <a:ext cx="7687987" cy="576064"/>
          </a:xfrm>
        </p:spPr>
        <p:txBody>
          <a:bodyPr/>
          <a:lstStyle/>
          <a:p>
            <a:pPr algn="l"/>
            <a:r>
              <a:rPr lang="en-GB" sz="3600" b="1" dirty="0">
                <a:solidFill>
                  <a:schemeClr val="tx2"/>
                </a:solidFill>
              </a:rPr>
              <a:t>What knowledge is relevant to the enquiry?</a:t>
            </a:r>
          </a:p>
        </p:txBody>
      </p:sp>
      <p:sp>
        <p:nvSpPr>
          <p:cNvPr id="3" name="Content Placeholder 2"/>
          <p:cNvSpPr>
            <a:spLocks noGrp="1"/>
          </p:cNvSpPr>
          <p:nvPr>
            <p:ph idx="1"/>
          </p:nvPr>
        </p:nvSpPr>
        <p:spPr>
          <a:xfrm>
            <a:off x="484413" y="2708920"/>
            <a:ext cx="2508093" cy="3569636"/>
          </a:xfrm>
        </p:spPr>
        <p:txBody>
          <a:bodyPr/>
          <a:lstStyle/>
          <a:p>
            <a:r>
              <a:rPr lang="en-GB" sz="2200" dirty="0">
                <a:solidFill>
                  <a:schemeClr val="tx2"/>
                </a:solidFill>
              </a:rPr>
              <a:t>Professional and abstract</a:t>
            </a:r>
          </a:p>
          <a:p>
            <a:r>
              <a:rPr lang="en-GB" sz="2200" dirty="0">
                <a:solidFill>
                  <a:schemeClr val="tx2"/>
                </a:solidFill>
              </a:rPr>
              <a:t>Personal and embedded</a:t>
            </a:r>
          </a:p>
          <a:p>
            <a:r>
              <a:rPr lang="en-GB" sz="2200" dirty="0">
                <a:solidFill>
                  <a:schemeClr val="tx2"/>
                </a:solidFill>
              </a:rPr>
              <a:t>The need to separate virtue from direct institutional action</a:t>
            </a:r>
          </a:p>
          <a:p>
            <a:endParaRPr lang="en-GB" sz="2200" dirty="0">
              <a:solidFill>
                <a:schemeClr val="tx2"/>
              </a:solidFill>
            </a:endParaRPr>
          </a:p>
          <a:p>
            <a:endParaRPr lang="en-GB" sz="2200" dirty="0">
              <a:solidFill>
                <a:schemeClr val="tx2"/>
              </a:solidFill>
            </a:endParaRPr>
          </a:p>
        </p:txBody>
      </p:sp>
      <p:pic>
        <p:nvPicPr>
          <p:cNvPr id="5" name="Picture 4" descr="Our home on Newbiggin Hall Estate pictured on Google Maps shortly after we left, with my dad's family's house on the right and my mam's family's house on the left, separated by the house in the middle. ">
            <a:extLst>
              <a:ext uri="{FF2B5EF4-FFF2-40B4-BE49-F238E27FC236}">
                <a16:creationId xmlns:a16="http://schemas.microsoft.com/office/drawing/2014/main" id="{AD3F2890-67B4-4347-9E33-113283D0F0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2506" y="2583095"/>
            <a:ext cx="6151494" cy="3821285"/>
          </a:xfrm>
          <a:prstGeom prst="rect">
            <a:avLst/>
          </a:prstGeom>
        </p:spPr>
      </p:pic>
    </p:spTree>
    <p:extLst>
      <p:ext uri="{BB962C8B-B14F-4D97-AF65-F5344CB8AC3E}">
        <p14:creationId xmlns:p14="http://schemas.microsoft.com/office/powerpoint/2010/main" val="405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413" y="908720"/>
            <a:ext cx="7471963" cy="410369"/>
          </a:xfrm>
        </p:spPr>
        <p:txBody>
          <a:bodyPr/>
          <a:lstStyle/>
          <a:p>
            <a:pPr algn="l"/>
            <a:r>
              <a:rPr lang="en-GB" sz="3600" b="1" dirty="0">
                <a:solidFill>
                  <a:schemeClr val="tx2"/>
                </a:solidFill>
              </a:rPr>
              <a:t>Transgenerational lapsing</a:t>
            </a:r>
          </a:p>
        </p:txBody>
      </p:sp>
      <p:pic>
        <p:nvPicPr>
          <p:cNvPr id="7" name="Content Placeholder 6" descr="Sam Johnson in WWI British Army Uniform&#10;">
            <a:extLst>
              <a:ext uri="{FF2B5EF4-FFF2-40B4-BE49-F238E27FC236}">
                <a16:creationId xmlns:a16="http://schemas.microsoft.com/office/drawing/2014/main" id="{513ED898-2E38-4997-BF24-04A4E6CE44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700808"/>
            <a:ext cx="3096343" cy="4566673"/>
          </a:xfrm>
        </p:spPr>
      </p:pic>
      <p:pic>
        <p:nvPicPr>
          <p:cNvPr id="9" name="Picture 8" descr="Tony, Christine and Pauline Johnson in Benwell&#10;&#10;">
            <a:extLst>
              <a:ext uri="{FF2B5EF4-FFF2-40B4-BE49-F238E27FC236}">
                <a16:creationId xmlns:a16="http://schemas.microsoft.com/office/drawing/2014/main" id="{A20BF4DD-30B8-45B3-AF6B-05EF504CE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4616" y="1700808"/>
            <a:ext cx="4645408" cy="4566673"/>
          </a:xfrm>
          <a:prstGeom prst="rect">
            <a:avLst/>
          </a:prstGeom>
        </p:spPr>
      </p:pic>
    </p:spTree>
    <p:extLst>
      <p:ext uri="{BB962C8B-B14F-4D97-AF65-F5344CB8AC3E}">
        <p14:creationId xmlns:p14="http://schemas.microsoft.com/office/powerpoint/2010/main" val="1887592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413" y="908720"/>
            <a:ext cx="5959795" cy="410369"/>
          </a:xfrm>
        </p:spPr>
        <p:txBody>
          <a:bodyPr/>
          <a:lstStyle/>
          <a:p>
            <a:pPr algn="l"/>
            <a:r>
              <a:rPr lang="en-GB" sz="3600" b="1" i="1" dirty="0" err="1">
                <a:solidFill>
                  <a:schemeClr val="tx2"/>
                </a:solidFill>
              </a:rPr>
              <a:t>Cura</a:t>
            </a:r>
            <a:r>
              <a:rPr lang="en-GB" sz="3600" b="1" i="1" dirty="0">
                <a:solidFill>
                  <a:schemeClr val="tx2"/>
                </a:solidFill>
              </a:rPr>
              <a:t> Annonae </a:t>
            </a:r>
          </a:p>
        </p:txBody>
      </p:sp>
      <p:pic>
        <p:nvPicPr>
          <p:cNvPr id="1026" name="Picture 2" descr="Cura Annonae: granting of free bread to citizens of Rome">
            <a:extLst>
              <a:ext uri="{FF2B5EF4-FFF2-40B4-BE49-F238E27FC236}">
                <a16:creationId xmlns:a16="http://schemas.microsoft.com/office/drawing/2014/main" id="{26FFD47A-7AC4-4766-9255-E68E53C80E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848883"/>
            <a:ext cx="6292577" cy="432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323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413" y="908720"/>
            <a:ext cx="5959795" cy="410369"/>
          </a:xfrm>
        </p:spPr>
        <p:txBody>
          <a:bodyPr/>
          <a:lstStyle/>
          <a:p>
            <a:pPr algn="l"/>
            <a:r>
              <a:rPr lang="en-GB" sz="3600" b="1" dirty="0">
                <a:solidFill>
                  <a:schemeClr val="tx2"/>
                </a:solidFill>
              </a:rPr>
              <a:t>The reality of work</a:t>
            </a:r>
          </a:p>
        </p:txBody>
      </p:sp>
      <p:sp>
        <p:nvSpPr>
          <p:cNvPr id="3" name="Content Placeholder 2"/>
          <p:cNvSpPr>
            <a:spLocks noGrp="1"/>
          </p:cNvSpPr>
          <p:nvPr>
            <p:ph idx="1"/>
          </p:nvPr>
        </p:nvSpPr>
        <p:spPr>
          <a:xfrm>
            <a:off x="484413" y="2427508"/>
            <a:ext cx="8120035" cy="3851048"/>
          </a:xfrm>
        </p:spPr>
        <p:txBody>
          <a:bodyPr/>
          <a:lstStyle/>
          <a:p>
            <a:r>
              <a:rPr lang="en-GB" sz="2200" dirty="0">
                <a:solidFill>
                  <a:schemeClr val="tx2"/>
                </a:solidFill>
              </a:rPr>
              <a:t>Alienation</a:t>
            </a:r>
          </a:p>
          <a:p>
            <a:r>
              <a:rPr lang="en-GB" sz="2200" dirty="0">
                <a:solidFill>
                  <a:schemeClr val="tx2"/>
                </a:solidFill>
              </a:rPr>
              <a:t>Poverty</a:t>
            </a:r>
          </a:p>
          <a:p>
            <a:r>
              <a:rPr lang="en-GB" sz="2200" dirty="0">
                <a:solidFill>
                  <a:schemeClr val="tx2"/>
                </a:solidFill>
              </a:rPr>
              <a:t>Hopelessness</a:t>
            </a:r>
          </a:p>
          <a:p>
            <a:r>
              <a:rPr lang="en-GB" sz="2200" dirty="0">
                <a:solidFill>
                  <a:schemeClr val="tx2"/>
                </a:solidFill>
              </a:rPr>
              <a:t>Myth of dignity</a:t>
            </a:r>
          </a:p>
          <a:p>
            <a:endParaRPr lang="en-GB" sz="2200" dirty="0">
              <a:solidFill>
                <a:schemeClr val="tx2"/>
              </a:solidFill>
            </a:endParaRPr>
          </a:p>
        </p:txBody>
      </p:sp>
      <p:pic>
        <p:nvPicPr>
          <p:cNvPr id="2052" name="Picture 4">
            <a:extLst>
              <a:ext uri="{FF2B5EF4-FFF2-40B4-BE49-F238E27FC236}">
                <a16:creationId xmlns:a16="http://schemas.microsoft.com/office/drawing/2014/main" id="{034671E5-01C4-423F-8F96-C1D4C42E4F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1570" y="3284758"/>
            <a:ext cx="6352430" cy="3573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05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413" y="980728"/>
            <a:ext cx="7759995" cy="648072"/>
          </a:xfrm>
        </p:spPr>
        <p:txBody>
          <a:bodyPr/>
          <a:lstStyle/>
          <a:p>
            <a:pPr algn="l"/>
            <a:r>
              <a:rPr lang="en-GB" sz="3600" b="1" dirty="0">
                <a:solidFill>
                  <a:schemeClr val="tx2"/>
                </a:solidFill>
              </a:rPr>
              <a:t>A living pension and a rejoinder to lapsing </a:t>
            </a:r>
          </a:p>
        </p:txBody>
      </p:sp>
      <p:sp>
        <p:nvSpPr>
          <p:cNvPr id="3" name="Content Placeholder 2"/>
          <p:cNvSpPr>
            <a:spLocks noGrp="1"/>
          </p:cNvSpPr>
          <p:nvPr>
            <p:ph idx="1"/>
          </p:nvPr>
        </p:nvSpPr>
        <p:spPr>
          <a:xfrm>
            <a:off x="484413" y="2427508"/>
            <a:ext cx="8120035" cy="3851048"/>
          </a:xfrm>
        </p:spPr>
        <p:txBody>
          <a:bodyPr/>
          <a:lstStyle/>
          <a:p>
            <a:r>
              <a:rPr lang="en-GB" sz="2200" dirty="0">
                <a:solidFill>
                  <a:schemeClr val="tx2"/>
                </a:solidFill>
              </a:rPr>
              <a:t>The need to avoid domination</a:t>
            </a:r>
          </a:p>
          <a:p>
            <a:r>
              <a:rPr lang="en-GB" sz="2200" dirty="0">
                <a:solidFill>
                  <a:schemeClr val="tx2"/>
                </a:solidFill>
              </a:rPr>
              <a:t>Separation of roles of Church and State</a:t>
            </a:r>
          </a:p>
          <a:p>
            <a:r>
              <a:rPr lang="en-GB" sz="2200" dirty="0">
                <a:solidFill>
                  <a:schemeClr val="tx2"/>
                </a:solidFill>
              </a:rPr>
              <a:t>Church provides security for souls and champions security for bodies</a:t>
            </a:r>
          </a:p>
          <a:p>
            <a:r>
              <a:rPr lang="en-GB" sz="2200" dirty="0">
                <a:solidFill>
                  <a:schemeClr val="tx2"/>
                </a:solidFill>
              </a:rPr>
              <a:t>State provides security for bodies by implementing UBI as a living pension</a:t>
            </a:r>
          </a:p>
          <a:p>
            <a:r>
              <a:rPr lang="en-GB" sz="2200" dirty="0">
                <a:solidFill>
                  <a:schemeClr val="tx2"/>
                </a:solidFill>
              </a:rPr>
              <a:t>Pope Francis’ work in calling for such support is one reason for my wife wishing our children to be raised Catholic</a:t>
            </a:r>
          </a:p>
          <a:p>
            <a:endParaRPr lang="en-GB" sz="2200" dirty="0">
              <a:solidFill>
                <a:schemeClr val="tx2"/>
              </a:solidFill>
            </a:endParaRPr>
          </a:p>
        </p:txBody>
      </p:sp>
    </p:spTree>
    <p:extLst>
      <p:ext uri="{BB962C8B-B14F-4D97-AF65-F5344CB8AC3E}">
        <p14:creationId xmlns:p14="http://schemas.microsoft.com/office/powerpoint/2010/main" val="214472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28542</TotalTime>
  <Words>130</Words>
  <Application>Microsoft Office PowerPoint</Application>
  <PresentationFormat>On-screen Show (4:3)</PresentationFormat>
  <Paragraphs>24</Paragraphs>
  <Slides>6</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Lucida Grande</vt:lpstr>
      <vt:lpstr>Office Theme</vt:lpstr>
      <vt:lpstr>Slide 2: Text Only</vt:lpstr>
      <vt:lpstr>Universal Basic Income: Expert Testimony </vt:lpstr>
      <vt:lpstr>What knowledge is relevant to the enquiry?</vt:lpstr>
      <vt:lpstr>Transgenerational lapsing</vt:lpstr>
      <vt:lpstr>Cura Annonae </vt:lpstr>
      <vt:lpstr>The reality of work</vt:lpstr>
      <vt:lpstr>A living pension and a rejoinder to lapsing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wendy.gallagher</dc:creator>
  <cp:lastModifiedBy>Johnson, Matthew</cp:lastModifiedBy>
  <cp:revision>243</cp:revision>
  <cp:lastPrinted>2014-11-06T10:41:25Z</cp:lastPrinted>
  <dcterms:created xsi:type="dcterms:W3CDTF">2011-10-31T13:04:17Z</dcterms:created>
  <dcterms:modified xsi:type="dcterms:W3CDTF">2021-10-18T15:50:00Z</dcterms:modified>
</cp:coreProperties>
</file>