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7" r:id="rId11"/>
    <p:sldId id="265" r:id="rId12"/>
    <p:sldId id="268" r:id="rId13"/>
    <p:sldId id="269" r:id="rId14"/>
    <p:sldId id="270" r:id="rId1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813" autoAdjust="0"/>
  </p:normalViewPr>
  <p:slideViewPr>
    <p:cSldViewPr>
      <p:cViewPr varScale="1">
        <p:scale>
          <a:sx n="67" d="100"/>
          <a:sy n="67" d="100"/>
        </p:scale>
        <p:origin x="-16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B8500-8C91-4D0F-9D4A-6C3EB72D96F9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D7AAB-9B12-4FD7-87C7-04C24978FA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041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0CCB1-E4FC-41F8-A287-2C5E35EC537C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30F51-4FB7-4F72-A1CB-CB9AB276D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59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Notoriously problematic, little consensus on what constitutes the ‘best practice’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30F51-4FB7-4F72-A1CB-CB9AB276D2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823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Notoriously problematic, little consensus on what constitutes the ‘best practice’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30F51-4FB7-4F72-A1CB-CB9AB276D23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823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Notoriously problematic, little consensus on what constitutes the ‘best practice’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30F51-4FB7-4F72-A1CB-CB9AB276D23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82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FF340D2-D4E1-4A14-8030-B8E41C04C838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3331889-C7BF-4BEA-9221-1B4AED890A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Assessing the Application of Knowledge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49079"/>
            <a:ext cx="6400800" cy="880121"/>
          </a:xfrm>
        </p:spPr>
        <p:txBody>
          <a:bodyPr/>
          <a:lstStyle/>
          <a:p>
            <a:r>
              <a:rPr lang="en-GB" dirty="0" smtClean="0"/>
              <a:t>Dr Dawn Goodwin and Dr Laura Machin</a:t>
            </a:r>
          </a:p>
          <a:p>
            <a:r>
              <a:rPr lang="en-GB" dirty="0" smtClean="0"/>
              <a:t>Lancaster Medical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340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Past 7 years delivered Liverpool Medical School</a:t>
            </a:r>
          </a:p>
          <a:p>
            <a:r>
              <a:rPr lang="en-GB" dirty="0" smtClean="0"/>
              <a:t>Humanities and Social and Behavioural Sciences assessed via multiple choice and short answer questions</a:t>
            </a:r>
          </a:p>
          <a:p>
            <a:r>
              <a:rPr lang="en-GB" dirty="0" smtClean="0"/>
              <a:t>Differences between LVP and </a:t>
            </a:r>
            <a:r>
              <a:rPr lang="en-GB" dirty="0" err="1" smtClean="0"/>
              <a:t>Lancs</a:t>
            </a:r>
            <a:r>
              <a:rPr lang="en-GB" dirty="0" smtClean="0"/>
              <a:t> </a:t>
            </a:r>
            <a:r>
              <a:rPr lang="en-GB" dirty="0" err="1" smtClean="0"/>
              <a:t>MBChB</a:t>
            </a:r>
            <a:r>
              <a:rPr lang="en-GB" dirty="0" smtClean="0"/>
              <a:t> programme</a:t>
            </a:r>
          </a:p>
          <a:p>
            <a:pPr lvl="1"/>
            <a:r>
              <a:rPr lang="en-GB" dirty="0" smtClean="0"/>
              <a:t>No. of students</a:t>
            </a:r>
          </a:p>
          <a:p>
            <a:pPr lvl="1"/>
            <a:r>
              <a:rPr lang="en-GB" dirty="0" smtClean="0"/>
              <a:t>New curriculum</a:t>
            </a:r>
          </a:p>
          <a:p>
            <a:r>
              <a:rPr lang="en-GB" dirty="0" smtClean="0"/>
              <a:t>PBL across 4 year degree programme</a:t>
            </a:r>
          </a:p>
          <a:p>
            <a:pPr lvl="1"/>
            <a:r>
              <a:rPr lang="en-GB" dirty="0" smtClean="0"/>
              <a:t>Health, Culture &amp; Society (Sociology, Psychology &amp; Research Methods)</a:t>
            </a:r>
          </a:p>
          <a:p>
            <a:pPr lvl="1"/>
            <a:r>
              <a:rPr lang="en-GB" dirty="0" smtClean="0"/>
              <a:t>Professional Practice, Values, &amp; Ethics (Medical Professionalism, Ethics, Law &amp; History)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Situation at </a:t>
            </a:r>
            <a:br>
              <a:rPr lang="en-GB" dirty="0" smtClean="0"/>
            </a:br>
            <a:r>
              <a:rPr lang="en-GB" dirty="0" smtClean="0"/>
              <a:t>Lancaster Medical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55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780928"/>
            <a:ext cx="7408333" cy="3456384"/>
          </a:xfrm>
        </p:spPr>
        <p:txBody>
          <a:bodyPr>
            <a:normAutofit/>
          </a:bodyPr>
          <a:lstStyle/>
          <a:p>
            <a:pPr lvl="1"/>
            <a:r>
              <a:rPr lang="en-GB" dirty="0" smtClean="0"/>
              <a:t>Ensure doctors retain their humanistic attitudes = improved quality of care patients receive</a:t>
            </a:r>
          </a:p>
          <a:p>
            <a:pPr lvl="1"/>
            <a:r>
              <a:rPr lang="en-GB" dirty="0" smtClean="0"/>
              <a:t>Variable inclusion in curriculum</a:t>
            </a:r>
          </a:p>
          <a:p>
            <a:pPr lvl="1"/>
            <a:r>
              <a:rPr lang="en-GB" dirty="0" smtClean="0"/>
              <a:t>Assessment variable 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Assessment of Humanities, and Social and Behavioural Sciences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27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MCQs</a:t>
            </a:r>
            <a:r>
              <a:rPr lang="en-GB" sz="4000" dirty="0"/>
              <a:t>, SBAs, &amp; 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Short-Answer </a:t>
            </a:r>
            <a:r>
              <a:rPr lang="en-GB" sz="4000" dirty="0"/>
              <a:t>Q</a:t>
            </a:r>
            <a:r>
              <a:rPr lang="en-GB" sz="4000" dirty="0" smtClean="0"/>
              <a:t>uestions</a:t>
            </a:r>
            <a:endParaRPr lang="en-GB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Disadvantages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dirty="0" smtClean="0"/>
              <a:t>Difficultly assessing depth and application of knowledge</a:t>
            </a:r>
          </a:p>
          <a:p>
            <a:pPr lvl="1"/>
            <a:r>
              <a:rPr lang="en-GB" dirty="0" smtClean="0"/>
              <a:t>Reinforces a theoretical ‘medical school world’</a:t>
            </a:r>
          </a:p>
          <a:p>
            <a:pPr lvl="1"/>
            <a:r>
              <a:rPr lang="en-GB" dirty="0" smtClean="0"/>
              <a:t>Divorced from real clinical encounters = lack of relevance for students</a:t>
            </a:r>
          </a:p>
          <a:p>
            <a:pPr lvl="1"/>
            <a:r>
              <a:rPr lang="en-GB" dirty="0" smtClean="0"/>
              <a:t>Little or no exploration of the ‘shades of grey’ </a:t>
            </a:r>
          </a:p>
          <a:p>
            <a:pPr marL="301943" lvl="1" indent="0">
              <a:buNone/>
            </a:pPr>
            <a:endParaRPr lang="en-GB" dirty="0" smtClean="0"/>
          </a:p>
          <a:p>
            <a:pPr marL="301943" lvl="1" indent="0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Advantages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GB" dirty="0"/>
              <a:t>Statistical reliability = ‘gold standard’</a:t>
            </a:r>
          </a:p>
          <a:p>
            <a:pPr lvl="1"/>
            <a:r>
              <a:rPr lang="en-GB" dirty="0"/>
              <a:t>Computer marked &amp; highly prescriptive answers = Less demanding on staff time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208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Essays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Advantages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Well-suited to analytical and critical thinking</a:t>
            </a:r>
          </a:p>
          <a:p>
            <a:pPr lvl="1"/>
            <a:r>
              <a:rPr lang="en-GB" dirty="0" smtClean="0"/>
              <a:t>Increased demand on staff time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Disadvantages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GB" dirty="0"/>
              <a:t>Limited breadth of assessment</a:t>
            </a:r>
          </a:p>
          <a:p>
            <a:pPr lvl="1"/>
            <a:r>
              <a:rPr lang="en-GB" dirty="0"/>
              <a:t>Marking subjectivity = unreliability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993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Compromise between essay and MCQs </a:t>
            </a:r>
          </a:p>
          <a:p>
            <a:r>
              <a:rPr lang="en-GB" dirty="0" smtClean="0"/>
              <a:t>Greater assessment of depth and application of knowledge</a:t>
            </a:r>
          </a:p>
          <a:p>
            <a:r>
              <a:rPr lang="en-GB" dirty="0" smtClean="0"/>
              <a:t>Reduced reliance on rote learning </a:t>
            </a:r>
          </a:p>
          <a:p>
            <a:r>
              <a:rPr lang="en-GB" dirty="0" smtClean="0"/>
              <a:t>Avoid abstraction of concepts</a:t>
            </a:r>
          </a:p>
          <a:p>
            <a:r>
              <a:rPr lang="en-GB" dirty="0" smtClean="0"/>
              <a:t>Closely aligned with the PBL pedagogical strategy</a:t>
            </a:r>
          </a:p>
          <a:p>
            <a:pPr lvl="1"/>
            <a:r>
              <a:rPr lang="en-GB" dirty="0" smtClean="0"/>
              <a:t>Encourage students to view HCS &amp; PPVE as intertwined, and appreciate how each theme enhances understanding of the other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Aims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667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9592" y="2564904"/>
            <a:ext cx="7408333" cy="396894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2 scenarios</a:t>
            </a:r>
          </a:p>
          <a:p>
            <a:r>
              <a:rPr lang="en-GB" dirty="0" smtClean="0"/>
              <a:t>8 sets of questions worth 10 marks each</a:t>
            </a:r>
          </a:p>
          <a:p>
            <a:r>
              <a:rPr lang="en-GB" dirty="0" smtClean="0"/>
              <a:t>Scenarios and questions sets based upon PBL learning objectives from HCS and PPVE</a:t>
            </a:r>
          </a:p>
          <a:p>
            <a:pPr lvl="1"/>
            <a:r>
              <a:rPr lang="en-GB" i="1" dirty="0" smtClean="0"/>
              <a:t>E.g. describe the concept of medicalisation (HCS) or Discuss the role of clinical guidelines in hospital practice and consider the implications of not following them (PPVE)</a:t>
            </a:r>
          </a:p>
          <a:p>
            <a:r>
              <a:rPr lang="en-GB" dirty="0" smtClean="0"/>
              <a:t>Scenarios are written in a way that illustrates the concepts or issues addressed in the learning objectives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Introducing </a:t>
            </a:r>
            <a:r>
              <a:rPr lang="en-GB" sz="4000" dirty="0"/>
              <a:t>Scenario Based </a:t>
            </a:r>
            <a:r>
              <a:rPr lang="en-GB" sz="4000" dirty="0" smtClean="0"/>
              <a:t>Assessment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01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Introducing </a:t>
            </a:r>
            <a:r>
              <a:rPr lang="en-GB" sz="4000" dirty="0"/>
              <a:t>Scenario Based </a:t>
            </a:r>
            <a:r>
              <a:rPr lang="en-GB" sz="4000" dirty="0" smtClean="0"/>
              <a:t>Assessment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Questions require the students to engage with the scenario, identify how and where aspects of a concept or topic are illustrated, and to discuss their knowledge of these topics</a:t>
            </a:r>
          </a:p>
          <a:p>
            <a:r>
              <a:rPr lang="en-GB" dirty="0" smtClean="0"/>
              <a:t>Answers are in the form of a ‘modified essay answer’ or ‘extended short answer’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702136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GB" i="1" dirty="0" smtClean="0"/>
              <a:t>The GP opts not to follow the clinical guidelines. Discuss the roles of clinical guidelines and doctors’ judgement in clinical practice (4 marks) (</a:t>
            </a:r>
            <a:r>
              <a:rPr lang="en-GB" i="1" dirty="0" err="1" smtClean="0"/>
              <a:t>yr</a:t>
            </a:r>
            <a:r>
              <a:rPr lang="en-GB" i="1" dirty="0" smtClean="0"/>
              <a:t> 2)</a:t>
            </a:r>
          </a:p>
          <a:p>
            <a:endParaRPr lang="en-GB" i="1" dirty="0" smtClean="0"/>
          </a:p>
          <a:p>
            <a:r>
              <a:rPr lang="en-GB" i="1" dirty="0" smtClean="0"/>
              <a:t>Identify 4 aspects of this scenario that illustrate features of the concept of medicalisation (4 marks) and discuss these points with reference to definitions of medicalisation (6 marks) (</a:t>
            </a:r>
            <a:r>
              <a:rPr lang="en-GB" i="1" dirty="0" err="1" smtClean="0"/>
              <a:t>yr</a:t>
            </a:r>
            <a:r>
              <a:rPr lang="en-GB" i="1" dirty="0" smtClean="0"/>
              <a:t> 1)</a:t>
            </a:r>
            <a:endParaRPr lang="en-GB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644008" y="4149080"/>
            <a:ext cx="3816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27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Scenario Based Assessment: </a:t>
            </a:r>
            <a:r>
              <a:rPr lang="en-GB" dirty="0" smtClean="0"/>
              <a:t>The Process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Question </a:t>
            </a:r>
            <a:r>
              <a:rPr lang="en-GB" dirty="0" smtClean="0"/>
              <a:t>writing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Collaborative process</a:t>
            </a:r>
          </a:p>
          <a:p>
            <a:pPr lvl="1"/>
            <a:r>
              <a:rPr lang="en-GB" dirty="0" smtClean="0"/>
              <a:t>Subject specialists</a:t>
            </a:r>
          </a:p>
          <a:p>
            <a:pPr lvl="1"/>
            <a:r>
              <a:rPr lang="en-GB" dirty="0" smtClean="0"/>
              <a:t>Quality assurance</a:t>
            </a:r>
          </a:p>
          <a:p>
            <a:pPr marL="301943" lvl="1" indent="0">
              <a:buNone/>
            </a:pPr>
            <a:endParaRPr lang="en-GB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Question </a:t>
            </a:r>
            <a:r>
              <a:rPr lang="en-GB" dirty="0" smtClean="0"/>
              <a:t>marking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GB" dirty="0"/>
              <a:t>Subject specialists </a:t>
            </a:r>
          </a:p>
          <a:p>
            <a:pPr lvl="1"/>
            <a:r>
              <a:rPr lang="en-GB" dirty="0"/>
              <a:t>Experience of UG medical </a:t>
            </a:r>
            <a:r>
              <a:rPr lang="en-GB" dirty="0" smtClean="0"/>
              <a:t>education</a:t>
            </a:r>
          </a:p>
          <a:p>
            <a:pPr lvl="1"/>
            <a:r>
              <a:rPr lang="en-GB" dirty="0" smtClean="0"/>
              <a:t>Doubled marked &amp; moderated</a:t>
            </a:r>
          </a:p>
          <a:p>
            <a:pPr lvl="1"/>
            <a:r>
              <a:rPr lang="en-GB" dirty="0" smtClean="0"/>
              <a:t>Acceptable alternative answers</a:t>
            </a:r>
          </a:p>
        </p:txBody>
      </p:sp>
    </p:spTree>
    <p:extLst>
      <p:ext uri="{BB962C8B-B14F-4D97-AF65-F5344CB8AC3E}">
        <p14:creationId xmlns:p14="http://schemas.microsoft.com/office/powerpoint/2010/main" val="227144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0998"/>
            <a:ext cx="8352928" cy="619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445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51520" y="2730700"/>
            <a:ext cx="8640960" cy="410445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Effectively assess students’ understanding and interpretation, rather than recall of rote learning</a:t>
            </a:r>
          </a:p>
          <a:p>
            <a:r>
              <a:rPr lang="en-GB" dirty="0" smtClean="0"/>
              <a:t>Length of time of exam</a:t>
            </a:r>
          </a:p>
          <a:p>
            <a:pPr lvl="1"/>
            <a:r>
              <a:rPr lang="en-GB" dirty="0" smtClean="0"/>
              <a:t>Reduced number of sets of questions asked</a:t>
            </a:r>
          </a:p>
          <a:p>
            <a:pPr lvl="1"/>
            <a:r>
              <a:rPr lang="en-GB" dirty="0" smtClean="0"/>
              <a:t>Shorter scenarios</a:t>
            </a:r>
          </a:p>
          <a:p>
            <a:r>
              <a:rPr lang="en-GB" dirty="0" smtClean="0"/>
              <a:t>Structure of questions</a:t>
            </a:r>
          </a:p>
          <a:p>
            <a:pPr lvl="1"/>
            <a:r>
              <a:rPr lang="en-GB" dirty="0" smtClean="0"/>
              <a:t>Structured vs. loose &amp; 1 mark per item of knowledge</a:t>
            </a:r>
          </a:p>
          <a:p>
            <a:r>
              <a:rPr lang="en-GB" dirty="0" smtClean="0"/>
              <a:t>Level of difficulty </a:t>
            </a:r>
          </a:p>
          <a:p>
            <a:pPr lvl="1"/>
            <a:r>
              <a:rPr lang="en-GB" dirty="0" smtClean="0"/>
              <a:t>Signifier of progression e.g. 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err="1" smtClean="0"/>
              <a:t>yr</a:t>
            </a:r>
            <a:r>
              <a:rPr lang="en-GB" dirty="0" smtClean="0"/>
              <a:t> mostly structured questions and the proportion of loosely-structured increases over the </a:t>
            </a:r>
            <a:r>
              <a:rPr lang="en-GB" dirty="0" smtClean="0"/>
              <a:t>years</a:t>
            </a:r>
          </a:p>
          <a:p>
            <a:r>
              <a:rPr lang="en-GB" dirty="0"/>
              <a:t>Recycling questions and </a:t>
            </a:r>
            <a:r>
              <a:rPr lang="en-GB" dirty="0" smtClean="0"/>
              <a:t>scenarios</a:t>
            </a:r>
            <a:endParaRPr lang="en-GB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</a:t>
            </a:r>
            <a:r>
              <a:rPr lang="en-GB" dirty="0" smtClean="0"/>
              <a:t>Learnt: Pilot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49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We </a:t>
            </a:r>
            <a:r>
              <a:rPr lang="en-GB" dirty="0"/>
              <a:t>Learnt: </a:t>
            </a:r>
            <a:r>
              <a:rPr lang="en-GB" dirty="0" smtClean="0"/>
              <a:t>Validity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GB" dirty="0" smtClean="0">
                <a:solidFill>
                  <a:srgbClr val="FF0000"/>
                </a:solidFill>
              </a:rPr>
              <a:t>Face validity </a:t>
            </a:r>
            <a:r>
              <a:rPr lang="en-GB" dirty="0" smtClean="0"/>
              <a:t>(compatibility with the curriculum’s educational philosophy)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Content validity </a:t>
            </a:r>
            <a:r>
              <a:rPr lang="en-GB" dirty="0" smtClean="0"/>
              <a:t>(assessing the content of the curriculum)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Construct validity </a:t>
            </a:r>
            <a:r>
              <a:rPr lang="en-GB" dirty="0" smtClean="0"/>
              <a:t>(ability to differentiate between groups with difference in ability)</a:t>
            </a:r>
          </a:p>
          <a:p>
            <a:pPr lvl="1"/>
            <a:endParaRPr lang="en-GB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Scenario Based Assessment replicates the PBL approach</a:t>
            </a:r>
          </a:p>
          <a:p>
            <a:r>
              <a:rPr lang="en-GB" dirty="0" smtClean="0"/>
              <a:t>Scenarios are written around the PBL learning objectives, and draw heavily on PBL recommended resources</a:t>
            </a:r>
          </a:p>
          <a:p>
            <a:r>
              <a:rPr lang="en-GB" dirty="0" smtClean="0"/>
              <a:t>Enables a more discerning picture of the variation of student knowledge and understanding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52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We </a:t>
            </a:r>
            <a:r>
              <a:rPr lang="en-GB" dirty="0"/>
              <a:t>Learnt: </a:t>
            </a:r>
            <a:r>
              <a:rPr lang="en-GB" dirty="0" smtClean="0"/>
              <a:t>Reliability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dirty="0" smtClean="0">
                <a:solidFill>
                  <a:srgbClr val="FF0000"/>
                </a:solidFill>
              </a:rPr>
              <a:t>Inter-</a:t>
            </a:r>
            <a:r>
              <a:rPr lang="en-GB" dirty="0" err="1" smtClean="0">
                <a:solidFill>
                  <a:srgbClr val="FF0000"/>
                </a:solidFill>
              </a:rPr>
              <a:t>rater</a:t>
            </a:r>
            <a:r>
              <a:rPr lang="en-GB" dirty="0" smtClean="0">
                <a:solidFill>
                  <a:srgbClr val="FF0000"/>
                </a:solidFill>
              </a:rPr>
              <a:t> reliability </a:t>
            </a:r>
            <a:r>
              <a:rPr lang="en-GB" dirty="0" smtClean="0"/>
              <a:t>(consistency of examiner ratings)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Inter-case reliability </a:t>
            </a:r>
            <a:r>
              <a:rPr lang="en-GB" dirty="0" smtClean="0"/>
              <a:t>(consistency of student performance across cases)</a:t>
            </a:r>
          </a:p>
          <a:p>
            <a:pPr lvl="2"/>
            <a:r>
              <a:rPr lang="en-GB" dirty="0" smtClean="0"/>
              <a:t>Adequate breadth of content sampling</a:t>
            </a:r>
          </a:p>
          <a:p>
            <a:pPr lvl="2"/>
            <a:r>
              <a:rPr lang="en-GB" dirty="0" smtClean="0"/>
              <a:t>Sufficient testing time</a:t>
            </a:r>
            <a:endParaRPr lang="en-GB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Answers are marked with student identity blinded </a:t>
            </a:r>
          </a:p>
          <a:p>
            <a:r>
              <a:rPr lang="en-GB" dirty="0" smtClean="0"/>
              <a:t>Different markers are allocated different sets of questions to mark</a:t>
            </a:r>
          </a:p>
          <a:p>
            <a:r>
              <a:rPr lang="en-GB" dirty="0" smtClean="0"/>
              <a:t>Markers present in large room to facilitate discussion of unanticipated answers</a:t>
            </a:r>
          </a:p>
          <a:p>
            <a:r>
              <a:rPr lang="en-GB" dirty="0" smtClean="0"/>
              <a:t>PBL topics sampled rather than PBL learning objectives (</a:t>
            </a:r>
            <a:r>
              <a:rPr lang="en-GB" dirty="0" err="1" smtClean="0"/>
              <a:t>yr</a:t>
            </a:r>
            <a:r>
              <a:rPr lang="en-GB" dirty="0" smtClean="0"/>
              <a:t> 1, 8-10 topics out of 44, across HCS &amp; PPVE, in 11 PBL modules)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5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99389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Continue with scenario based assessment</a:t>
            </a:r>
          </a:p>
          <a:p>
            <a:pPr lvl="1"/>
            <a:r>
              <a:rPr lang="en-GB" dirty="0" smtClean="0"/>
              <a:t>Reliability, validity, feasibility and educational impact of scenario based assessment </a:t>
            </a:r>
            <a:r>
              <a:rPr lang="en-GB" sz="1400" dirty="0" smtClean="0"/>
              <a:t>(</a:t>
            </a:r>
            <a:r>
              <a:rPr lang="en-GB" sz="1400" dirty="0" err="1" smtClean="0"/>
              <a:t>Fewtrell</a:t>
            </a:r>
            <a:r>
              <a:rPr lang="en-GB" sz="1400" dirty="0" smtClean="0"/>
              <a:t>, 2011)</a:t>
            </a:r>
          </a:p>
          <a:p>
            <a:pPr lvl="1"/>
            <a:r>
              <a:rPr lang="en-GB" dirty="0" smtClean="0"/>
              <a:t>Students changed their approach to PBL, independent learning, and exam preparation</a:t>
            </a:r>
          </a:p>
          <a:p>
            <a:pPr lvl="1"/>
            <a:r>
              <a:rPr lang="en-GB" dirty="0" smtClean="0"/>
              <a:t>Avoids assessing ‘trivial’ knowledge</a:t>
            </a:r>
            <a:r>
              <a:rPr lang="en-GB" sz="1600" dirty="0" smtClean="0"/>
              <a:t> (GMC, 2011)</a:t>
            </a:r>
          </a:p>
          <a:p>
            <a:pPr lvl="1"/>
            <a:r>
              <a:rPr lang="en-GB" dirty="0" smtClean="0"/>
              <a:t>Expectation of alternative answers during student feedback sessions prepares students for the ambiguity and uncertainty they will experience in clinical practice</a:t>
            </a:r>
          </a:p>
          <a:p>
            <a:pPr lvl="1"/>
            <a:r>
              <a:rPr lang="en-GB" dirty="0" smtClean="0"/>
              <a:t>Students are encouraged to consider that a variety of appropriate responses exist, and they are required to justify their answer, as they would in clinical practice 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Going Forward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377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239</TotalTime>
  <Words>850</Words>
  <Application>Microsoft Office PowerPoint</Application>
  <PresentationFormat>On-screen Show (4:3)</PresentationFormat>
  <Paragraphs>101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Waveform</vt:lpstr>
      <vt:lpstr>Assessing the Application of Knowledge</vt:lpstr>
      <vt:lpstr>The Situation at  Lancaster Medical School</vt:lpstr>
      <vt:lpstr>Assessment of Humanities, and Social and Behavioural Sciences</vt:lpstr>
      <vt:lpstr>MCQs, SBAs, &amp;  Short-Answer Questions</vt:lpstr>
      <vt:lpstr>Essays</vt:lpstr>
      <vt:lpstr>Our Aims</vt:lpstr>
      <vt:lpstr>Introducing Scenario Based Assessment</vt:lpstr>
      <vt:lpstr>Introducing Scenario Based Assessment</vt:lpstr>
      <vt:lpstr>Scenario Based Assessment: The Process</vt:lpstr>
      <vt:lpstr>PowerPoint Presentation</vt:lpstr>
      <vt:lpstr>What We Learnt: Pilot</vt:lpstr>
      <vt:lpstr>What We Learnt: Validity</vt:lpstr>
      <vt:lpstr>What We Learnt: Reliability</vt:lpstr>
      <vt:lpstr>Going Forward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machinl</dc:creator>
  <cp:lastModifiedBy>machinl</cp:lastModifiedBy>
  <cp:revision>19</cp:revision>
  <cp:lastPrinted>2015-03-19T10:02:57Z</cp:lastPrinted>
  <dcterms:created xsi:type="dcterms:W3CDTF">2015-03-18T14:04:24Z</dcterms:created>
  <dcterms:modified xsi:type="dcterms:W3CDTF">2015-03-19T10:03:11Z</dcterms:modified>
</cp:coreProperties>
</file>