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7"/>
  </p:notesMasterIdLst>
  <p:sldIdLst>
    <p:sldId id="256" r:id="rId2"/>
    <p:sldId id="291" r:id="rId3"/>
    <p:sldId id="281" r:id="rId4"/>
    <p:sldId id="286" r:id="rId5"/>
    <p:sldId id="292" r:id="rId6"/>
    <p:sldId id="275" r:id="rId7"/>
    <p:sldId id="288" r:id="rId8"/>
    <p:sldId id="289" r:id="rId9"/>
    <p:sldId id="293" r:id="rId10"/>
    <p:sldId id="295" r:id="rId11"/>
    <p:sldId id="297" r:id="rId12"/>
    <p:sldId id="279" r:id="rId13"/>
    <p:sldId id="296" r:id="rId14"/>
    <p:sldId id="268" r:id="rId15"/>
    <p:sldId id="29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121B"/>
    <a:srgbClr val="000000"/>
    <a:srgbClr val="4140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04" autoAdjust="0"/>
    <p:restoredTop sz="89788" autoAdjust="0"/>
  </p:normalViewPr>
  <p:slideViewPr>
    <p:cSldViewPr snapToGrid="0">
      <p:cViewPr varScale="1">
        <p:scale>
          <a:sx n="146" d="100"/>
          <a:sy n="146" d="100"/>
        </p:scale>
        <p:origin x="142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42F3E7-441F-477B-9032-3EE7BEB30DA2}" type="datetimeFigureOut">
              <a:rPr lang="en-GB" smtClean="0"/>
              <a:t>02/11/2021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22F0C5-9915-4C9D-B9C1-C3246B8D4C90}" type="slidenum">
              <a:rPr lang="en-GB" smtClean="0"/>
              <a:t>‹#›</a:t>
            </a:fld>
            <a:endParaRPr lang="en-GB" dirty="0"/>
          </a:p>
        </p:txBody>
      </p:sp>
    </p:spTree>
    <p:extLst>
      <p:ext uri="{BB962C8B-B14F-4D97-AF65-F5344CB8AC3E}">
        <p14:creationId xmlns:p14="http://schemas.microsoft.com/office/powerpoint/2010/main" val="837957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22F0C5-9915-4C9D-B9C1-C3246B8D4C90}" type="slidenum">
              <a:rPr lang="en-GB" smtClean="0"/>
              <a:t>1</a:t>
            </a:fld>
            <a:endParaRPr lang="en-GB" dirty="0"/>
          </a:p>
        </p:txBody>
      </p:sp>
    </p:spTree>
    <p:extLst>
      <p:ext uri="{BB962C8B-B14F-4D97-AF65-F5344CB8AC3E}">
        <p14:creationId xmlns:p14="http://schemas.microsoft.com/office/powerpoint/2010/main" val="196843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Signalling: track circuits on electrified networks; Russia and Sweden, other studies also in Canada and Finland.</a:t>
            </a:r>
          </a:p>
          <a:p>
            <a:r>
              <a:rPr lang="en-GB" dirty="0"/>
              <a:t>Transformers: As is the case with power grids, quasi-DC currents flow through the OLE and into locomotive transformers.</a:t>
            </a:r>
          </a:p>
          <a:p>
            <a:r>
              <a:rPr lang="en-GB" dirty="0"/>
              <a:t>Interdependencies: Power and communications that are affected by SW, such as the Global Navigation Satellite System (GNSS). I have recently found out that some of the newer trains use GPS to determine the amount of bank needed to turn a corner as this is highly location dependent.</a:t>
            </a:r>
          </a:p>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2</a:t>
            </a:fld>
            <a:endParaRPr lang="en-GB" dirty="0"/>
          </a:p>
        </p:txBody>
      </p:sp>
    </p:spTree>
    <p:extLst>
      <p:ext uri="{BB962C8B-B14F-4D97-AF65-F5344CB8AC3E}">
        <p14:creationId xmlns:p14="http://schemas.microsoft.com/office/powerpoint/2010/main" val="908762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3</a:t>
            </a:fld>
            <a:endParaRPr lang="en-GB" dirty="0"/>
          </a:p>
        </p:txBody>
      </p:sp>
    </p:spTree>
    <p:extLst>
      <p:ext uri="{BB962C8B-B14F-4D97-AF65-F5344CB8AC3E}">
        <p14:creationId xmlns:p14="http://schemas.microsoft.com/office/powerpoint/2010/main" val="1389797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Only after you’ve completed steps 1-3 can you make Boteler-style calculations for the UK context</a:t>
            </a:r>
          </a:p>
        </p:txBody>
      </p:sp>
      <p:sp>
        <p:nvSpPr>
          <p:cNvPr id="4" name="Slide Number Placeholder 3"/>
          <p:cNvSpPr>
            <a:spLocks noGrp="1"/>
          </p:cNvSpPr>
          <p:nvPr>
            <p:ph type="sldNum" sz="quarter" idx="5"/>
          </p:nvPr>
        </p:nvSpPr>
        <p:spPr/>
        <p:txBody>
          <a:bodyPr/>
          <a:lstStyle/>
          <a:p>
            <a:fld id="{5F22F0C5-9915-4C9D-B9C1-C3246B8D4C90}" type="slidenum">
              <a:rPr lang="en-GB" smtClean="0"/>
              <a:t>4</a:t>
            </a:fld>
            <a:endParaRPr lang="en-GB" dirty="0"/>
          </a:p>
        </p:txBody>
      </p:sp>
    </p:spTree>
    <p:extLst>
      <p:ext uri="{BB962C8B-B14F-4D97-AF65-F5344CB8AC3E}">
        <p14:creationId xmlns:p14="http://schemas.microsoft.com/office/powerpoint/2010/main" val="349494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5</a:t>
            </a:fld>
            <a:endParaRPr lang="en-GB" dirty="0"/>
          </a:p>
        </p:txBody>
      </p:sp>
    </p:spTree>
    <p:extLst>
      <p:ext uri="{BB962C8B-B14F-4D97-AF65-F5344CB8AC3E}">
        <p14:creationId xmlns:p14="http://schemas.microsoft.com/office/powerpoint/2010/main" val="3739951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Step 1 complete</a:t>
            </a:r>
          </a:p>
        </p:txBody>
      </p:sp>
      <p:sp>
        <p:nvSpPr>
          <p:cNvPr id="4" name="Slide Number Placeholder 3"/>
          <p:cNvSpPr>
            <a:spLocks noGrp="1"/>
          </p:cNvSpPr>
          <p:nvPr>
            <p:ph type="sldNum" sz="quarter" idx="5"/>
          </p:nvPr>
        </p:nvSpPr>
        <p:spPr/>
        <p:txBody>
          <a:bodyPr/>
          <a:lstStyle/>
          <a:p>
            <a:fld id="{5F22F0C5-9915-4C9D-B9C1-C3246B8D4C90}" type="slidenum">
              <a:rPr lang="en-GB" smtClean="0"/>
              <a:t>6</a:t>
            </a:fld>
            <a:endParaRPr lang="en-GB" dirty="0"/>
          </a:p>
        </p:txBody>
      </p:sp>
    </p:spTree>
    <p:extLst>
      <p:ext uri="{BB962C8B-B14F-4D97-AF65-F5344CB8AC3E}">
        <p14:creationId xmlns:p14="http://schemas.microsoft.com/office/powerpoint/2010/main" val="2514385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Step 2 complete</a:t>
            </a:r>
          </a:p>
        </p:txBody>
      </p:sp>
      <p:sp>
        <p:nvSpPr>
          <p:cNvPr id="4" name="Slide Number Placeholder 3"/>
          <p:cNvSpPr>
            <a:spLocks noGrp="1"/>
          </p:cNvSpPr>
          <p:nvPr>
            <p:ph type="sldNum" sz="quarter" idx="5"/>
          </p:nvPr>
        </p:nvSpPr>
        <p:spPr/>
        <p:txBody>
          <a:bodyPr/>
          <a:lstStyle/>
          <a:p>
            <a:fld id="{5F22F0C5-9915-4C9D-B9C1-C3246B8D4C90}" type="slidenum">
              <a:rPr lang="en-GB" smtClean="0"/>
              <a:t>7</a:t>
            </a:fld>
            <a:endParaRPr lang="en-GB" dirty="0"/>
          </a:p>
        </p:txBody>
      </p:sp>
    </p:spTree>
    <p:extLst>
      <p:ext uri="{BB962C8B-B14F-4D97-AF65-F5344CB8AC3E}">
        <p14:creationId xmlns:p14="http://schemas.microsoft.com/office/powerpoint/2010/main" val="1263274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8</a:t>
            </a:fld>
            <a:endParaRPr lang="en-GB" dirty="0"/>
          </a:p>
        </p:txBody>
      </p:sp>
    </p:spTree>
    <p:extLst>
      <p:ext uri="{BB962C8B-B14F-4D97-AF65-F5344CB8AC3E}">
        <p14:creationId xmlns:p14="http://schemas.microsoft.com/office/powerpoint/2010/main" val="2622118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9</a:t>
            </a:fld>
            <a:endParaRPr lang="en-GB" dirty="0"/>
          </a:p>
        </p:txBody>
      </p:sp>
    </p:spTree>
    <p:extLst>
      <p:ext uri="{BB962C8B-B14F-4D97-AF65-F5344CB8AC3E}">
        <p14:creationId xmlns:p14="http://schemas.microsoft.com/office/powerpoint/2010/main" val="94886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10</a:t>
            </a:fld>
            <a:endParaRPr lang="en-GB" dirty="0"/>
          </a:p>
        </p:txBody>
      </p:sp>
    </p:spTree>
    <p:extLst>
      <p:ext uri="{BB962C8B-B14F-4D97-AF65-F5344CB8AC3E}">
        <p14:creationId xmlns:p14="http://schemas.microsoft.com/office/powerpoint/2010/main" val="2744521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11</a:t>
            </a:fld>
            <a:endParaRPr lang="en-GB" dirty="0"/>
          </a:p>
        </p:txBody>
      </p:sp>
    </p:spTree>
    <p:extLst>
      <p:ext uri="{BB962C8B-B14F-4D97-AF65-F5344CB8AC3E}">
        <p14:creationId xmlns:p14="http://schemas.microsoft.com/office/powerpoint/2010/main" val="2663891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Network Rail are currently working on the ORS (Operation Route Section) model to aid the forecasting of hazards related to regular terrestrial weather, but as part of this they have compiled a detailed overview of the signalling systems and route blocks used across the UK.</a:t>
            </a:r>
          </a:p>
        </p:txBody>
      </p:sp>
      <p:sp>
        <p:nvSpPr>
          <p:cNvPr id="4" name="Slide Number Placeholder 3"/>
          <p:cNvSpPr>
            <a:spLocks noGrp="1"/>
          </p:cNvSpPr>
          <p:nvPr>
            <p:ph type="sldNum" sz="quarter" idx="5"/>
          </p:nvPr>
        </p:nvSpPr>
        <p:spPr/>
        <p:txBody>
          <a:bodyPr/>
          <a:lstStyle/>
          <a:p>
            <a:fld id="{5F22F0C5-9915-4C9D-B9C1-C3246B8D4C90}" type="slidenum">
              <a:rPr lang="en-GB" smtClean="0"/>
              <a:t>12</a:t>
            </a:fld>
            <a:endParaRPr lang="en-GB" dirty="0"/>
          </a:p>
        </p:txBody>
      </p:sp>
    </p:spTree>
    <p:extLst>
      <p:ext uri="{BB962C8B-B14F-4D97-AF65-F5344CB8AC3E}">
        <p14:creationId xmlns:p14="http://schemas.microsoft.com/office/powerpoint/2010/main" val="2523234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2F0C5-9915-4C9D-B9C1-C3246B8D4C90}" type="slidenum">
              <a:rPr lang="en-GB" smtClean="0"/>
              <a:t>13</a:t>
            </a:fld>
            <a:endParaRPr lang="en-GB" dirty="0"/>
          </a:p>
        </p:txBody>
      </p:sp>
    </p:spTree>
    <p:extLst>
      <p:ext uri="{BB962C8B-B14F-4D97-AF65-F5344CB8AC3E}">
        <p14:creationId xmlns:p14="http://schemas.microsoft.com/office/powerpoint/2010/main" val="918114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Step 1 complete</a:t>
            </a:r>
          </a:p>
        </p:txBody>
      </p:sp>
      <p:sp>
        <p:nvSpPr>
          <p:cNvPr id="4" name="Slide Number Placeholder 3"/>
          <p:cNvSpPr>
            <a:spLocks noGrp="1"/>
          </p:cNvSpPr>
          <p:nvPr>
            <p:ph type="sldNum" sz="quarter" idx="5"/>
          </p:nvPr>
        </p:nvSpPr>
        <p:spPr/>
        <p:txBody>
          <a:bodyPr/>
          <a:lstStyle/>
          <a:p>
            <a:fld id="{5F22F0C5-9915-4C9D-B9C1-C3246B8D4C90}" type="slidenum">
              <a:rPr lang="en-GB" smtClean="0"/>
              <a:t>15</a:t>
            </a:fld>
            <a:endParaRPr lang="en-GB" dirty="0"/>
          </a:p>
        </p:txBody>
      </p:sp>
    </p:spTree>
    <p:extLst>
      <p:ext uri="{BB962C8B-B14F-4D97-AF65-F5344CB8AC3E}">
        <p14:creationId xmlns:p14="http://schemas.microsoft.com/office/powerpoint/2010/main" val="29082838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Re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1EF2C280-F524-405F-B409-A0B3EEB3A760}"/>
              </a:ext>
              <a:ext uri="{C183D7F6-B498-43B3-948B-1728B52AA6E4}">
                <adec:decorative xmlns:adec="http://schemas.microsoft.com/office/drawing/2017/decorative" val="1"/>
              </a:ext>
            </a:extLst>
          </p:cNvPr>
          <p:cNvSpPr/>
          <p:nvPr userDrawn="1"/>
        </p:nvSpPr>
        <p:spPr>
          <a:xfrm>
            <a:off x="195942" y="195942"/>
            <a:ext cx="11812555" cy="6475445"/>
          </a:xfrm>
          <a:custGeom>
            <a:avLst/>
            <a:gdLst/>
            <a:ahLst/>
            <a:cxnLst/>
            <a:rect l="l" t="t" r="r" b="b"/>
            <a:pathLst>
              <a:path w="12048490" h="6713220">
                <a:moveTo>
                  <a:pt x="0" y="6713004"/>
                </a:moveTo>
                <a:lnTo>
                  <a:pt x="12048210" y="6713004"/>
                </a:lnTo>
                <a:lnTo>
                  <a:pt x="12048210" y="0"/>
                </a:lnTo>
                <a:lnTo>
                  <a:pt x="0" y="0"/>
                </a:lnTo>
                <a:lnTo>
                  <a:pt x="0" y="6713004"/>
                </a:lnTo>
                <a:close/>
              </a:path>
            </a:pathLst>
          </a:custGeom>
          <a:solidFill>
            <a:srgbClr val="B5111A"/>
          </a:solidFill>
        </p:spPr>
        <p:txBody>
          <a:bodyPr wrap="square" lIns="0" tIns="0" rIns="0" bIns="0" rtlCol="0"/>
          <a:lstStyle/>
          <a:p>
            <a:endParaRPr dirty="0"/>
          </a:p>
        </p:txBody>
      </p:sp>
      <p:pic>
        <p:nvPicPr>
          <p:cNvPr id="9" name="Picture 8" descr="Lancaster University">
            <a:extLst>
              <a:ext uri="{FF2B5EF4-FFF2-40B4-BE49-F238E27FC236}">
                <a16:creationId xmlns:a16="http://schemas.microsoft.com/office/drawing/2014/main" id="{B4C545BB-4FC6-4C07-B4BC-1B3873E92B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4942" y="762000"/>
            <a:ext cx="2552491" cy="806916"/>
          </a:xfrm>
          <a:prstGeom prst="rect">
            <a:avLst/>
          </a:prstGeom>
        </p:spPr>
      </p:pic>
      <p:sp>
        <p:nvSpPr>
          <p:cNvPr id="2" name="Title 1">
            <a:extLst>
              <a:ext uri="{FF2B5EF4-FFF2-40B4-BE49-F238E27FC236}">
                <a16:creationId xmlns:a16="http://schemas.microsoft.com/office/drawing/2014/main" id="{470CF9F2-6D22-4CA4-A596-A6A43B8C793E}"/>
              </a:ext>
            </a:extLst>
          </p:cNvPr>
          <p:cNvSpPr>
            <a:spLocks noGrp="1"/>
          </p:cNvSpPr>
          <p:nvPr>
            <p:ph type="ctrTitle" hasCustomPrompt="1"/>
          </p:nvPr>
        </p:nvSpPr>
        <p:spPr>
          <a:xfrm>
            <a:off x="900940" y="2205022"/>
            <a:ext cx="9144000" cy="1399152"/>
          </a:xfrm>
        </p:spPr>
        <p:txBody>
          <a:bodyPr anchor="b">
            <a:normAutofit/>
          </a:bodyPr>
          <a:lstStyle>
            <a:lvl1pPr algn="l">
              <a:lnSpc>
                <a:spcPts val="4400"/>
              </a:lnSpc>
              <a:spcBef>
                <a:spcPts val="1110"/>
              </a:spcBef>
              <a:defRPr sz="4550">
                <a:solidFill>
                  <a:schemeClr val="bg1"/>
                </a:solidFill>
                <a:latin typeface="Calibri" panose="020F0502020204030204" pitchFamily="34" charset="0"/>
                <a:cs typeface="Calibri" panose="020F0502020204030204" pitchFamily="34" charset="0"/>
              </a:defRPr>
            </a:lvl1pPr>
          </a:lstStyle>
          <a:p>
            <a:r>
              <a:rPr lang="en-US" dirty="0"/>
              <a:t>Template slide: </a:t>
            </a:r>
            <a:br>
              <a:rPr lang="en-US" dirty="0"/>
            </a:br>
            <a:r>
              <a:rPr lang="en-US" dirty="0"/>
              <a:t>presentation title goes here</a:t>
            </a:r>
            <a:endParaRPr lang="en-GB" dirty="0"/>
          </a:p>
        </p:txBody>
      </p:sp>
      <p:sp>
        <p:nvSpPr>
          <p:cNvPr id="3" name="Subtitle 2">
            <a:extLst>
              <a:ext uri="{FF2B5EF4-FFF2-40B4-BE49-F238E27FC236}">
                <a16:creationId xmlns:a16="http://schemas.microsoft.com/office/drawing/2014/main" id="{6D01B88C-C94B-424C-B0DC-611AA046862B}"/>
              </a:ext>
            </a:extLst>
          </p:cNvPr>
          <p:cNvSpPr>
            <a:spLocks noGrp="1"/>
          </p:cNvSpPr>
          <p:nvPr>
            <p:ph type="subTitle" idx="1" hasCustomPrompt="1"/>
          </p:nvPr>
        </p:nvSpPr>
        <p:spPr>
          <a:xfrm>
            <a:off x="934338" y="4152381"/>
            <a:ext cx="9144000" cy="1655762"/>
          </a:xfrm>
        </p:spPr>
        <p:txBody>
          <a:bodyPr>
            <a:normAutofit/>
          </a:bodyPr>
          <a:lstStyle>
            <a:lvl1pPr marL="0" indent="0" algn="l">
              <a:lnSpc>
                <a:spcPts val="2800"/>
              </a:lnSpc>
              <a:spcBef>
                <a:spcPts val="525"/>
              </a:spcBef>
              <a:buNone/>
              <a:defRPr sz="265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date, month, year here</a:t>
            </a:r>
          </a:p>
          <a:p>
            <a:r>
              <a:rPr lang="en-US" dirty="0"/>
              <a:t>Insert presenter name</a:t>
            </a:r>
            <a:endParaRPr lang="en-GB" dirty="0"/>
          </a:p>
        </p:txBody>
      </p:sp>
      <p:sp>
        <p:nvSpPr>
          <p:cNvPr id="8" name="object 6">
            <a:extLst>
              <a:ext uri="{FF2B5EF4-FFF2-40B4-BE49-F238E27FC236}">
                <a16:creationId xmlns:a16="http://schemas.microsoft.com/office/drawing/2014/main" id="{4260E1F7-11D6-4F9A-9CDB-A1450D1E497D}"/>
              </a:ext>
            </a:extLst>
          </p:cNvPr>
          <p:cNvSpPr/>
          <p:nvPr userDrawn="1"/>
        </p:nvSpPr>
        <p:spPr>
          <a:xfrm>
            <a:off x="992097" y="3829921"/>
            <a:ext cx="1584325" cy="0"/>
          </a:xfrm>
          <a:custGeom>
            <a:avLst/>
            <a:gdLst/>
            <a:ahLst/>
            <a:cxnLst/>
            <a:rect l="l" t="t" r="r" b="b"/>
            <a:pathLst>
              <a:path w="1584325">
                <a:moveTo>
                  <a:pt x="0" y="0"/>
                </a:moveTo>
                <a:lnTo>
                  <a:pt x="1584159" y="0"/>
                </a:lnTo>
              </a:path>
            </a:pathLst>
          </a:custGeom>
          <a:ln w="16929">
            <a:solidFill>
              <a:srgbClr val="A6ADB1"/>
            </a:solidFill>
          </a:ln>
        </p:spPr>
        <p:txBody>
          <a:bodyPr wrap="square" lIns="0" tIns="0" rIns="0" bIns="0" rtlCol="0"/>
          <a:lstStyle/>
          <a:p>
            <a:endParaRPr dirty="0"/>
          </a:p>
        </p:txBody>
      </p:sp>
      <p:sp>
        <p:nvSpPr>
          <p:cNvPr id="10" name="object 6">
            <a:extLst>
              <a:ext uri="{FF2B5EF4-FFF2-40B4-BE49-F238E27FC236}">
                <a16:creationId xmlns:a16="http://schemas.microsoft.com/office/drawing/2014/main" id="{BCDE62AB-9720-4075-A15D-483E19C7DADA}"/>
              </a:ext>
              <a:ext uri="{C183D7F6-B498-43B3-948B-1728B52AA6E4}">
                <adec:decorative xmlns:adec="http://schemas.microsoft.com/office/drawing/2017/decorative" val="1"/>
              </a:ext>
            </a:extLst>
          </p:cNvPr>
          <p:cNvSpPr/>
          <p:nvPr userDrawn="1"/>
        </p:nvSpPr>
        <p:spPr>
          <a:xfrm>
            <a:off x="971922" y="3832747"/>
            <a:ext cx="1590675" cy="0"/>
          </a:xfrm>
          <a:custGeom>
            <a:avLst/>
            <a:gdLst/>
            <a:ahLst/>
            <a:cxnLst/>
            <a:rect l="l" t="t" r="r" b="b"/>
            <a:pathLst>
              <a:path w="1590675">
                <a:moveTo>
                  <a:pt x="0" y="0"/>
                </a:moveTo>
                <a:lnTo>
                  <a:pt x="1590421" y="0"/>
                </a:lnTo>
              </a:path>
            </a:pathLst>
          </a:custGeom>
          <a:ln w="17043">
            <a:solidFill>
              <a:srgbClr val="A6ADB1"/>
            </a:solidFill>
          </a:ln>
        </p:spPr>
        <p:txBody>
          <a:bodyPr wrap="square" lIns="0" tIns="0" rIns="0" bIns="0" rtlCol="0"/>
          <a:lstStyle/>
          <a:p>
            <a:endParaRPr dirty="0"/>
          </a:p>
        </p:txBody>
      </p:sp>
      <p:sp>
        <p:nvSpPr>
          <p:cNvPr id="13" name="Slide Number Placeholder 5">
            <a:extLst>
              <a:ext uri="{FF2B5EF4-FFF2-40B4-BE49-F238E27FC236}">
                <a16:creationId xmlns:a16="http://schemas.microsoft.com/office/drawing/2014/main" id="{7BD4E107-ACD4-4A6A-8618-FDF878C3B9DA}"/>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chemeClr val="bg1"/>
                </a:solidFill>
              </a:defRPr>
            </a:lvl1pPr>
          </a:lstStyle>
          <a:p>
            <a:fld id="{6998E55D-8E2A-4AFE-A61C-B5DBBB7761E7}" type="slidenum">
              <a:rPr lang="en-GB" smtClean="0"/>
              <a:pPr/>
              <a:t>‹#›</a:t>
            </a:fld>
            <a:endParaRPr lang="en-GB" dirty="0"/>
          </a:p>
        </p:txBody>
      </p:sp>
    </p:spTree>
    <p:extLst>
      <p:ext uri="{BB962C8B-B14F-4D97-AF65-F5344CB8AC3E}">
        <p14:creationId xmlns:p14="http://schemas.microsoft.com/office/powerpoint/2010/main" val="3364697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CF9F2-6D22-4CA4-A596-A6A43B8C793E}"/>
              </a:ext>
            </a:extLst>
          </p:cNvPr>
          <p:cNvSpPr>
            <a:spLocks noGrp="1"/>
          </p:cNvSpPr>
          <p:nvPr>
            <p:ph type="ctrTitle" hasCustomPrompt="1"/>
          </p:nvPr>
        </p:nvSpPr>
        <p:spPr>
          <a:xfrm>
            <a:off x="900940" y="2205022"/>
            <a:ext cx="9144000" cy="1399152"/>
          </a:xfrm>
        </p:spPr>
        <p:txBody>
          <a:bodyPr anchor="b">
            <a:normAutofit/>
          </a:bodyPr>
          <a:lstStyle>
            <a:lvl1pPr algn="l">
              <a:lnSpc>
                <a:spcPts val="4400"/>
              </a:lnSpc>
              <a:spcBef>
                <a:spcPts val="1110"/>
              </a:spcBef>
              <a:defRPr sz="4550">
                <a:solidFill>
                  <a:srgbClr val="B5121B"/>
                </a:solidFill>
                <a:latin typeface="Calibri" panose="020F0502020204030204" pitchFamily="34" charset="0"/>
                <a:cs typeface="Calibri" panose="020F0502020204030204" pitchFamily="34" charset="0"/>
              </a:defRPr>
            </a:lvl1pPr>
          </a:lstStyle>
          <a:p>
            <a:r>
              <a:rPr lang="en-US" dirty="0"/>
              <a:t>Template slide: </a:t>
            </a:r>
            <a:br>
              <a:rPr lang="en-US" dirty="0"/>
            </a:br>
            <a:r>
              <a:rPr lang="en-US" dirty="0"/>
              <a:t>presentation title goes here</a:t>
            </a:r>
            <a:endParaRPr lang="en-GB" dirty="0"/>
          </a:p>
        </p:txBody>
      </p:sp>
      <p:sp>
        <p:nvSpPr>
          <p:cNvPr id="3" name="Subtitle 2">
            <a:extLst>
              <a:ext uri="{FF2B5EF4-FFF2-40B4-BE49-F238E27FC236}">
                <a16:creationId xmlns:a16="http://schemas.microsoft.com/office/drawing/2014/main" id="{6D01B88C-C94B-424C-B0DC-611AA046862B}"/>
              </a:ext>
            </a:extLst>
          </p:cNvPr>
          <p:cNvSpPr>
            <a:spLocks noGrp="1"/>
          </p:cNvSpPr>
          <p:nvPr>
            <p:ph type="subTitle" idx="1" hasCustomPrompt="1"/>
          </p:nvPr>
        </p:nvSpPr>
        <p:spPr>
          <a:xfrm>
            <a:off x="934338" y="4152381"/>
            <a:ext cx="9144000" cy="1655762"/>
          </a:xfrm>
        </p:spPr>
        <p:txBody>
          <a:bodyPr>
            <a:normAutofit/>
          </a:bodyPr>
          <a:lstStyle>
            <a:lvl1pPr marL="0" indent="0" algn="l">
              <a:lnSpc>
                <a:spcPts val="2800"/>
              </a:lnSpc>
              <a:spcBef>
                <a:spcPts val="525"/>
              </a:spcBef>
              <a:buNone/>
              <a:defRPr sz="26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date, month, year here</a:t>
            </a:r>
          </a:p>
          <a:p>
            <a:r>
              <a:rPr lang="en-US" dirty="0"/>
              <a:t>Insert presenter name</a:t>
            </a:r>
            <a:endParaRPr lang="en-GB" dirty="0"/>
          </a:p>
        </p:txBody>
      </p:sp>
      <p:pic>
        <p:nvPicPr>
          <p:cNvPr id="7" name="Picture 6" descr="Lancaster University">
            <a:extLst>
              <a:ext uri="{FF2B5EF4-FFF2-40B4-BE49-F238E27FC236}">
                <a16:creationId xmlns:a16="http://schemas.microsoft.com/office/drawing/2014/main" id="{2528AF01-8AC0-4C10-8386-19F11482E5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6682" y="762000"/>
            <a:ext cx="2565317" cy="810971"/>
          </a:xfrm>
          <a:prstGeom prst="rect">
            <a:avLst/>
          </a:prstGeom>
        </p:spPr>
      </p:pic>
      <p:sp>
        <p:nvSpPr>
          <p:cNvPr id="8" name="object 6">
            <a:extLst>
              <a:ext uri="{FF2B5EF4-FFF2-40B4-BE49-F238E27FC236}">
                <a16:creationId xmlns:a16="http://schemas.microsoft.com/office/drawing/2014/main" id="{4260E1F7-11D6-4F9A-9CDB-A1450D1E497D}"/>
              </a:ext>
              <a:ext uri="{C183D7F6-B498-43B3-948B-1728B52AA6E4}">
                <adec:decorative xmlns:adec="http://schemas.microsoft.com/office/drawing/2017/decorative" val="1"/>
              </a:ext>
            </a:extLst>
          </p:cNvPr>
          <p:cNvSpPr/>
          <p:nvPr userDrawn="1"/>
        </p:nvSpPr>
        <p:spPr>
          <a:xfrm>
            <a:off x="992097" y="3829921"/>
            <a:ext cx="1584325" cy="0"/>
          </a:xfrm>
          <a:custGeom>
            <a:avLst/>
            <a:gdLst/>
            <a:ahLst/>
            <a:cxnLst/>
            <a:rect l="l" t="t" r="r" b="b"/>
            <a:pathLst>
              <a:path w="1584325">
                <a:moveTo>
                  <a:pt x="0" y="0"/>
                </a:moveTo>
                <a:lnTo>
                  <a:pt x="1584159" y="0"/>
                </a:lnTo>
              </a:path>
            </a:pathLst>
          </a:custGeom>
          <a:ln w="16929">
            <a:solidFill>
              <a:srgbClr val="A6ADB1"/>
            </a:solidFill>
          </a:ln>
        </p:spPr>
        <p:txBody>
          <a:bodyPr wrap="square" lIns="0" tIns="0" rIns="0" bIns="0" rtlCol="0"/>
          <a:lstStyle/>
          <a:p>
            <a:endParaRPr dirty="0"/>
          </a:p>
        </p:txBody>
      </p:sp>
      <p:sp>
        <p:nvSpPr>
          <p:cNvPr id="11" name="Slide Number Placeholder 5">
            <a:extLst>
              <a:ext uri="{FF2B5EF4-FFF2-40B4-BE49-F238E27FC236}">
                <a16:creationId xmlns:a16="http://schemas.microsoft.com/office/drawing/2014/main" id="{195C828A-191B-48BF-BB4A-DF202F883DD1}"/>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spTree>
    <p:extLst>
      <p:ext uri="{BB962C8B-B14F-4D97-AF65-F5344CB8AC3E}">
        <p14:creationId xmlns:p14="http://schemas.microsoft.com/office/powerpoint/2010/main" val="1675682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Log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CF9F2-6D22-4CA4-A596-A6A43B8C793E}"/>
              </a:ext>
            </a:extLst>
          </p:cNvPr>
          <p:cNvSpPr>
            <a:spLocks noGrp="1"/>
          </p:cNvSpPr>
          <p:nvPr>
            <p:ph type="ctrTitle" hasCustomPrompt="1"/>
          </p:nvPr>
        </p:nvSpPr>
        <p:spPr>
          <a:xfrm>
            <a:off x="900940" y="2205022"/>
            <a:ext cx="9144000" cy="1399152"/>
          </a:xfrm>
        </p:spPr>
        <p:txBody>
          <a:bodyPr anchor="b">
            <a:normAutofit/>
          </a:bodyPr>
          <a:lstStyle>
            <a:lvl1pPr algn="l">
              <a:lnSpc>
                <a:spcPts val="4400"/>
              </a:lnSpc>
              <a:spcBef>
                <a:spcPts val="1110"/>
              </a:spcBef>
              <a:defRPr sz="4550">
                <a:solidFill>
                  <a:srgbClr val="B5121B"/>
                </a:solidFill>
                <a:latin typeface="Calibri" panose="020F0502020204030204" pitchFamily="34" charset="0"/>
                <a:cs typeface="Calibri" panose="020F0502020204030204" pitchFamily="34" charset="0"/>
              </a:defRPr>
            </a:lvl1pPr>
          </a:lstStyle>
          <a:p>
            <a:r>
              <a:rPr lang="en-US" dirty="0"/>
              <a:t>Template slide: </a:t>
            </a:r>
            <a:br>
              <a:rPr lang="en-US" dirty="0"/>
            </a:br>
            <a:r>
              <a:rPr lang="en-US" dirty="0"/>
              <a:t>presentation title goes here</a:t>
            </a:r>
            <a:endParaRPr lang="en-GB" dirty="0"/>
          </a:p>
        </p:txBody>
      </p:sp>
      <p:sp>
        <p:nvSpPr>
          <p:cNvPr id="3" name="Subtitle 2">
            <a:extLst>
              <a:ext uri="{FF2B5EF4-FFF2-40B4-BE49-F238E27FC236}">
                <a16:creationId xmlns:a16="http://schemas.microsoft.com/office/drawing/2014/main" id="{6D01B88C-C94B-424C-B0DC-611AA046862B}"/>
              </a:ext>
            </a:extLst>
          </p:cNvPr>
          <p:cNvSpPr>
            <a:spLocks noGrp="1"/>
          </p:cNvSpPr>
          <p:nvPr>
            <p:ph type="subTitle" idx="1" hasCustomPrompt="1"/>
          </p:nvPr>
        </p:nvSpPr>
        <p:spPr>
          <a:xfrm>
            <a:off x="934338" y="4152381"/>
            <a:ext cx="9144000" cy="1655762"/>
          </a:xfrm>
        </p:spPr>
        <p:txBody>
          <a:bodyPr>
            <a:normAutofit/>
          </a:bodyPr>
          <a:lstStyle>
            <a:lvl1pPr marL="0" indent="0" algn="l">
              <a:lnSpc>
                <a:spcPts val="2800"/>
              </a:lnSpc>
              <a:spcBef>
                <a:spcPts val="525"/>
              </a:spcBef>
              <a:buNone/>
              <a:defRPr sz="26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date, month, year here</a:t>
            </a:r>
          </a:p>
          <a:p>
            <a:r>
              <a:rPr lang="en-US" dirty="0"/>
              <a:t>Insert presenter name</a:t>
            </a:r>
            <a:endParaRPr lang="en-GB" dirty="0"/>
          </a:p>
        </p:txBody>
      </p:sp>
      <p:pic>
        <p:nvPicPr>
          <p:cNvPr id="7" name="Picture 6" descr="Lancaster University">
            <a:extLst>
              <a:ext uri="{FF2B5EF4-FFF2-40B4-BE49-F238E27FC236}">
                <a16:creationId xmlns:a16="http://schemas.microsoft.com/office/drawing/2014/main" id="{2528AF01-8AC0-4C10-8386-19F11482E5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6682" y="762000"/>
            <a:ext cx="2565317" cy="810971"/>
          </a:xfrm>
          <a:prstGeom prst="rect">
            <a:avLst/>
          </a:prstGeom>
        </p:spPr>
      </p:pic>
      <p:sp>
        <p:nvSpPr>
          <p:cNvPr id="8" name="object 6">
            <a:extLst>
              <a:ext uri="{FF2B5EF4-FFF2-40B4-BE49-F238E27FC236}">
                <a16:creationId xmlns:a16="http://schemas.microsoft.com/office/drawing/2014/main" id="{4260E1F7-11D6-4F9A-9CDB-A1450D1E497D}"/>
              </a:ext>
              <a:ext uri="{C183D7F6-B498-43B3-948B-1728B52AA6E4}">
                <adec:decorative xmlns:adec="http://schemas.microsoft.com/office/drawing/2017/decorative" val="1"/>
              </a:ext>
            </a:extLst>
          </p:cNvPr>
          <p:cNvSpPr/>
          <p:nvPr userDrawn="1"/>
        </p:nvSpPr>
        <p:spPr>
          <a:xfrm>
            <a:off x="992097" y="3829921"/>
            <a:ext cx="1584325" cy="0"/>
          </a:xfrm>
          <a:custGeom>
            <a:avLst/>
            <a:gdLst/>
            <a:ahLst/>
            <a:cxnLst/>
            <a:rect l="l" t="t" r="r" b="b"/>
            <a:pathLst>
              <a:path w="1584325">
                <a:moveTo>
                  <a:pt x="0" y="0"/>
                </a:moveTo>
                <a:lnTo>
                  <a:pt x="1584159" y="0"/>
                </a:lnTo>
              </a:path>
            </a:pathLst>
          </a:custGeom>
          <a:ln w="16929">
            <a:solidFill>
              <a:srgbClr val="A6ADB1"/>
            </a:solidFill>
          </a:ln>
        </p:spPr>
        <p:txBody>
          <a:bodyPr wrap="square" lIns="0" tIns="0" rIns="0" bIns="0" rtlCol="0"/>
          <a:lstStyle/>
          <a:p>
            <a:endParaRPr dirty="0"/>
          </a:p>
        </p:txBody>
      </p:sp>
      <p:sp>
        <p:nvSpPr>
          <p:cNvPr id="6" name="object 8" descr="University Academy 92 Manchester">
            <a:extLst>
              <a:ext uri="{FF2B5EF4-FFF2-40B4-BE49-F238E27FC236}">
                <a16:creationId xmlns:a16="http://schemas.microsoft.com/office/drawing/2014/main" id="{97C89DA9-7708-4EE0-9C2E-17C843B198F5}"/>
              </a:ext>
            </a:extLst>
          </p:cNvPr>
          <p:cNvSpPr/>
          <p:nvPr userDrawn="1"/>
        </p:nvSpPr>
        <p:spPr>
          <a:xfrm>
            <a:off x="6888886" y="697941"/>
            <a:ext cx="1481137" cy="777608"/>
          </a:xfrm>
          <a:prstGeom prst="rect">
            <a:avLst/>
          </a:prstGeom>
          <a:blipFill>
            <a:blip r:embed="rId3" cstate="print"/>
            <a:stretch>
              <a:fillRect/>
            </a:stretch>
          </a:blipFill>
        </p:spPr>
        <p:txBody>
          <a:bodyPr wrap="square" lIns="0" tIns="0" rIns="0" bIns="0" rtlCol="0"/>
          <a:lstStyle/>
          <a:p>
            <a:endParaRPr dirty="0"/>
          </a:p>
        </p:txBody>
      </p:sp>
      <p:sp>
        <p:nvSpPr>
          <p:cNvPr id="9" name="object 9" descr="Blackburn College">
            <a:extLst>
              <a:ext uri="{FF2B5EF4-FFF2-40B4-BE49-F238E27FC236}">
                <a16:creationId xmlns:a16="http://schemas.microsoft.com/office/drawing/2014/main" id="{B2D8FC4D-6A10-4AFC-90EE-36BEDC612D9F}"/>
              </a:ext>
            </a:extLst>
          </p:cNvPr>
          <p:cNvSpPr/>
          <p:nvPr userDrawn="1"/>
        </p:nvSpPr>
        <p:spPr>
          <a:xfrm>
            <a:off x="4800858" y="717994"/>
            <a:ext cx="1763493" cy="617945"/>
          </a:xfrm>
          <a:prstGeom prst="rect">
            <a:avLst/>
          </a:prstGeom>
          <a:blipFill>
            <a:blip r:embed="rId4" cstate="print"/>
            <a:stretch>
              <a:fillRect/>
            </a:stretch>
          </a:blipFill>
        </p:spPr>
        <p:txBody>
          <a:bodyPr wrap="square" lIns="0" tIns="0" rIns="0" bIns="0" rtlCol="0"/>
          <a:lstStyle/>
          <a:p>
            <a:endParaRPr dirty="0"/>
          </a:p>
        </p:txBody>
      </p:sp>
      <p:sp>
        <p:nvSpPr>
          <p:cNvPr id="10" name="object 10" descr="Blackpool &amp; The Fylde college">
            <a:extLst>
              <a:ext uri="{FF2B5EF4-FFF2-40B4-BE49-F238E27FC236}">
                <a16:creationId xmlns:a16="http://schemas.microsoft.com/office/drawing/2014/main" id="{74C67722-6D8E-4717-BBA0-D9603159F8C3}"/>
              </a:ext>
            </a:extLst>
          </p:cNvPr>
          <p:cNvSpPr/>
          <p:nvPr userDrawn="1"/>
        </p:nvSpPr>
        <p:spPr>
          <a:xfrm>
            <a:off x="2927182" y="665080"/>
            <a:ext cx="1543981" cy="642486"/>
          </a:xfrm>
          <a:prstGeom prst="rect">
            <a:avLst/>
          </a:prstGeom>
          <a:blipFill>
            <a:blip r:embed="rId5" cstate="print"/>
            <a:stretch>
              <a:fillRect/>
            </a:stretch>
          </a:blipFill>
        </p:spPr>
        <p:txBody>
          <a:bodyPr wrap="square" lIns="0" tIns="0" rIns="0" bIns="0" rtlCol="0"/>
          <a:lstStyle/>
          <a:p>
            <a:endParaRPr dirty="0"/>
          </a:p>
        </p:txBody>
      </p:sp>
      <p:sp>
        <p:nvSpPr>
          <p:cNvPr id="11" name="object 11" descr="Furness college">
            <a:extLst>
              <a:ext uri="{FF2B5EF4-FFF2-40B4-BE49-F238E27FC236}">
                <a16:creationId xmlns:a16="http://schemas.microsoft.com/office/drawing/2014/main" id="{544291F1-FBE8-4BF5-82D3-3E12A047DE75}"/>
              </a:ext>
            </a:extLst>
          </p:cNvPr>
          <p:cNvSpPr/>
          <p:nvPr userDrawn="1"/>
        </p:nvSpPr>
        <p:spPr>
          <a:xfrm>
            <a:off x="891120" y="700908"/>
            <a:ext cx="1786115" cy="699558"/>
          </a:xfrm>
          <a:prstGeom prst="rect">
            <a:avLst/>
          </a:prstGeom>
          <a:blipFill>
            <a:blip r:embed="rId6" cstate="print"/>
            <a:stretch>
              <a:fillRect/>
            </a:stretch>
          </a:blipFill>
        </p:spPr>
        <p:txBody>
          <a:bodyPr wrap="square" lIns="0" tIns="0" rIns="0" bIns="0" rtlCol="0"/>
          <a:lstStyle/>
          <a:p>
            <a:endParaRPr dirty="0"/>
          </a:p>
        </p:txBody>
      </p:sp>
      <p:sp>
        <p:nvSpPr>
          <p:cNvPr id="14" name="Slide Number Placeholder 5">
            <a:extLst>
              <a:ext uri="{FF2B5EF4-FFF2-40B4-BE49-F238E27FC236}">
                <a16:creationId xmlns:a16="http://schemas.microsoft.com/office/drawing/2014/main" id="{FB57897E-9B28-47E3-BC7F-FA671A1687F8}"/>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spTree>
    <p:extLst>
      <p:ext uri="{BB962C8B-B14F-4D97-AF65-F5344CB8AC3E}">
        <p14:creationId xmlns:p14="http://schemas.microsoft.com/office/powerpoint/2010/main" val="1254636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35A2C7DA-9587-4F85-9BC4-F30F0308AA7E}"/>
              </a:ext>
              <a:ext uri="{C183D7F6-B498-43B3-948B-1728B52AA6E4}">
                <adec:decorative xmlns:adec="http://schemas.microsoft.com/office/drawing/2017/decorative" val="1"/>
              </a:ext>
            </a:extLst>
          </p:cNvPr>
          <p:cNvSpPr/>
          <p:nvPr userDrawn="1"/>
        </p:nvSpPr>
        <p:spPr>
          <a:xfrm>
            <a:off x="185057" y="181946"/>
            <a:ext cx="11821886" cy="6494107"/>
          </a:xfrm>
          <a:custGeom>
            <a:avLst/>
            <a:gdLst/>
            <a:ahLst/>
            <a:cxnLst/>
            <a:rect l="l" t="t" r="r" b="b"/>
            <a:pathLst>
              <a:path w="12049125" h="6713855">
                <a:moveTo>
                  <a:pt x="0" y="6713410"/>
                </a:moveTo>
                <a:lnTo>
                  <a:pt x="12048617" y="6713410"/>
                </a:lnTo>
                <a:lnTo>
                  <a:pt x="12048617" y="0"/>
                </a:lnTo>
                <a:lnTo>
                  <a:pt x="0" y="0"/>
                </a:lnTo>
                <a:lnTo>
                  <a:pt x="0" y="6713410"/>
                </a:lnTo>
                <a:close/>
              </a:path>
            </a:pathLst>
          </a:custGeom>
          <a:solidFill>
            <a:srgbClr val="7CB1C5"/>
          </a:solidFill>
        </p:spPr>
        <p:txBody>
          <a:bodyPr wrap="square" lIns="0" tIns="0" rIns="0" bIns="0" rtlCol="0"/>
          <a:lstStyle/>
          <a:p>
            <a:endParaRPr dirty="0"/>
          </a:p>
        </p:txBody>
      </p:sp>
      <p:pic>
        <p:nvPicPr>
          <p:cNvPr id="9" name="Picture 8" descr="Lancaster University">
            <a:extLst>
              <a:ext uri="{FF2B5EF4-FFF2-40B4-BE49-F238E27FC236}">
                <a16:creationId xmlns:a16="http://schemas.microsoft.com/office/drawing/2014/main" id="{B4C545BB-4FC6-4C07-B4BC-1B3873E92B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4942" y="762000"/>
            <a:ext cx="2552491" cy="806916"/>
          </a:xfrm>
          <a:prstGeom prst="rect">
            <a:avLst/>
          </a:prstGeom>
        </p:spPr>
      </p:pic>
      <p:sp>
        <p:nvSpPr>
          <p:cNvPr id="2" name="Title 1">
            <a:extLst>
              <a:ext uri="{FF2B5EF4-FFF2-40B4-BE49-F238E27FC236}">
                <a16:creationId xmlns:a16="http://schemas.microsoft.com/office/drawing/2014/main" id="{470CF9F2-6D22-4CA4-A596-A6A43B8C793E}"/>
              </a:ext>
            </a:extLst>
          </p:cNvPr>
          <p:cNvSpPr>
            <a:spLocks noGrp="1"/>
          </p:cNvSpPr>
          <p:nvPr>
            <p:ph type="ctrTitle" hasCustomPrompt="1"/>
          </p:nvPr>
        </p:nvSpPr>
        <p:spPr>
          <a:xfrm>
            <a:off x="900940" y="2205022"/>
            <a:ext cx="9144000" cy="1399152"/>
          </a:xfrm>
        </p:spPr>
        <p:txBody>
          <a:bodyPr anchor="b">
            <a:normAutofit/>
          </a:bodyPr>
          <a:lstStyle>
            <a:lvl1pPr algn="l">
              <a:lnSpc>
                <a:spcPts val="4400"/>
              </a:lnSpc>
              <a:spcBef>
                <a:spcPts val="1110"/>
              </a:spcBef>
              <a:defRPr sz="4550">
                <a:solidFill>
                  <a:schemeClr val="bg1"/>
                </a:solidFill>
                <a:latin typeface="Calibri" panose="020F0502020204030204" pitchFamily="34" charset="0"/>
                <a:cs typeface="Calibri" panose="020F0502020204030204" pitchFamily="34" charset="0"/>
              </a:defRPr>
            </a:lvl1pPr>
          </a:lstStyle>
          <a:p>
            <a:r>
              <a:rPr lang="en-US" dirty="0"/>
              <a:t>Template slide: </a:t>
            </a:r>
            <a:br>
              <a:rPr lang="en-US" dirty="0"/>
            </a:br>
            <a:r>
              <a:rPr lang="en-US" dirty="0"/>
              <a:t>section title goes here</a:t>
            </a:r>
            <a:endParaRPr lang="en-GB" dirty="0"/>
          </a:p>
        </p:txBody>
      </p:sp>
      <p:sp>
        <p:nvSpPr>
          <p:cNvPr id="3" name="Subtitle 2">
            <a:extLst>
              <a:ext uri="{FF2B5EF4-FFF2-40B4-BE49-F238E27FC236}">
                <a16:creationId xmlns:a16="http://schemas.microsoft.com/office/drawing/2014/main" id="{6D01B88C-C94B-424C-B0DC-611AA046862B}"/>
              </a:ext>
            </a:extLst>
          </p:cNvPr>
          <p:cNvSpPr>
            <a:spLocks noGrp="1"/>
          </p:cNvSpPr>
          <p:nvPr>
            <p:ph type="subTitle" idx="1" hasCustomPrompt="1"/>
          </p:nvPr>
        </p:nvSpPr>
        <p:spPr>
          <a:xfrm>
            <a:off x="934338" y="4152381"/>
            <a:ext cx="9144000" cy="1655762"/>
          </a:xfrm>
        </p:spPr>
        <p:txBody>
          <a:bodyPr>
            <a:normAutofit/>
          </a:bodyPr>
          <a:lstStyle>
            <a:lvl1pPr marL="0" indent="0" algn="l">
              <a:lnSpc>
                <a:spcPts val="2800"/>
              </a:lnSpc>
              <a:spcBef>
                <a:spcPts val="525"/>
              </a:spcBef>
              <a:buNone/>
              <a:defRPr sz="265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date, month, year here</a:t>
            </a:r>
          </a:p>
          <a:p>
            <a:r>
              <a:rPr lang="en-US" dirty="0"/>
              <a:t>Insert presenter name</a:t>
            </a:r>
            <a:endParaRPr lang="en-GB" dirty="0"/>
          </a:p>
        </p:txBody>
      </p:sp>
      <p:sp>
        <p:nvSpPr>
          <p:cNvPr id="8" name="object 6">
            <a:extLst>
              <a:ext uri="{FF2B5EF4-FFF2-40B4-BE49-F238E27FC236}">
                <a16:creationId xmlns:a16="http://schemas.microsoft.com/office/drawing/2014/main" id="{4260E1F7-11D6-4F9A-9CDB-A1450D1E497D}"/>
              </a:ext>
            </a:extLst>
          </p:cNvPr>
          <p:cNvSpPr/>
          <p:nvPr userDrawn="1"/>
        </p:nvSpPr>
        <p:spPr>
          <a:xfrm>
            <a:off x="992097" y="3829921"/>
            <a:ext cx="1584325" cy="0"/>
          </a:xfrm>
          <a:custGeom>
            <a:avLst/>
            <a:gdLst/>
            <a:ahLst/>
            <a:cxnLst/>
            <a:rect l="l" t="t" r="r" b="b"/>
            <a:pathLst>
              <a:path w="1584325">
                <a:moveTo>
                  <a:pt x="0" y="0"/>
                </a:moveTo>
                <a:lnTo>
                  <a:pt x="1584159" y="0"/>
                </a:lnTo>
              </a:path>
            </a:pathLst>
          </a:custGeom>
          <a:ln w="16929">
            <a:solidFill>
              <a:srgbClr val="A6ADB1"/>
            </a:solidFill>
          </a:ln>
        </p:spPr>
        <p:txBody>
          <a:bodyPr wrap="square" lIns="0" tIns="0" rIns="0" bIns="0" rtlCol="0"/>
          <a:lstStyle/>
          <a:p>
            <a:endParaRPr dirty="0"/>
          </a:p>
        </p:txBody>
      </p:sp>
      <p:sp>
        <p:nvSpPr>
          <p:cNvPr id="10" name="object 6">
            <a:extLst>
              <a:ext uri="{FF2B5EF4-FFF2-40B4-BE49-F238E27FC236}">
                <a16:creationId xmlns:a16="http://schemas.microsoft.com/office/drawing/2014/main" id="{BCDE62AB-9720-4075-A15D-483E19C7DADA}"/>
              </a:ext>
              <a:ext uri="{C183D7F6-B498-43B3-948B-1728B52AA6E4}">
                <adec:decorative xmlns:adec="http://schemas.microsoft.com/office/drawing/2017/decorative" val="1"/>
              </a:ext>
            </a:extLst>
          </p:cNvPr>
          <p:cNvSpPr/>
          <p:nvPr userDrawn="1"/>
        </p:nvSpPr>
        <p:spPr>
          <a:xfrm>
            <a:off x="971922" y="3832747"/>
            <a:ext cx="1590675" cy="0"/>
          </a:xfrm>
          <a:custGeom>
            <a:avLst/>
            <a:gdLst/>
            <a:ahLst/>
            <a:cxnLst/>
            <a:rect l="l" t="t" r="r" b="b"/>
            <a:pathLst>
              <a:path w="1590675">
                <a:moveTo>
                  <a:pt x="0" y="0"/>
                </a:moveTo>
                <a:lnTo>
                  <a:pt x="1590421" y="0"/>
                </a:lnTo>
              </a:path>
            </a:pathLst>
          </a:custGeom>
          <a:ln w="17043">
            <a:solidFill>
              <a:schemeClr val="bg1"/>
            </a:solidFill>
          </a:ln>
        </p:spPr>
        <p:txBody>
          <a:bodyPr wrap="square" lIns="0" tIns="0" rIns="0" bIns="0" rtlCol="0"/>
          <a:lstStyle/>
          <a:p>
            <a:endParaRPr dirty="0"/>
          </a:p>
        </p:txBody>
      </p:sp>
      <p:sp>
        <p:nvSpPr>
          <p:cNvPr id="14" name="Slide Number Placeholder 5">
            <a:extLst>
              <a:ext uri="{FF2B5EF4-FFF2-40B4-BE49-F238E27FC236}">
                <a16:creationId xmlns:a16="http://schemas.microsoft.com/office/drawing/2014/main" id="{5B6FFB34-2A03-4DFF-8F1A-D7E69F6F8290}"/>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chemeClr val="bg1"/>
                </a:solidFill>
              </a:defRPr>
            </a:lvl1pPr>
          </a:lstStyle>
          <a:p>
            <a:fld id="{6998E55D-8E2A-4AFE-A61C-B5DBBB7761E7}" type="slidenum">
              <a:rPr lang="en-GB" smtClean="0"/>
              <a:pPr/>
              <a:t>‹#›</a:t>
            </a:fld>
            <a:endParaRPr lang="en-GB" dirty="0"/>
          </a:p>
        </p:txBody>
      </p:sp>
    </p:spTree>
    <p:extLst>
      <p:ext uri="{BB962C8B-B14F-4D97-AF65-F5344CB8AC3E}">
        <p14:creationId xmlns:p14="http://schemas.microsoft.com/office/powerpoint/2010/main" val="1857593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C40D-D6BC-4D4D-AF4C-44A15AE979CC}"/>
              </a:ext>
            </a:extLst>
          </p:cNvPr>
          <p:cNvSpPr>
            <a:spLocks noGrp="1"/>
          </p:cNvSpPr>
          <p:nvPr>
            <p:ph type="title"/>
          </p:nvPr>
        </p:nvSpPr>
        <p:spPr>
          <a:xfrm>
            <a:off x="783773" y="475866"/>
            <a:ext cx="8250058" cy="1224153"/>
          </a:xfrm>
        </p:spPr>
        <p:txBody>
          <a:bodyPr>
            <a:normAutofit/>
          </a:bodyPr>
          <a:lstStyle>
            <a:lvl1pPr>
              <a:lnSpc>
                <a:spcPts val="3470"/>
              </a:lnSpc>
              <a:spcBef>
                <a:spcPts val="750"/>
              </a:spcBef>
              <a:defRPr sz="3600">
                <a:solidFill>
                  <a:srgbClr val="B5121B"/>
                </a:solidFill>
                <a:latin typeface="Calibri" panose="020F0502020204030204" pitchFamily="34" charset="0"/>
                <a:cs typeface="Calibri" panose="020F0502020204030204" pitchFamily="34"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BBD462D4-273F-48E4-BC67-135E64C37926}"/>
              </a:ext>
            </a:extLst>
          </p:cNvPr>
          <p:cNvSpPr>
            <a:spLocks noGrp="1"/>
          </p:cNvSpPr>
          <p:nvPr>
            <p:ph idx="1"/>
          </p:nvPr>
        </p:nvSpPr>
        <p:spPr>
          <a:xfrm>
            <a:off x="783773" y="2313991"/>
            <a:ext cx="9808029" cy="3862971"/>
          </a:xfrm>
        </p:spPr>
        <p:txBody>
          <a:bodyPr/>
          <a:lstStyle>
            <a:lvl1pPr>
              <a:buClr>
                <a:srgbClr val="AEB4B9"/>
              </a:buClr>
              <a:defRPr sz="2600">
                <a:solidFill>
                  <a:schemeClr val="tx1"/>
                </a:solidFill>
              </a:defRPr>
            </a:lvl1pPr>
            <a:lvl2pPr>
              <a:buClr>
                <a:srgbClr val="AEB4B9"/>
              </a:buClr>
              <a:defRPr>
                <a:solidFill>
                  <a:schemeClr val="tx1"/>
                </a:solidFill>
              </a:defRPr>
            </a:lvl2pPr>
            <a:lvl3pPr>
              <a:buClr>
                <a:srgbClr val="AEB4B9"/>
              </a:buClr>
              <a:defRPr>
                <a:solidFill>
                  <a:schemeClr val="tx1"/>
                </a:solidFill>
              </a:defRPr>
            </a:lvl3pPr>
            <a:lvl4pPr>
              <a:buClr>
                <a:srgbClr val="AEB4B9"/>
              </a:buClr>
              <a:defRPr>
                <a:solidFill>
                  <a:schemeClr val="tx1"/>
                </a:solidFill>
              </a:defRPr>
            </a:lvl4pPr>
            <a:lvl5pPr>
              <a:buClr>
                <a:srgbClr val="AEB4B9"/>
              </a:buCl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object 4">
            <a:extLst>
              <a:ext uri="{FF2B5EF4-FFF2-40B4-BE49-F238E27FC236}">
                <a16:creationId xmlns:a16="http://schemas.microsoft.com/office/drawing/2014/main" id="{A95A3A47-0757-4333-ACCD-258450620A52}"/>
              </a:ext>
              <a:ext uri="{C183D7F6-B498-43B3-948B-1728B52AA6E4}">
                <adec:decorative xmlns:adec="http://schemas.microsoft.com/office/drawing/2017/decorative" val="1"/>
              </a:ext>
            </a:extLst>
          </p:cNvPr>
          <p:cNvSpPr/>
          <p:nvPr userDrawn="1"/>
        </p:nvSpPr>
        <p:spPr>
          <a:xfrm>
            <a:off x="811766" y="1841477"/>
            <a:ext cx="1584325" cy="0"/>
          </a:xfrm>
          <a:custGeom>
            <a:avLst/>
            <a:gdLst/>
            <a:ahLst/>
            <a:cxnLst/>
            <a:rect l="l" t="t" r="r" b="b"/>
            <a:pathLst>
              <a:path w="1584325">
                <a:moveTo>
                  <a:pt x="0" y="0"/>
                </a:moveTo>
                <a:lnTo>
                  <a:pt x="1583728" y="0"/>
                </a:lnTo>
              </a:path>
            </a:pathLst>
          </a:custGeom>
          <a:ln w="16929">
            <a:solidFill>
              <a:srgbClr val="A6ADB1"/>
            </a:solidFill>
          </a:ln>
        </p:spPr>
        <p:txBody>
          <a:bodyPr wrap="square" lIns="0" tIns="0" rIns="0" bIns="0" rtlCol="0"/>
          <a:lstStyle/>
          <a:p>
            <a:endParaRPr dirty="0"/>
          </a:p>
        </p:txBody>
      </p:sp>
      <p:sp>
        <p:nvSpPr>
          <p:cNvPr id="13" name="Slide Number Placeholder 5">
            <a:extLst>
              <a:ext uri="{FF2B5EF4-FFF2-40B4-BE49-F238E27FC236}">
                <a16:creationId xmlns:a16="http://schemas.microsoft.com/office/drawing/2014/main" id="{0DE9228C-9B11-4DC9-8F13-D4D1ED507AE8}"/>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pic>
        <p:nvPicPr>
          <p:cNvPr id="14" name="Picture 13" descr="Lancaster University">
            <a:extLst>
              <a:ext uri="{FF2B5EF4-FFF2-40B4-BE49-F238E27FC236}">
                <a16:creationId xmlns:a16="http://schemas.microsoft.com/office/drawing/2014/main" id="{0D9761CB-0BB4-44A2-BF26-F0470B4DCF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4359" y="762000"/>
            <a:ext cx="2098889" cy="663520"/>
          </a:xfrm>
          <a:prstGeom prst="rect">
            <a:avLst/>
          </a:prstGeom>
        </p:spPr>
      </p:pic>
    </p:spTree>
    <p:extLst>
      <p:ext uri="{BB962C8B-B14F-4D97-AF65-F5344CB8AC3E}">
        <p14:creationId xmlns:p14="http://schemas.microsoft.com/office/powerpoint/2010/main" val="152173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D462D4-273F-48E4-BC67-135E64C37926}"/>
              </a:ext>
            </a:extLst>
          </p:cNvPr>
          <p:cNvSpPr>
            <a:spLocks noGrp="1"/>
          </p:cNvSpPr>
          <p:nvPr>
            <p:ph idx="1" hasCustomPrompt="1"/>
          </p:nvPr>
        </p:nvSpPr>
        <p:spPr>
          <a:xfrm>
            <a:off x="772883" y="2313991"/>
            <a:ext cx="9742714" cy="3862971"/>
          </a:xfrm>
        </p:spPr>
        <p:txBody>
          <a:bodyPr/>
          <a:lstStyle>
            <a:lvl1pPr marL="0" indent="0">
              <a:spcAft>
                <a:spcPts val="600"/>
              </a:spcAft>
              <a:buClr>
                <a:srgbClr val="AEB4B9"/>
              </a:buClr>
              <a:buNone/>
              <a:defRPr sz="2600" i="0">
                <a:solidFill>
                  <a:schemeClr val="tx1"/>
                </a:solidFill>
              </a:defRPr>
            </a:lvl1pPr>
            <a:lvl2pPr>
              <a:buClr>
                <a:srgbClr val="AEB4B9"/>
              </a:buClr>
              <a:defRPr>
                <a:solidFill>
                  <a:schemeClr val="tx1"/>
                </a:solidFill>
              </a:defRPr>
            </a:lvl2pPr>
            <a:lvl3pPr>
              <a:buClr>
                <a:srgbClr val="AEB4B9"/>
              </a:buClr>
              <a:defRPr>
                <a:solidFill>
                  <a:schemeClr val="tx1"/>
                </a:solidFill>
              </a:defRPr>
            </a:lvl3pPr>
            <a:lvl4pPr>
              <a:buClr>
                <a:srgbClr val="AEB4B9"/>
              </a:buClr>
              <a:defRPr>
                <a:solidFill>
                  <a:schemeClr val="tx1"/>
                </a:solidFill>
              </a:defRPr>
            </a:lvl4pPr>
            <a:lvl5pPr>
              <a:buClr>
                <a:srgbClr val="AEB4B9"/>
              </a:buClr>
              <a:defRPr>
                <a:solidFill>
                  <a:schemeClr val="tx1"/>
                </a:solidFill>
              </a:defRPr>
            </a:lvl5pPr>
          </a:lstStyle>
          <a:p>
            <a:pPr lvl="0"/>
            <a:r>
              <a:rPr lang="en-US" dirty="0"/>
              <a:t>Template slide: text only (use italics for sub-headings)</a:t>
            </a:r>
          </a:p>
        </p:txBody>
      </p:sp>
      <p:sp>
        <p:nvSpPr>
          <p:cNvPr id="11" name="Title 1">
            <a:extLst>
              <a:ext uri="{FF2B5EF4-FFF2-40B4-BE49-F238E27FC236}">
                <a16:creationId xmlns:a16="http://schemas.microsoft.com/office/drawing/2014/main" id="{659C926E-B465-430E-9BB4-30F751A3EBC1}"/>
              </a:ext>
            </a:extLst>
          </p:cNvPr>
          <p:cNvSpPr>
            <a:spLocks noGrp="1"/>
          </p:cNvSpPr>
          <p:nvPr>
            <p:ph type="title"/>
          </p:nvPr>
        </p:nvSpPr>
        <p:spPr>
          <a:xfrm>
            <a:off x="783773" y="475866"/>
            <a:ext cx="8040738" cy="1224153"/>
          </a:xfrm>
        </p:spPr>
        <p:txBody>
          <a:bodyPr>
            <a:normAutofit/>
          </a:bodyPr>
          <a:lstStyle>
            <a:lvl1pPr>
              <a:lnSpc>
                <a:spcPts val="3470"/>
              </a:lnSpc>
              <a:spcBef>
                <a:spcPts val="750"/>
              </a:spcBef>
              <a:defRPr sz="3600">
                <a:solidFill>
                  <a:srgbClr val="B5121B"/>
                </a:solidFill>
                <a:latin typeface="Calibri" panose="020F0502020204030204" pitchFamily="34" charset="0"/>
                <a:cs typeface="Calibri" panose="020F0502020204030204" pitchFamily="34" charset="0"/>
              </a:defRPr>
            </a:lvl1pPr>
          </a:lstStyle>
          <a:p>
            <a:r>
              <a:rPr lang="en-US" dirty="0"/>
              <a:t>Click to edit Master title style</a:t>
            </a:r>
            <a:endParaRPr lang="en-GB" dirty="0"/>
          </a:p>
        </p:txBody>
      </p:sp>
      <p:sp>
        <p:nvSpPr>
          <p:cNvPr id="13" name="object 4">
            <a:extLst>
              <a:ext uri="{FF2B5EF4-FFF2-40B4-BE49-F238E27FC236}">
                <a16:creationId xmlns:a16="http://schemas.microsoft.com/office/drawing/2014/main" id="{0BDBDF81-CC4C-4516-B38C-887511BA3EDF}"/>
              </a:ext>
              <a:ext uri="{C183D7F6-B498-43B3-948B-1728B52AA6E4}">
                <adec:decorative xmlns:adec="http://schemas.microsoft.com/office/drawing/2017/decorative" val="1"/>
              </a:ext>
            </a:extLst>
          </p:cNvPr>
          <p:cNvSpPr/>
          <p:nvPr userDrawn="1"/>
        </p:nvSpPr>
        <p:spPr>
          <a:xfrm>
            <a:off x="811766" y="1841477"/>
            <a:ext cx="1584325" cy="0"/>
          </a:xfrm>
          <a:custGeom>
            <a:avLst/>
            <a:gdLst/>
            <a:ahLst/>
            <a:cxnLst/>
            <a:rect l="l" t="t" r="r" b="b"/>
            <a:pathLst>
              <a:path w="1584325">
                <a:moveTo>
                  <a:pt x="0" y="0"/>
                </a:moveTo>
                <a:lnTo>
                  <a:pt x="1583728" y="0"/>
                </a:lnTo>
              </a:path>
            </a:pathLst>
          </a:custGeom>
          <a:ln w="16929">
            <a:solidFill>
              <a:srgbClr val="A6ADB1"/>
            </a:solidFill>
          </a:ln>
        </p:spPr>
        <p:txBody>
          <a:bodyPr wrap="square" lIns="0" tIns="0" rIns="0" bIns="0" rtlCol="0"/>
          <a:lstStyle/>
          <a:p>
            <a:endParaRPr dirty="0"/>
          </a:p>
        </p:txBody>
      </p:sp>
      <p:sp>
        <p:nvSpPr>
          <p:cNvPr id="15" name="Slide Number Placeholder 5">
            <a:extLst>
              <a:ext uri="{FF2B5EF4-FFF2-40B4-BE49-F238E27FC236}">
                <a16:creationId xmlns:a16="http://schemas.microsoft.com/office/drawing/2014/main" id="{531E803A-17E5-4587-B9C8-543F40CC1832}"/>
              </a:ext>
            </a:extLst>
          </p:cNvPr>
          <p:cNvSpPr>
            <a:spLocks noGrp="1"/>
          </p:cNvSpPr>
          <p:nvPr>
            <p:ph type="sldNum" sz="quarter" idx="4"/>
          </p:nvPr>
        </p:nvSpPr>
        <p:spPr>
          <a:xfrm>
            <a:off x="8955058" y="6102314"/>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pic>
        <p:nvPicPr>
          <p:cNvPr id="17" name="Picture 16" descr="Lancaster University">
            <a:extLst>
              <a:ext uri="{FF2B5EF4-FFF2-40B4-BE49-F238E27FC236}">
                <a16:creationId xmlns:a16="http://schemas.microsoft.com/office/drawing/2014/main" id="{15D4E1DC-C857-4EB7-8E98-3A0E76300C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4359" y="762000"/>
            <a:ext cx="2098889" cy="663520"/>
          </a:xfrm>
          <a:prstGeom prst="rect">
            <a:avLst/>
          </a:prstGeom>
        </p:spPr>
      </p:pic>
    </p:spTree>
    <p:extLst>
      <p:ext uri="{BB962C8B-B14F-4D97-AF65-F5344CB8AC3E}">
        <p14:creationId xmlns:p14="http://schemas.microsoft.com/office/powerpoint/2010/main" val="139457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estion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75D8C4-2991-4037-8748-66E7016A65DF}"/>
              </a:ext>
            </a:extLst>
          </p:cNvPr>
          <p:cNvSpPr>
            <a:spLocks noGrp="1"/>
          </p:cNvSpPr>
          <p:nvPr>
            <p:ph type="ctrTitle" hasCustomPrompt="1"/>
          </p:nvPr>
        </p:nvSpPr>
        <p:spPr>
          <a:xfrm>
            <a:off x="900940" y="2205022"/>
            <a:ext cx="9913240" cy="1399152"/>
          </a:xfrm>
        </p:spPr>
        <p:txBody>
          <a:bodyPr anchor="b">
            <a:normAutofit/>
          </a:bodyPr>
          <a:lstStyle>
            <a:lvl1pPr algn="l">
              <a:lnSpc>
                <a:spcPts val="4400"/>
              </a:lnSpc>
              <a:spcBef>
                <a:spcPts val="1110"/>
              </a:spcBef>
              <a:defRPr sz="4550">
                <a:solidFill>
                  <a:srgbClr val="B5121B"/>
                </a:solidFill>
                <a:latin typeface="Calibri" panose="020F0502020204030204" pitchFamily="34" charset="0"/>
                <a:cs typeface="Calibri" panose="020F0502020204030204" pitchFamily="34" charset="0"/>
              </a:defRPr>
            </a:lvl1pPr>
          </a:lstStyle>
          <a:p>
            <a:r>
              <a:rPr lang="en-US" dirty="0"/>
              <a:t>Add question text here</a:t>
            </a:r>
            <a:endParaRPr lang="en-GB" dirty="0"/>
          </a:p>
        </p:txBody>
      </p:sp>
      <p:pic>
        <p:nvPicPr>
          <p:cNvPr id="8" name="Picture 7" descr="Lancaster University">
            <a:extLst>
              <a:ext uri="{FF2B5EF4-FFF2-40B4-BE49-F238E27FC236}">
                <a16:creationId xmlns:a16="http://schemas.microsoft.com/office/drawing/2014/main" id="{5A0CDDDE-2A8D-4F00-B876-791A126CBD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4359" y="762000"/>
            <a:ext cx="2098889" cy="663520"/>
          </a:xfrm>
          <a:prstGeom prst="rect">
            <a:avLst/>
          </a:prstGeom>
        </p:spPr>
      </p:pic>
      <p:sp>
        <p:nvSpPr>
          <p:cNvPr id="9" name="object 5">
            <a:extLst>
              <a:ext uri="{FF2B5EF4-FFF2-40B4-BE49-F238E27FC236}">
                <a16:creationId xmlns:a16="http://schemas.microsoft.com/office/drawing/2014/main" id="{A1F40E0C-FCFE-45A8-B4CD-8E1C0339D496}"/>
              </a:ext>
              <a:ext uri="{C183D7F6-B498-43B3-948B-1728B52AA6E4}">
                <adec:decorative xmlns:adec="http://schemas.microsoft.com/office/drawing/2017/decorative" val="1"/>
              </a:ext>
            </a:extLst>
          </p:cNvPr>
          <p:cNvSpPr/>
          <p:nvPr userDrawn="1"/>
        </p:nvSpPr>
        <p:spPr>
          <a:xfrm>
            <a:off x="992097" y="3830968"/>
            <a:ext cx="1584325" cy="0"/>
          </a:xfrm>
          <a:custGeom>
            <a:avLst/>
            <a:gdLst/>
            <a:ahLst/>
            <a:cxnLst/>
            <a:rect l="l" t="t" r="r" b="b"/>
            <a:pathLst>
              <a:path w="1584325">
                <a:moveTo>
                  <a:pt x="0" y="0"/>
                </a:moveTo>
                <a:lnTo>
                  <a:pt x="1584159" y="0"/>
                </a:lnTo>
              </a:path>
            </a:pathLst>
          </a:custGeom>
          <a:ln w="16929">
            <a:solidFill>
              <a:srgbClr val="A6ADB1"/>
            </a:solidFill>
          </a:ln>
        </p:spPr>
        <p:txBody>
          <a:bodyPr wrap="square" lIns="0" tIns="0" rIns="0" bIns="0" rtlCol="0"/>
          <a:lstStyle/>
          <a:p>
            <a:endParaRPr dirty="0"/>
          </a:p>
        </p:txBody>
      </p:sp>
      <p:sp>
        <p:nvSpPr>
          <p:cNvPr id="13" name="Slide Number Placeholder 5">
            <a:extLst>
              <a:ext uri="{FF2B5EF4-FFF2-40B4-BE49-F238E27FC236}">
                <a16:creationId xmlns:a16="http://schemas.microsoft.com/office/drawing/2014/main" id="{F55EE488-FA38-4ABE-A8A1-1C0A496D55BF}"/>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spTree>
    <p:extLst>
      <p:ext uri="{BB962C8B-B14F-4D97-AF65-F5344CB8AC3E}">
        <p14:creationId xmlns:p14="http://schemas.microsoft.com/office/powerpoint/2010/main" val="2372925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EAACC63-D887-40E8-8239-FD16AE528F07}"/>
              </a:ext>
            </a:extLst>
          </p:cNvPr>
          <p:cNvSpPr>
            <a:spLocks noGrp="1"/>
          </p:cNvSpPr>
          <p:nvPr>
            <p:ph type="title"/>
          </p:nvPr>
        </p:nvSpPr>
        <p:spPr>
          <a:xfrm>
            <a:off x="819538" y="522516"/>
            <a:ext cx="7568682" cy="1168172"/>
          </a:xfrm>
        </p:spPr>
        <p:txBody>
          <a:bodyPr>
            <a:normAutofit/>
          </a:bodyPr>
          <a:lstStyle>
            <a:lvl1pPr>
              <a:lnSpc>
                <a:spcPts val="3470"/>
              </a:lnSpc>
              <a:spcBef>
                <a:spcPts val="750"/>
              </a:spcBef>
              <a:defRPr sz="3600">
                <a:solidFill>
                  <a:srgbClr val="B5121B"/>
                </a:solidFill>
                <a:latin typeface="Calibri" panose="020F0502020204030204" pitchFamily="34" charset="0"/>
                <a:cs typeface="Calibri" panose="020F0502020204030204" pitchFamily="34" charset="0"/>
              </a:defRPr>
            </a:lvl1pPr>
          </a:lstStyle>
          <a:p>
            <a:r>
              <a:rPr lang="en-US" dirty="0"/>
              <a:t>Click to edit Master title style</a:t>
            </a:r>
            <a:endParaRPr lang="en-GB" dirty="0"/>
          </a:p>
        </p:txBody>
      </p:sp>
      <p:sp>
        <p:nvSpPr>
          <p:cNvPr id="10" name="Content Placeholder 2">
            <a:extLst>
              <a:ext uri="{FF2B5EF4-FFF2-40B4-BE49-F238E27FC236}">
                <a16:creationId xmlns:a16="http://schemas.microsoft.com/office/drawing/2014/main" id="{524D0BDC-AEAF-40AB-BD13-7775E203703A}"/>
              </a:ext>
            </a:extLst>
          </p:cNvPr>
          <p:cNvSpPr>
            <a:spLocks noGrp="1"/>
          </p:cNvSpPr>
          <p:nvPr>
            <p:ph idx="1"/>
          </p:nvPr>
        </p:nvSpPr>
        <p:spPr>
          <a:xfrm>
            <a:off x="819538" y="2313991"/>
            <a:ext cx="4965441" cy="3862971"/>
          </a:xfrm>
        </p:spPr>
        <p:txBody>
          <a:bodyPr/>
          <a:lstStyle>
            <a:lvl1pPr>
              <a:buClr>
                <a:srgbClr val="AEB4B9"/>
              </a:buClr>
              <a:defRPr sz="2600">
                <a:solidFill>
                  <a:schemeClr val="tx1"/>
                </a:solidFill>
              </a:defRPr>
            </a:lvl1pPr>
            <a:lvl2pPr>
              <a:buClr>
                <a:srgbClr val="AEB4B9"/>
              </a:buClr>
              <a:defRPr>
                <a:solidFill>
                  <a:schemeClr val="tx1"/>
                </a:solidFill>
              </a:defRPr>
            </a:lvl2pPr>
            <a:lvl3pPr>
              <a:buClr>
                <a:srgbClr val="AEB4B9"/>
              </a:buClr>
              <a:defRPr>
                <a:solidFill>
                  <a:schemeClr val="tx1"/>
                </a:solidFill>
              </a:defRPr>
            </a:lvl3pPr>
            <a:lvl4pPr>
              <a:buClr>
                <a:srgbClr val="AEB4B9"/>
              </a:buClr>
              <a:defRPr>
                <a:solidFill>
                  <a:schemeClr val="tx1"/>
                </a:solidFill>
              </a:defRPr>
            </a:lvl4pPr>
            <a:lvl5pPr>
              <a:buClr>
                <a:srgbClr val="AEB4B9"/>
              </a:buCl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object 4">
            <a:extLst>
              <a:ext uri="{FF2B5EF4-FFF2-40B4-BE49-F238E27FC236}">
                <a16:creationId xmlns:a16="http://schemas.microsoft.com/office/drawing/2014/main" id="{81B46DBF-1B89-405C-A53C-EE0D38B3C854}"/>
              </a:ext>
              <a:ext uri="{C183D7F6-B498-43B3-948B-1728B52AA6E4}">
                <adec:decorative xmlns:adec="http://schemas.microsoft.com/office/drawing/2017/decorative" val="1"/>
              </a:ext>
            </a:extLst>
          </p:cNvPr>
          <p:cNvSpPr/>
          <p:nvPr userDrawn="1"/>
        </p:nvSpPr>
        <p:spPr>
          <a:xfrm>
            <a:off x="854508" y="1832146"/>
            <a:ext cx="1584325" cy="0"/>
          </a:xfrm>
          <a:custGeom>
            <a:avLst/>
            <a:gdLst/>
            <a:ahLst/>
            <a:cxnLst/>
            <a:rect l="l" t="t" r="r" b="b"/>
            <a:pathLst>
              <a:path w="1584325">
                <a:moveTo>
                  <a:pt x="0" y="0"/>
                </a:moveTo>
                <a:lnTo>
                  <a:pt x="1583728" y="0"/>
                </a:lnTo>
              </a:path>
            </a:pathLst>
          </a:custGeom>
          <a:ln w="16929">
            <a:solidFill>
              <a:srgbClr val="A6ADB1"/>
            </a:solidFill>
          </a:ln>
        </p:spPr>
        <p:txBody>
          <a:bodyPr wrap="square" lIns="0" tIns="0" rIns="0" bIns="0" rtlCol="0"/>
          <a:lstStyle/>
          <a:p>
            <a:endParaRPr dirty="0"/>
          </a:p>
        </p:txBody>
      </p:sp>
      <p:sp>
        <p:nvSpPr>
          <p:cNvPr id="16" name="Content Placeholder 2">
            <a:extLst>
              <a:ext uri="{FF2B5EF4-FFF2-40B4-BE49-F238E27FC236}">
                <a16:creationId xmlns:a16="http://schemas.microsoft.com/office/drawing/2014/main" id="{79DC973B-EFE1-44F1-9FB7-36E4227439C7}"/>
              </a:ext>
            </a:extLst>
          </p:cNvPr>
          <p:cNvSpPr>
            <a:spLocks noGrp="1"/>
          </p:cNvSpPr>
          <p:nvPr>
            <p:ph idx="10"/>
          </p:nvPr>
        </p:nvSpPr>
        <p:spPr>
          <a:xfrm>
            <a:off x="6369696" y="2317095"/>
            <a:ext cx="4965442" cy="3862971"/>
          </a:xfrm>
        </p:spPr>
        <p:txBody>
          <a:bodyPr/>
          <a:lstStyle>
            <a:lvl1pPr>
              <a:buClr>
                <a:srgbClr val="AEB4B9"/>
              </a:buClr>
              <a:defRPr sz="2600">
                <a:solidFill>
                  <a:schemeClr val="tx1"/>
                </a:solidFill>
              </a:defRPr>
            </a:lvl1pPr>
            <a:lvl2pPr>
              <a:buClr>
                <a:srgbClr val="AEB4B9"/>
              </a:buClr>
              <a:defRPr>
                <a:solidFill>
                  <a:schemeClr val="tx1"/>
                </a:solidFill>
              </a:defRPr>
            </a:lvl2pPr>
            <a:lvl3pPr>
              <a:buClr>
                <a:srgbClr val="AEB4B9"/>
              </a:buClr>
              <a:defRPr>
                <a:solidFill>
                  <a:schemeClr val="tx1"/>
                </a:solidFill>
              </a:defRPr>
            </a:lvl3pPr>
            <a:lvl4pPr>
              <a:buClr>
                <a:srgbClr val="AEB4B9"/>
              </a:buClr>
              <a:defRPr>
                <a:solidFill>
                  <a:schemeClr val="tx1"/>
                </a:solidFill>
              </a:defRPr>
            </a:lvl4pPr>
            <a:lvl5pPr>
              <a:buClr>
                <a:srgbClr val="AEB4B9"/>
              </a:buCl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Slide Number Placeholder 5">
            <a:extLst>
              <a:ext uri="{FF2B5EF4-FFF2-40B4-BE49-F238E27FC236}">
                <a16:creationId xmlns:a16="http://schemas.microsoft.com/office/drawing/2014/main" id="{749C0CEC-03F4-4704-9D20-E00E4CD0651C}"/>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pic>
        <p:nvPicPr>
          <p:cNvPr id="21" name="Picture 20" descr="Lancaster University">
            <a:extLst>
              <a:ext uri="{FF2B5EF4-FFF2-40B4-BE49-F238E27FC236}">
                <a16:creationId xmlns:a16="http://schemas.microsoft.com/office/drawing/2014/main" id="{607635CB-A9C5-437C-8837-4C730E8C63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4359" y="762000"/>
            <a:ext cx="2098889" cy="663520"/>
          </a:xfrm>
          <a:prstGeom prst="rect">
            <a:avLst/>
          </a:prstGeom>
        </p:spPr>
      </p:pic>
    </p:spTree>
    <p:extLst>
      <p:ext uri="{BB962C8B-B14F-4D97-AF65-F5344CB8AC3E}">
        <p14:creationId xmlns:p14="http://schemas.microsoft.com/office/powerpoint/2010/main" val="648933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75887E-4F05-4593-B389-647D40DD0309}"/>
              </a:ext>
            </a:extLst>
          </p:cNvPr>
          <p:cNvSpPr>
            <a:spLocks noGrp="1"/>
          </p:cNvSpPr>
          <p:nvPr>
            <p:ph type="body" idx="1"/>
          </p:nvPr>
        </p:nvSpPr>
        <p:spPr>
          <a:xfrm>
            <a:off x="746478" y="1681163"/>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43C9B9D8-EA34-4852-A458-9C736D59E6A7}"/>
              </a:ext>
            </a:extLst>
          </p:cNvPr>
          <p:cNvSpPr>
            <a:spLocks noGrp="1"/>
          </p:cNvSpPr>
          <p:nvPr>
            <p:ph sz="half" idx="2"/>
          </p:nvPr>
        </p:nvSpPr>
        <p:spPr>
          <a:xfrm>
            <a:off x="746478" y="2505075"/>
            <a:ext cx="5157787" cy="3684588"/>
          </a:xfrm>
        </p:spPr>
        <p:txBody>
          <a:bodyPr/>
          <a:lstStyle>
            <a:lvl1pPr>
              <a:buClr>
                <a:srgbClr val="AEB4B9"/>
              </a:buClr>
              <a:defRPr sz="2600"/>
            </a:lvl1pPr>
            <a:lvl2pPr>
              <a:buClr>
                <a:srgbClr val="AEB4B9"/>
              </a:buClr>
              <a:defRPr/>
            </a:lvl2pPr>
            <a:lvl3pPr>
              <a:buClr>
                <a:srgbClr val="AEB4B9"/>
              </a:buClr>
              <a:defRPr/>
            </a:lvl3pPr>
            <a:lvl4pPr>
              <a:buClr>
                <a:srgbClr val="AEB4B9"/>
              </a:buClr>
              <a:defRPr/>
            </a:lvl4pPr>
            <a:lvl5pPr>
              <a:buClr>
                <a:srgbClr val="AEB4B9"/>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C83E91B9-1447-4EAE-9AB6-9200E96A9896}"/>
              </a:ext>
            </a:extLst>
          </p:cNvPr>
          <p:cNvSpPr>
            <a:spLocks noGrp="1"/>
          </p:cNvSpPr>
          <p:nvPr>
            <p:ph type="body" sz="quarter" idx="3"/>
          </p:nvPr>
        </p:nvSpPr>
        <p:spPr>
          <a:xfrm>
            <a:off x="6172200" y="1681163"/>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08105AF1-67AB-413D-B37A-83B233A5D7CD}"/>
              </a:ext>
            </a:extLst>
          </p:cNvPr>
          <p:cNvSpPr>
            <a:spLocks noGrp="1"/>
          </p:cNvSpPr>
          <p:nvPr>
            <p:ph sz="quarter" idx="4"/>
          </p:nvPr>
        </p:nvSpPr>
        <p:spPr>
          <a:xfrm>
            <a:off x="6172200" y="2505075"/>
            <a:ext cx="5183188" cy="3684588"/>
          </a:xfrm>
        </p:spPr>
        <p:txBody>
          <a:bodyPr/>
          <a:lstStyle>
            <a:lvl1pPr>
              <a:buClr>
                <a:srgbClr val="AEB4B9"/>
              </a:buClr>
              <a:defRPr sz="2600"/>
            </a:lvl1pPr>
            <a:lvl2pPr>
              <a:buClr>
                <a:srgbClr val="AEB4B9"/>
              </a:buClr>
              <a:defRPr/>
            </a:lvl2pPr>
            <a:lvl3pPr>
              <a:buClr>
                <a:srgbClr val="AEB4B9"/>
              </a:buClr>
              <a:defRPr/>
            </a:lvl3pPr>
            <a:lvl4pPr>
              <a:buClr>
                <a:srgbClr val="AEB4B9"/>
              </a:buClr>
              <a:defRPr/>
            </a:lvl4pPr>
            <a:lvl5pPr>
              <a:buClr>
                <a:srgbClr val="AEB4B9"/>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EBFEF35C-6404-4538-8F34-0A8878183E9A}"/>
              </a:ext>
            </a:extLst>
          </p:cNvPr>
          <p:cNvSpPr>
            <a:spLocks noGrp="1"/>
          </p:cNvSpPr>
          <p:nvPr>
            <p:ph type="title"/>
          </p:nvPr>
        </p:nvSpPr>
        <p:spPr>
          <a:xfrm>
            <a:off x="735559" y="531848"/>
            <a:ext cx="7568682" cy="1158840"/>
          </a:xfrm>
        </p:spPr>
        <p:txBody>
          <a:bodyPr>
            <a:normAutofit/>
          </a:bodyPr>
          <a:lstStyle>
            <a:lvl1pPr>
              <a:lnSpc>
                <a:spcPts val="3470"/>
              </a:lnSpc>
              <a:spcBef>
                <a:spcPts val="750"/>
              </a:spcBef>
              <a:defRPr sz="3600">
                <a:solidFill>
                  <a:srgbClr val="B5121B"/>
                </a:solidFill>
                <a:latin typeface="Calibri" panose="020F0502020204030204" pitchFamily="34" charset="0"/>
                <a:cs typeface="Calibri" panose="020F0502020204030204" pitchFamily="34" charset="0"/>
              </a:defRPr>
            </a:lvl1pPr>
          </a:lstStyle>
          <a:p>
            <a:r>
              <a:rPr lang="en-US" dirty="0"/>
              <a:t>Click to edit Master title style</a:t>
            </a:r>
            <a:endParaRPr lang="en-GB" dirty="0"/>
          </a:p>
        </p:txBody>
      </p:sp>
      <p:sp>
        <p:nvSpPr>
          <p:cNvPr id="13" name="object 4">
            <a:extLst>
              <a:ext uri="{FF2B5EF4-FFF2-40B4-BE49-F238E27FC236}">
                <a16:creationId xmlns:a16="http://schemas.microsoft.com/office/drawing/2014/main" id="{3D487BA0-3AE0-4031-8055-C6AFDC31E01B}"/>
              </a:ext>
              <a:ext uri="{C183D7F6-B498-43B3-948B-1728B52AA6E4}">
                <adec:decorative xmlns:adec="http://schemas.microsoft.com/office/drawing/2017/decorative" val="1"/>
              </a:ext>
            </a:extLst>
          </p:cNvPr>
          <p:cNvSpPr/>
          <p:nvPr userDrawn="1"/>
        </p:nvSpPr>
        <p:spPr>
          <a:xfrm>
            <a:off x="835846" y="1832146"/>
            <a:ext cx="1584325" cy="0"/>
          </a:xfrm>
          <a:custGeom>
            <a:avLst/>
            <a:gdLst/>
            <a:ahLst/>
            <a:cxnLst/>
            <a:rect l="l" t="t" r="r" b="b"/>
            <a:pathLst>
              <a:path w="1584325">
                <a:moveTo>
                  <a:pt x="0" y="0"/>
                </a:moveTo>
                <a:lnTo>
                  <a:pt x="1583728" y="0"/>
                </a:lnTo>
              </a:path>
            </a:pathLst>
          </a:custGeom>
          <a:ln w="16929">
            <a:solidFill>
              <a:srgbClr val="A6ADB1"/>
            </a:solidFill>
          </a:ln>
        </p:spPr>
        <p:txBody>
          <a:bodyPr wrap="square" lIns="0" tIns="0" rIns="0" bIns="0" rtlCol="0"/>
          <a:lstStyle/>
          <a:p>
            <a:endParaRPr dirty="0"/>
          </a:p>
        </p:txBody>
      </p:sp>
      <p:sp>
        <p:nvSpPr>
          <p:cNvPr id="16" name="Slide Number Placeholder 5">
            <a:extLst>
              <a:ext uri="{FF2B5EF4-FFF2-40B4-BE49-F238E27FC236}">
                <a16:creationId xmlns:a16="http://schemas.microsoft.com/office/drawing/2014/main" id="{983E33A9-9C13-43F2-93A7-5CD7A6D522E2}"/>
              </a:ext>
            </a:extLst>
          </p:cNvPr>
          <p:cNvSpPr>
            <a:spLocks noGrp="1"/>
          </p:cNvSpPr>
          <p:nvPr>
            <p:ph type="sldNum" sz="quarter" idx="10"/>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pic>
        <p:nvPicPr>
          <p:cNvPr id="17" name="Picture 16" descr="Lancaster University">
            <a:extLst>
              <a:ext uri="{FF2B5EF4-FFF2-40B4-BE49-F238E27FC236}">
                <a16:creationId xmlns:a16="http://schemas.microsoft.com/office/drawing/2014/main" id="{24641CFC-5847-40DB-B4F0-5496D257DA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4359" y="762000"/>
            <a:ext cx="2098889" cy="663520"/>
          </a:xfrm>
          <a:prstGeom prst="rect">
            <a:avLst/>
          </a:prstGeom>
        </p:spPr>
      </p:pic>
    </p:spTree>
    <p:extLst>
      <p:ext uri="{BB962C8B-B14F-4D97-AF65-F5344CB8AC3E}">
        <p14:creationId xmlns:p14="http://schemas.microsoft.com/office/powerpoint/2010/main" val="3171340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object 4">
            <a:extLst>
              <a:ext uri="{FF2B5EF4-FFF2-40B4-BE49-F238E27FC236}">
                <a16:creationId xmlns:a16="http://schemas.microsoft.com/office/drawing/2014/main" id="{E911A0A4-9D31-4F34-8E71-4A07A9FDE92A}"/>
              </a:ext>
              <a:ext uri="{C183D7F6-B498-43B3-948B-1728B52AA6E4}">
                <adec:decorative xmlns:adec="http://schemas.microsoft.com/office/drawing/2017/decorative" val="1"/>
              </a:ext>
            </a:extLst>
          </p:cNvPr>
          <p:cNvSpPr/>
          <p:nvPr userDrawn="1"/>
        </p:nvSpPr>
        <p:spPr>
          <a:xfrm>
            <a:off x="854508" y="1832146"/>
            <a:ext cx="1584325" cy="0"/>
          </a:xfrm>
          <a:custGeom>
            <a:avLst/>
            <a:gdLst/>
            <a:ahLst/>
            <a:cxnLst/>
            <a:rect l="l" t="t" r="r" b="b"/>
            <a:pathLst>
              <a:path w="1584325">
                <a:moveTo>
                  <a:pt x="0" y="0"/>
                </a:moveTo>
                <a:lnTo>
                  <a:pt x="1583728" y="0"/>
                </a:lnTo>
              </a:path>
            </a:pathLst>
          </a:custGeom>
          <a:ln w="16929">
            <a:solidFill>
              <a:srgbClr val="A6ADB1"/>
            </a:solidFill>
          </a:ln>
        </p:spPr>
        <p:txBody>
          <a:bodyPr wrap="square" lIns="0" tIns="0" rIns="0" bIns="0" rtlCol="0"/>
          <a:lstStyle/>
          <a:p>
            <a:endParaRPr dirty="0"/>
          </a:p>
        </p:txBody>
      </p:sp>
      <p:sp>
        <p:nvSpPr>
          <p:cNvPr id="13" name="Title 1">
            <a:extLst>
              <a:ext uri="{FF2B5EF4-FFF2-40B4-BE49-F238E27FC236}">
                <a16:creationId xmlns:a16="http://schemas.microsoft.com/office/drawing/2014/main" id="{DBE2592A-4048-4211-B609-EB603E5AE283}"/>
              </a:ext>
            </a:extLst>
          </p:cNvPr>
          <p:cNvSpPr>
            <a:spLocks noGrp="1"/>
          </p:cNvSpPr>
          <p:nvPr>
            <p:ph type="title"/>
          </p:nvPr>
        </p:nvSpPr>
        <p:spPr>
          <a:xfrm>
            <a:off x="735559" y="531848"/>
            <a:ext cx="7568682" cy="1158840"/>
          </a:xfrm>
        </p:spPr>
        <p:txBody>
          <a:bodyPr>
            <a:normAutofit/>
          </a:bodyPr>
          <a:lstStyle>
            <a:lvl1pPr>
              <a:lnSpc>
                <a:spcPts val="3470"/>
              </a:lnSpc>
              <a:spcBef>
                <a:spcPts val="750"/>
              </a:spcBef>
              <a:defRPr sz="3600">
                <a:solidFill>
                  <a:srgbClr val="B5121B"/>
                </a:solidFill>
                <a:latin typeface="Calibri" panose="020F0502020204030204" pitchFamily="34" charset="0"/>
                <a:cs typeface="Calibri" panose="020F0502020204030204" pitchFamily="34" charset="0"/>
              </a:defRPr>
            </a:lvl1pPr>
          </a:lstStyle>
          <a:p>
            <a:r>
              <a:rPr lang="en-US" dirty="0"/>
              <a:t>Click to edit Master title style</a:t>
            </a:r>
            <a:endParaRPr lang="en-GB" dirty="0"/>
          </a:p>
        </p:txBody>
      </p:sp>
      <p:sp>
        <p:nvSpPr>
          <p:cNvPr id="14" name="Slide Number Placeholder 5">
            <a:extLst>
              <a:ext uri="{FF2B5EF4-FFF2-40B4-BE49-F238E27FC236}">
                <a16:creationId xmlns:a16="http://schemas.microsoft.com/office/drawing/2014/main" id="{432CECB2-8BBC-4238-95E4-9CF53BEC0F2A}"/>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pic>
        <p:nvPicPr>
          <p:cNvPr id="15" name="Picture 14" descr="Lancaster University">
            <a:extLst>
              <a:ext uri="{FF2B5EF4-FFF2-40B4-BE49-F238E27FC236}">
                <a16:creationId xmlns:a16="http://schemas.microsoft.com/office/drawing/2014/main" id="{F43189D6-09CC-4664-8F2F-E317A914F4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4359" y="762000"/>
            <a:ext cx="2098889" cy="663520"/>
          </a:xfrm>
          <a:prstGeom prst="rect">
            <a:avLst/>
          </a:prstGeom>
        </p:spPr>
      </p:pic>
    </p:spTree>
    <p:extLst>
      <p:ext uri="{BB962C8B-B14F-4D97-AF65-F5344CB8AC3E}">
        <p14:creationId xmlns:p14="http://schemas.microsoft.com/office/powerpoint/2010/main" val="253788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EAEB81DE-9DB5-4365-A5C5-617C96B6EED8}"/>
              </a:ext>
            </a:extLst>
          </p:cNvPr>
          <p:cNvSpPr>
            <a:spLocks noGrp="1"/>
          </p:cNvSpPr>
          <p:nvPr>
            <p:ph type="sldNum" sz="quarter" idx="4"/>
          </p:nvPr>
        </p:nvSpPr>
        <p:spPr>
          <a:xfrm>
            <a:off x="8955058" y="6092983"/>
            <a:ext cx="2743200" cy="365125"/>
          </a:xfrm>
          <a:prstGeom prst="rect">
            <a:avLst/>
          </a:prstGeom>
        </p:spPr>
        <p:txBody>
          <a:bodyPr vert="horz" lIns="91440" tIns="45720" rIns="91440" bIns="45720" rtlCol="0" anchor="ctr"/>
          <a:lstStyle>
            <a:lvl1pPr algn="r">
              <a:defRPr sz="1800">
                <a:solidFill>
                  <a:srgbClr val="414042"/>
                </a:solidFill>
              </a:defRPr>
            </a:lvl1pPr>
          </a:lstStyle>
          <a:p>
            <a:fld id="{6998E55D-8E2A-4AFE-A61C-B5DBBB7761E7}" type="slidenum">
              <a:rPr lang="en-GB" smtClean="0"/>
              <a:pPr/>
              <a:t>‹#›</a:t>
            </a:fld>
            <a:endParaRPr lang="en-GB" dirty="0"/>
          </a:p>
        </p:txBody>
      </p:sp>
    </p:spTree>
    <p:extLst>
      <p:ext uri="{BB962C8B-B14F-4D97-AF65-F5344CB8AC3E}">
        <p14:creationId xmlns:p14="http://schemas.microsoft.com/office/powerpoint/2010/main" val="68635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bk object 16">
            <a:extLst>
              <a:ext uri="{FF2B5EF4-FFF2-40B4-BE49-F238E27FC236}">
                <a16:creationId xmlns:a16="http://schemas.microsoft.com/office/drawing/2014/main" id="{AEA68D54-1EAD-45D6-B6CC-D07221904D21}"/>
              </a:ext>
              <a:ext uri="{C183D7F6-B498-43B3-948B-1728B52AA6E4}">
                <adec:decorative xmlns:adec="http://schemas.microsoft.com/office/drawing/2017/decorative" val="1"/>
              </a:ext>
            </a:extLst>
          </p:cNvPr>
          <p:cNvSpPr/>
          <p:nvPr userDrawn="1"/>
        </p:nvSpPr>
        <p:spPr>
          <a:xfrm>
            <a:off x="95986" y="95973"/>
            <a:ext cx="12001500" cy="6666230"/>
          </a:xfrm>
          <a:custGeom>
            <a:avLst/>
            <a:gdLst/>
            <a:ahLst/>
            <a:cxnLst/>
            <a:rect l="l" t="t" r="r" b="b"/>
            <a:pathLst>
              <a:path w="12001500" h="6666230">
                <a:moveTo>
                  <a:pt x="0" y="6666039"/>
                </a:moveTo>
                <a:lnTo>
                  <a:pt x="12001233" y="6666039"/>
                </a:lnTo>
                <a:lnTo>
                  <a:pt x="12001233" y="0"/>
                </a:lnTo>
                <a:lnTo>
                  <a:pt x="0" y="0"/>
                </a:lnTo>
                <a:lnTo>
                  <a:pt x="0" y="6666039"/>
                </a:lnTo>
                <a:close/>
              </a:path>
            </a:pathLst>
          </a:custGeom>
          <a:ln w="191960">
            <a:solidFill>
              <a:srgbClr val="E9ECED"/>
            </a:solidFill>
          </a:ln>
        </p:spPr>
        <p:txBody>
          <a:bodyPr wrap="square" lIns="0" tIns="0" rIns="0" bIns="0" rtlCol="0"/>
          <a:lstStyle/>
          <a:p>
            <a:endParaRPr dirty="0"/>
          </a:p>
        </p:txBody>
      </p:sp>
      <p:sp>
        <p:nvSpPr>
          <p:cNvPr id="2" name="Title Placeholder 1">
            <a:extLst>
              <a:ext uri="{FF2B5EF4-FFF2-40B4-BE49-F238E27FC236}">
                <a16:creationId xmlns:a16="http://schemas.microsoft.com/office/drawing/2014/main" id="{365B8E11-7BA2-4A60-A654-2F22523E46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08189B7-2C82-485D-8C8C-9F6C4A0298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66993076"/>
      </p:ext>
    </p:extLst>
  </p:cSld>
  <p:clrMap bg1="lt1" tx1="dk1" bg2="lt2" tx2="dk2" accent1="accent1" accent2="accent2" accent3="accent3" accent4="accent4" accent5="accent5" accent6="accent6" hlink="hlink" folHlink="folHlink"/>
  <p:sldLayoutIdLst>
    <p:sldLayoutId id="2147483662" r:id="rId1"/>
    <p:sldLayoutId id="2147483649" r:id="rId2"/>
    <p:sldLayoutId id="2147483663" r:id="rId3"/>
    <p:sldLayoutId id="2147483664" r:id="rId4"/>
    <p:sldLayoutId id="2147483650" r:id="rId5"/>
    <p:sldLayoutId id="2147483665" r:id="rId6"/>
    <p:sldLayoutId id="2147483651" r:id="rId7"/>
    <p:sldLayoutId id="2147483652" r:id="rId8"/>
    <p:sldLayoutId id="2147483653" r:id="rId9"/>
    <p:sldLayoutId id="2147483654" r:id="rId10"/>
    <p:sldLayoutId id="214748365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AEB4B9"/>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EB4B9"/>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AEB4B9"/>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AEB4B9"/>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EB4B9"/>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E653-6E27-4831-86B7-E039851F582C}"/>
              </a:ext>
            </a:extLst>
          </p:cNvPr>
          <p:cNvSpPr>
            <a:spLocks noGrp="1"/>
          </p:cNvSpPr>
          <p:nvPr>
            <p:ph type="ctrTitle"/>
          </p:nvPr>
        </p:nvSpPr>
        <p:spPr>
          <a:xfrm>
            <a:off x="900939" y="2205022"/>
            <a:ext cx="6371731" cy="1399152"/>
          </a:xfrm>
        </p:spPr>
        <p:txBody>
          <a:bodyPr>
            <a:normAutofit fontScale="90000"/>
          </a:bodyPr>
          <a:lstStyle/>
          <a:p>
            <a:r>
              <a:rPr lang="en-GB" sz="4000" dirty="0"/>
              <a:t>Project Introduction:</a:t>
            </a:r>
            <a:br>
              <a:rPr lang="en-GB" dirty="0"/>
            </a:br>
            <a:r>
              <a:rPr lang="en-GB" b="1" dirty="0"/>
              <a:t>Space Weather Impacts on the UK Railway Network</a:t>
            </a:r>
          </a:p>
        </p:txBody>
      </p:sp>
      <p:sp>
        <p:nvSpPr>
          <p:cNvPr id="3" name="Subtitle 2">
            <a:extLst>
              <a:ext uri="{FF2B5EF4-FFF2-40B4-BE49-F238E27FC236}">
                <a16:creationId xmlns:a16="http://schemas.microsoft.com/office/drawing/2014/main" id="{D6CD63C9-F6C8-478C-89B8-93946BDDBE5D}"/>
              </a:ext>
            </a:extLst>
          </p:cNvPr>
          <p:cNvSpPr>
            <a:spLocks noGrp="1"/>
          </p:cNvSpPr>
          <p:nvPr>
            <p:ph type="subTitle" idx="1"/>
          </p:nvPr>
        </p:nvSpPr>
        <p:spPr/>
        <p:txBody>
          <a:bodyPr/>
          <a:lstStyle/>
          <a:p>
            <a:r>
              <a:rPr lang="en-GB" b="1" dirty="0"/>
              <a:t>C.J. Patterson </a:t>
            </a:r>
            <a:r>
              <a:rPr lang="en-GB" dirty="0"/>
              <a:t>&amp;</a:t>
            </a:r>
            <a:r>
              <a:rPr lang="en-GB" b="1" dirty="0"/>
              <a:t> J.A Wild</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SWIGS Annual Workshop 2021</a:t>
            </a:r>
            <a:endParaRPr lang="en-GB" dirty="0"/>
          </a:p>
        </p:txBody>
      </p:sp>
      <p:sp>
        <p:nvSpPr>
          <p:cNvPr id="4" name="Slide Number Placeholder 3">
            <a:extLst>
              <a:ext uri="{FF2B5EF4-FFF2-40B4-BE49-F238E27FC236}">
                <a16:creationId xmlns:a16="http://schemas.microsoft.com/office/drawing/2014/main" id="{FD37A4EB-0CC6-4561-A126-9A20F1A4FB68}"/>
              </a:ext>
            </a:extLst>
          </p:cNvPr>
          <p:cNvSpPr>
            <a:spLocks noGrp="1"/>
          </p:cNvSpPr>
          <p:nvPr>
            <p:ph type="sldNum" sz="quarter" idx="4"/>
          </p:nvPr>
        </p:nvSpPr>
        <p:spPr/>
        <p:txBody>
          <a:bodyPr/>
          <a:lstStyle/>
          <a:p>
            <a:fld id="{6998E55D-8E2A-4AFE-A61C-B5DBBB7761E7}" type="slidenum">
              <a:rPr lang="en-GB" smtClean="0"/>
              <a:pPr/>
              <a:t>1</a:t>
            </a:fld>
            <a:endParaRPr lang="en-GB" dirty="0"/>
          </a:p>
        </p:txBody>
      </p:sp>
    </p:spTree>
    <p:extLst>
      <p:ext uri="{BB962C8B-B14F-4D97-AF65-F5344CB8AC3E}">
        <p14:creationId xmlns:p14="http://schemas.microsoft.com/office/powerpoint/2010/main" val="829300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43B0-10B8-4695-81B4-DD06577D16D6}"/>
              </a:ext>
            </a:extLst>
          </p:cNvPr>
          <p:cNvSpPr>
            <a:spLocks noGrp="1"/>
          </p:cNvSpPr>
          <p:nvPr>
            <p:ph type="title"/>
          </p:nvPr>
        </p:nvSpPr>
        <p:spPr>
          <a:xfrm>
            <a:off x="783773" y="489537"/>
            <a:ext cx="8250058" cy="1224153"/>
          </a:xfrm>
        </p:spPr>
        <p:txBody>
          <a:bodyPr/>
          <a:lstStyle/>
          <a:p>
            <a:br>
              <a:rPr lang="en-GB" dirty="0"/>
            </a:br>
            <a:r>
              <a:rPr lang="en-GB" dirty="0"/>
              <a:t>Space Weather and Railways</a:t>
            </a:r>
          </a:p>
        </p:txBody>
      </p:sp>
      <p:sp>
        <p:nvSpPr>
          <p:cNvPr id="6" name="Content Placeholder 5">
            <a:extLst>
              <a:ext uri="{FF2B5EF4-FFF2-40B4-BE49-F238E27FC236}">
                <a16:creationId xmlns:a16="http://schemas.microsoft.com/office/drawing/2014/main" id="{5FA061ED-3B48-4F78-AE1D-BCDAC50EE198}"/>
              </a:ext>
            </a:extLst>
          </p:cNvPr>
          <p:cNvSpPr>
            <a:spLocks noGrp="1"/>
          </p:cNvSpPr>
          <p:nvPr>
            <p:ph idx="1"/>
          </p:nvPr>
        </p:nvSpPr>
        <p:spPr>
          <a:xfrm>
            <a:off x="783773" y="2121184"/>
            <a:ext cx="6587411" cy="4209434"/>
          </a:xfrm>
        </p:spPr>
        <p:txBody>
          <a:bodyPr>
            <a:noAutofit/>
          </a:bodyPr>
          <a:lstStyle/>
          <a:p>
            <a:pPr marL="0" indent="0">
              <a:lnSpc>
                <a:spcPct val="100000"/>
              </a:lnSpc>
              <a:spcBef>
                <a:spcPts val="1110"/>
              </a:spcBef>
              <a:buNone/>
            </a:pPr>
            <a:r>
              <a:rPr lang="en-GB" spc="-35" dirty="0">
                <a:cs typeface="Calibri"/>
              </a:rPr>
              <a:t>Space weather can adversely affect many ground-based systems, including railways</a:t>
            </a:r>
            <a:endParaRPr lang="en-GB" dirty="0">
              <a:cs typeface="Calibri"/>
            </a:endParaRPr>
          </a:p>
          <a:p>
            <a:pPr marL="251460" marR="5080" indent="-239395">
              <a:lnSpc>
                <a:spcPts val="3000"/>
              </a:lnSpc>
              <a:spcBef>
                <a:spcPts val="1215"/>
              </a:spcBef>
              <a:tabLst>
                <a:tab pos="252095" algn="l"/>
              </a:tabLst>
            </a:pPr>
            <a:r>
              <a:rPr lang="en-GB" spc="-5" dirty="0">
                <a:cs typeface="Calibri"/>
              </a:rPr>
              <a:t>Signalling system failures</a:t>
            </a:r>
            <a:br>
              <a:rPr lang="en-GB" spc="-5" dirty="0">
                <a:cs typeface="Calibri"/>
              </a:rPr>
            </a:br>
            <a:r>
              <a:rPr lang="en-GB" sz="2000" i="1" spc="-5" dirty="0">
                <a:solidFill>
                  <a:schemeClr val="tx1">
                    <a:lumMod val="50000"/>
                    <a:lumOff val="50000"/>
                  </a:schemeClr>
                </a:solidFill>
                <a:cs typeface="Calibri"/>
              </a:rPr>
              <a:t>(Eroshenko et al., 2010; Wik et al., 2009)</a:t>
            </a:r>
            <a:endParaRPr lang="en-GB" sz="2000" spc="-5" dirty="0">
              <a:solidFill>
                <a:schemeClr val="tx1">
                  <a:lumMod val="50000"/>
                  <a:lumOff val="50000"/>
                </a:schemeClr>
              </a:solidFill>
              <a:cs typeface="Calibri"/>
            </a:endParaRPr>
          </a:p>
          <a:p>
            <a:pPr marL="251460" marR="5080" indent="-239395">
              <a:lnSpc>
                <a:spcPts val="3000"/>
              </a:lnSpc>
              <a:spcBef>
                <a:spcPts val="1215"/>
              </a:spcBef>
              <a:tabLst>
                <a:tab pos="252095" algn="l"/>
              </a:tabLst>
            </a:pPr>
            <a:r>
              <a:rPr lang="en-US" spc="-5" dirty="0">
                <a:cs typeface="Calibri"/>
              </a:rPr>
              <a:t>Damage</a:t>
            </a:r>
            <a:r>
              <a:rPr lang="en-GB" spc="-5" dirty="0">
                <a:cs typeface="Calibri"/>
              </a:rPr>
              <a:t> to locomotive on-board transformers </a:t>
            </a:r>
            <a:r>
              <a:rPr lang="en-GB" sz="2000" i="1" spc="-5" dirty="0">
                <a:solidFill>
                  <a:schemeClr val="tx1">
                    <a:lumMod val="50000"/>
                    <a:lumOff val="50000"/>
                  </a:schemeClr>
                </a:solidFill>
                <a:cs typeface="Calibri"/>
              </a:rPr>
              <a:t>(Atkins, 2014; Thaduri et al., 2020)</a:t>
            </a:r>
            <a:endParaRPr lang="en-GB" sz="2000" spc="-5" dirty="0">
              <a:solidFill>
                <a:schemeClr val="tx1">
                  <a:lumMod val="50000"/>
                  <a:lumOff val="50000"/>
                </a:schemeClr>
              </a:solidFill>
              <a:cs typeface="Calibri"/>
            </a:endParaRPr>
          </a:p>
          <a:p>
            <a:pPr marL="251460" marR="5080" indent="-239395">
              <a:lnSpc>
                <a:spcPts val="3000"/>
              </a:lnSpc>
              <a:spcBef>
                <a:spcPts val="1215"/>
              </a:spcBef>
              <a:tabLst>
                <a:tab pos="252095" algn="l"/>
              </a:tabLst>
            </a:pPr>
            <a:r>
              <a:rPr lang="en-US" dirty="0">
                <a:cs typeface="Calibri"/>
              </a:rPr>
              <a:t>Interdependencies</a:t>
            </a:r>
            <a:endParaRPr lang="en-GB" dirty="0">
              <a:cs typeface="Calibri"/>
            </a:endParaRPr>
          </a:p>
        </p:txBody>
      </p:sp>
      <p:sp>
        <p:nvSpPr>
          <p:cNvPr id="4" name="Slide Number Placeholder 3">
            <a:extLst>
              <a:ext uri="{FF2B5EF4-FFF2-40B4-BE49-F238E27FC236}">
                <a16:creationId xmlns:a16="http://schemas.microsoft.com/office/drawing/2014/main" id="{E8D5239D-8109-488B-B043-556B6B3D4B6B}"/>
              </a:ext>
            </a:extLst>
          </p:cNvPr>
          <p:cNvSpPr>
            <a:spLocks noGrp="1"/>
          </p:cNvSpPr>
          <p:nvPr>
            <p:ph type="sldNum" sz="quarter" idx="4"/>
          </p:nvPr>
        </p:nvSpPr>
        <p:spPr>
          <a:xfrm>
            <a:off x="8899072" y="6158300"/>
            <a:ext cx="2743200" cy="365125"/>
          </a:xfrm>
          <a:prstGeom prst="rect">
            <a:avLst/>
          </a:prstGeom>
        </p:spPr>
        <p:txBody>
          <a:bodyPr/>
          <a:lstStyle/>
          <a:p>
            <a:fld id="{6998E55D-8E2A-4AFE-A61C-B5DBBB7761E7}" type="slidenum">
              <a:rPr lang="en-GB" smtClean="0"/>
              <a:pPr/>
              <a:t>2</a:t>
            </a:fld>
            <a:endParaRPr lang="en-GB" dirty="0"/>
          </a:p>
        </p:txBody>
      </p:sp>
      <p:pic>
        <p:nvPicPr>
          <p:cNvPr id="1026" name="Picture 2" descr="Electric train services from London to Cardiff begin as the Severn tunnel  is electrified – Rail Insider">
            <a:extLst>
              <a:ext uri="{FF2B5EF4-FFF2-40B4-BE49-F238E27FC236}">
                <a16:creationId xmlns:a16="http://schemas.microsoft.com/office/drawing/2014/main" id="{78606BFE-DD8C-4FFD-9E36-1B0F4A54AF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73" r="19395"/>
          <a:stretch/>
        </p:blipFill>
        <p:spPr bwMode="auto">
          <a:xfrm>
            <a:off x="7521516" y="2246259"/>
            <a:ext cx="4120756" cy="3044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261506"/>
      </p:ext>
    </p:extLst>
  </p:cSld>
  <p:clrMapOvr>
    <a:masterClrMapping/>
  </p:clrMapOvr>
  <mc:AlternateContent xmlns:mc="http://schemas.openxmlformats.org/markup-compatibility/2006" xmlns:p14="http://schemas.microsoft.com/office/powerpoint/2010/main">
    <mc:Choice Requires="p14">
      <p:transition spd="slow" p14:dur="2000" advTm="31915"/>
    </mc:Choice>
    <mc:Fallback xmlns="">
      <p:transition spd="slow" advTm="3191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8" y="634567"/>
            <a:ext cx="7568682" cy="1168172"/>
          </a:xfrm>
        </p:spPr>
        <p:txBody>
          <a:bodyPr/>
          <a:lstStyle/>
          <a:p>
            <a:r>
              <a:rPr lang="en-GB" dirty="0"/>
              <a:t>Railway Signalling – Track Circuits</a:t>
            </a:r>
          </a:p>
        </p:txBody>
      </p:sp>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8" y="2146074"/>
            <a:ext cx="5408802" cy="3862971"/>
          </a:xfrm>
        </p:spPr>
        <p:txBody>
          <a:bodyPr>
            <a:normAutofit/>
          </a:bodyPr>
          <a:lstStyle/>
          <a:p>
            <a:pPr marL="0" indent="0">
              <a:buNone/>
            </a:pPr>
            <a:r>
              <a:rPr lang="en-US" dirty="0"/>
              <a:t>Track Circuit Principles</a:t>
            </a:r>
          </a:p>
          <a:p>
            <a:r>
              <a:rPr lang="en-US" dirty="0"/>
              <a:t>Insulating rail joints (IRJs) separate railways into blocks</a:t>
            </a:r>
          </a:p>
          <a:p>
            <a:r>
              <a:rPr lang="en-US" dirty="0"/>
              <a:t>Track circuits detect current changes in their blocks</a:t>
            </a:r>
          </a:p>
          <a:p>
            <a:r>
              <a:rPr lang="en-US" dirty="0"/>
              <a:t>Geomagnetically induced currents can “confuse” these relays into displaying false signals</a:t>
            </a:r>
          </a:p>
          <a:p>
            <a:endParaRPr lang="en-GB" dirty="0"/>
          </a:p>
          <a:p>
            <a:endParaRPr lang="en-GB" dirty="0"/>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3</a:t>
            </a:fld>
            <a:endParaRPr lang="en-GB" dirty="0"/>
          </a:p>
        </p:txBody>
      </p:sp>
      <p:pic>
        <p:nvPicPr>
          <p:cNvPr id="5" name="Picture 4">
            <a:extLst>
              <a:ext uri="{FF2B5EF4-FFF2-40B4-BE49-F238E27FC236}">
                <a16:creationId xmlns:a16="http://schemas.microsoft.com/office/drawing/2014/main" id="{96A8DEDF-0E38-462A-8C64-346E07057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9934" y="4094623"/>
            <a:ext cx="3610247" cy="2082339"/>
          </a:xfrm>
          <a:prstGeom prst="rect">
            <a:avLst/>
          </a:prstGeom>
        </p:spPr>
      </p:pic>
      <p:sp>
        <p:nvSpPr>
          <p:cNvPr id="12" name="Rectangle 11">
            <a:extLst>
              <a:ext uri="{FF2B5EF4-FFF2-40B4-BE49-F238E27FC236}">
                <a16:creationId xmlns:a16="http://schemas.microsoft.com/office/drawing/2014/main" id="{FDAF2EFB-E436-411C-A718-726735EE796F}"/>
              </a:ext>
            </a:extLst>
          </p:cNvPr>
          <p:cNvSpPr/>
          <p:nvPr/>
        </p:nvSpPr>
        <p:spPr>
          <a:xfrm>
            <a:off x="7410660" y="5717678"/>
            <a:ext cx="3088794" cy="369332"/>
          </a:xfrm>
          <a:prstGeom prst="rect">
            <a:avLst/>
          </a:prstGeom>
        </p:spPr>
        <p:txBody>
          <a:bodyPr wrap="none">
            <a:spAutoFit/>
          </a:bodyPr>
          <a:lstStyle/>
          <a:p>
            <a:r>
              <a:rPr lang="en-US" dirty="0"/>
              <a:t>Electrified railway track circuits</a:t>
            </a:r>
          </a:p>
        </p:txBody>
      </p:sp>
      <p:pic>
        <p:nvPicPr>
          <p:cNvPr id="1026" name="Picture 2" descr="Signalling | The Railway Technical Website | PRC Rail Consulting Ltd">
            <a:extLst>
              <a:ext uri="{FF2B5EF4-FFF2-40B4-BE49-F238E27FC236}">
                <a16:creationId xmlns:a16="http://schemas.microsoft.com/office/drawing/2014/main" id="{D87AD93D-DB5C-4790-8FB2-F95CBBD684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3754" y="2166457"/>
            <a:ext cx="4402573" cy="125787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D64481-7C00-46F2-9188-66FCCB83BED5}"/>
              </a:ext>
            </a:extLst>
          </p:cNvPr>
          <p:cNvSpPr txBox="1"/>
          <p:nvPr/>
        </p:nvSpPr>
        <p:spPr>
          <a:xfrm>
            <a:off x="8562358" y="3394115"/>
            <a:ext cx="3528599" cy="461665"/>
          </a:xfrm>
          <a:prstGeom prst="rect">
            <a:avLst/>
          </a:prstGeom>
          <a:noFill/>
        </p:spPr>
        <p:txBody>
          <a:bodyPr wrap="square" rtlCol="0">
            <a:spAutoFit/>
          </a:bodyPr>
          <a:lstStyle/>
          <a:p>
            <a:r>
              <a:rPr lang="en-GB" sz="1200" i="1" dirty="0">
                <a:solidFill>
                  <a:schemeClr val="tx1">
                    <a:lumMod val="50000"/>
                    <a:lumOff val="50000"/>
                  </a:schemeClr>
                </a:solidFill>
              </a:rPr>
              <a:t>(Figure from Railway Technical Signalling - http://www.railway-technical.com/signalling/)</a:t>
            </a:r>
          </a:p>
        </p:txBody>
      </p:sp>
    </p:spTree>
    <p:extLst>
      <p:ext uri="{BB962C8B-B14F-4D97-AF65-F5344CB8AC3E}">
        <p14:creationId xmlns:p14="http://schemas.microsoft.com/office/powerpoint/2010/main" val="660394239"/>
      </p:ext>
    </p:extLst>
  </p:cSld>
  <p:clrMapOvr>
    <a:masterClrMapping/>
  </p:clrMapOvr>
  <mc:AlternateContent xmlns:mc="http://schemas.openxmlformats.org/markup-compatibility/2006" xmlns:p14="http://schemas.microsoft.com/office/powerpoint/2010/main">
    <mc:Choice Requires="p14">
      <p:transition spd="slow" p14:dur="2000" advTm="49556"/>
    </mc:Choice>
    <mc:Fallback xmlns="">
      <p:transition spd="slow" advTm="4955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8" y="522516"/>
            <a:ext cx="7568682" cy="1168172"/>
          </a:xfrm>
        </p:spPr>
        <p:txBody>
          <a:bodyPr/>
          <a:lstStyle/>
          <a:p>
            <a:r>
              <a:rPr lang="en-GB" dirty="0"/>
              <a:t>What we need to do before making model calculations for the UK</a:t>
            </a:r>
          </a:p>
        </p:txBody>
      </p:sp>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7" y="2313991"/>
            <a:ext cx="5624805" cy="4144117"/>
          </a:xfrm>
        </p:spPr>
        <p:txBody>
          <a:bodyPr>
            <a:normAutofit/>
          </a:bodyPr>
          <a:lstStyle/>
          <a:p>
            <a:r>
              <a:rPr lang="en-US" b="1" dirty="0"/>
              <a:t>Step 1: </a:t>
            </a:r>
            <a:r>
              <a:rPr lang="en-US" dirty="0"/>
              <a:t>Obtain the magnetic field disturbances</a:t>
            </a:r>
          </a:p>
          <a:p>
            <a:r>
              <a:rPr lang="en-US" b="1" dirty="0"/>
              <a:t>Step 2:</a:t>
            </a:r>
            <a:r>
              <a:rPr lang="en-US" dirty="0"/>
              <a:t> Obtain UK  ground conductivity values</a:t>
            </a:r>
          </a:p>
          <a:p>
            <a:r>
              <a:rPr lang="en-US" b="1" dirty="0"/>
              <a:t>Step 3:</a:t>
            </a:r>
            <a:r>
              <a:rPr lang="en-US" dirty="0"/>
              <a:t> Estimate the geoelectric field</a:t>
            </a:r>
            <a:endParaRPr lang="en-US" b="1" dirty="0"/>
          </a:p>
          <a:p>
            <a:pPr lvl="1"/>
            <a:endParaRPr lang="en-US" dirty="0"/>
          </a:p>
          <a:p>
            <a:pPr lvl="1"/>
            <a:endParaRPr lang="en-US" dirty="0"/>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4</a:t>
            </a:fld>
            <a:endParaRPr lang="en-GB" dirty="0"/>
          </a:p>
        </p:txBody>
      </p:sp>
      <p:pic>
        <p:nvPicPr>
          <p:cNvPr id="1026" name="Picture 2" descr="Network Rail bosses could be fined out of their own pockets to pay for  delays - CityAM : CityAM">
            <a:extLst>
              <a:ext uri="{FF2B5EF4-FFF2-40B4-BE49-F238E27FC236}">
                <a16:creationId xmlns:a16="http://schemas.microsoft.com/office/drawing/2014/main" id="{F19E6FFA-99EC-4CA0-961C-7DB29590D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8628" y="2346648"/>
            <a:ext cx="4501090" cy="2813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611321"/>
      </p:ext>
    </p:extLst>
  </p:cSld>
  <p:clrMapOvr>
    <a:masterClrMapping/>
  </p:clrMapOvr>
  <mc:AlternateContent xmlns:mc="http://schemas.openxmlformats.org/markup-compatibility/2006" xmlns:p14="http://schemas.microsoft.com/office/powerpoint/2010/main">
    <mc:Choice Requires="p14">
      <p:transition spd="slow" p14:dur="2000" advTm="38759"/>
    </mc:Choice>
    <mc:Fallback xmlns="">
      <p:transition spd="slow" advTm="3875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7" y="522516"/>
            <a:ext cx="8445761" cy="1168172"/>
          </a:xfrm>
        </p:spPr>
        <p:txBody>
          <a:bodyPr>
            <a:normAutofit/>
          </a:bodyPr>
          <a:lstStyle/>
          <a:p>
            <a:r>
              <a:rPr lang="en-GB" dirty="0"/>
              <a:t>Step 1:</a:t>
            </a:r>
            <a:br>
              <a:rPr lang="en-GB" dirty="0"/>
            </a:br>
            <a:r>
              <a:rPr lang="en-GB" dirty="0"/>
              <a:t>Obtaining the Magnetic Field Disturbances</a:t>
            </a:r>
          </a:p>
        </p:txBody>
      </p:sp>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6" y="2203348"/>
            <a:ext cx="5276463" cy="4254760"/>
          </a:xfrm>
        </p:spPr>
        <p:txBody>
          <a:bodyPr>
            <a:normAutofit/>
          </a:bodyPr>
          <a:lstStyle/>
          <a:p>
            <a:r>
              <a:rPr lang="en-GB" dirty="0"/>
              <a:t>The UK railway network is complex</a:t>
            </a:r>
          </a:p>
          <a:p>
            <a:r>
              <a:rPr lang="en-GB" dirty="0"/>
              <a:t>Magnetometer stations are relatively far apart, meaning measurements are sparse</a:t>
            </a:r>
          </a:p>
          <a:p>
            <a:r>
              <a:rPr lang="en-GB" dirty="0"/>
              <a:t>A method of interpolating the magnetic fields at the desired locations is needed</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5</a:t>
            </a:fld>
            <a:endParaRPr lang="en-GB" dirty="0"/>
          </a:p>
        </p:txBody>
      </p:sp>
      <p:pic>
        <p:nvPicPr>
          <p:cNvPr id="10" name="Picture 2">
            <a:extLst>
              <a:ext uri="{FF2B5EF4-FFF2-40B4-BE49-F238E27FC236}">
                <a16:creationId xmlns:a16="http://schemas.microsoft.com/office/drawing/2014/main" id="{F21875AD-BB14-4561-B731-ED13F60521A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49603" y="2111124"/>
            <a:ext cx="2155928" cy="324301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F954AC4-DFC5-4797-ABDC-4CA9DA179008}"/>
              </a:ext>
            </a:extLst>
          </p:cNvPr>
          <p:cNvSpPr/>
          <p:nvPr/>
        </p:nvSpPr>
        <p:spPr>
          <a:xfrm>
            <a:off x="7099201" y="5354137"/>
            <a:ext cx="2705950"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chemeClr val="tx1">
                    <a:lumMod val="50000"/>
                    <a:lumOff val="50000"/>
                  </a:schemeClr>
                </a:solidFill>
                <a:effectLst/>
                <a:uLnTx/>
                <a:uFillTx/>
              </a:rPr>
              <a:t>(Image from railwayhistory.org)</a:t>
            </a:r>
          </a:p>
        </p:txBody>
      </p:sp>
    </p:spTree>
    <p:extLst>
      <p:ext uri="{BB962C8B-B14F-4D97-AF65-F5344CB8AC3E}">
        <p14:creationId xmlns:p14="http://schemas.microsoft.com/office/powerpoint/2010/main" val="2472469007"/>
      </p:ext>
    </p:extLst>
  </p:cSld>
  <p:clrMapOvr>
    <a:masterClrMapping/>
  </p:clrMapOvr>
  <mc:AlternateContent xmlns:mc="http://schemas.openxmlformats.org/markup-compatibility/2006" xmlns:p14="http://schemas.microsoft.com/office/powerpoint/2010/main">
    <mc:Choice Requires="p14">
      <p:transition spd="slow" p14:dur="2000" advTm="21100"/>
    </mc:Choice>
    <mc:Fallback xmlns="">
      <p:transition spd="slow" advTm="211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7" y="522516"/>
            <a:ext cx="8277809" cy="1168172"/>
          </a:xfrm>
        </p:spPr>
        <p:txBody>
          <a:bodyPr>
            <a:normAutofit/>
          </a:bodyPr>
          <a:lstStyle/>
          <a:p>
            <a:r>
              <a:rPr lang="en-GB" dirty="0"/>
              <a:t>Step 1:</a:t>
            </a:r>
            <a:br>
              <a:rPr lang="en-GB" dirty="0"/>
            </a:br>
            <a:r>
              <a:rPr lang="en-GB" dirty="0"/>
              <a:t>Obtaining the Magnetic Field Disturbances</a:t>
            </a:r>
          </a:p>
        </p:txBody>
      </p:sp>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9" y="2313991"/>
            <a:ext cx="4503575" cy="4254760"/>
          </a:xfrm>
        </p:spPr>
        <p:txBody>
          <a:bodyPr>
            <a:normAutofit/>
          </a:bodyPr>
          <a:lstStyle/>
          <a:p>
            <a:r>
              <a:rPr lang="en-US" dirty="0"/>
              <a:t>Spherical Elementary Current System method</a:t>
            </a:r>
          </a:p>
          <a:p>
            <a:r>
              <a:rPr lang="en-US" dirty="0"/>
              <a:t>Well-established method, allowing us to obtain magnetic field values wherever we need them</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6</a:t>
            </a:fld>
            <a:endParaRPr lang="en-GB" dirty="0"/>
          </a:p>
        </p:txBody>
      </p:sp>
      <p:pic>
        <p:nvPicPr>
          <p:cNvPr id="5" name="Picture 4">
            <a:extLst>
              <a:ext uri="{FF2B5EF4-FFF2-40B4-BE49-F238E27FC236}">
                <a16:creationId xmlns:a16="http://schemas.microsoft.com/office/drawing/2014/main" id="{F4E6B7E3-1B13-4FB9-8B20-16DC43DC5A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9713" y="2313991"/>
            <a:ext cx="5796568" cy="2898284"/>
          </a:xfrm>
          <a:prstGeom prst="rect">
            <a:avLst/>
          </a:prstGeom>
        </p:spPr>
      </p:pic>
    </p:spTree>
    <p:extLst>
      <p:ext uri="{BB962C8B-B14F-4D97-AF65-F5344CB8AC3E}">
        <p14:creationId xmlns:p14="http://schemas.microsoft.com/office/powerpoint/2010/main" val="146836608"/>
      </p:ext>
    </p:extLst>
  </p:cSld>
  <p:clrMapOvr>
    <a:masterClrMapping/>
  </p:clrMapOvr>
  <mc:AlternateContent xmlns:mc="http://schemas.openxmlformats.org/markup-compatibility/2006" xmlns:p14="http://schemas.microsoft.com/office/powerpoint/2010/main">
    <mc:Choice Requires="p14">
      <p:transition spd="slow" p14:dur="2000" advTm="38213"/>
    </mc:Choice>
    <mc:Fallback xmlns="">
      <p:transition spd="slow" advTm="3821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7" y="522516"/>
            <a:ext cx="8277809" cy="1168172"/>
          </a:xfrm>
        </p:spPr>
        <p:txBody>
          <a:bodyPr>
            <a:normAutofit/>
          </a:bodyPr>
          <a:lstStyle/>
          <a:p>
            <a:r>
              <a:rPr lang="en-GB" dirty="0"/>
              <a:t>Step 2:</a:t>
            </a:r>
            <a:br>
              <a:rPr lang="en-GB" dirty="0"/>
            </a:br>
            <a:r>
              <a:rPr lang="en-GB" dirty="0"/>
              <a:t>Obtaining the Conductivities</a:t>
            </a:r>
          </a:p>
        </p:txBody>
      </p:sp>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9" y="2313991"/>
            <a:ext cx="4713514" cy="4254760"/>
          </a:xfrm>
        </p:spPr>
        <p:txBody>
          <a:bodyPr>
            <a:normAutofit/>
          </a:bodyPr>
          <a:lstStyle/>
          <a:p>
            <a:r>
              <a:rPr lang="en-US" dirty="0"/>
              <a:t>EURHOM model (Ádám 2012)</a:t>
            </a:r>
          </a:p>
          <a:p>
            <a:r>
              <a:rPr lang="en-US" dirty="0"/>
              <a:t>Gives values for resistivity layers across different regions of the UK</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7</a:t>
            </a:fld>
            <a:endParaRPr lang="en-GB" dirty="0"/>
          </a:p>
        </p:txBody>
      </p:sp>
      <p:sp>
        <p:nvSpPr>
          <p:cNvPr id="6" name="TextBox 5">
            <a:extLst>
              <a:ext uri="{FF2B5EF4-FFF2-40B4-BE49-F238E27FC236}">
                <a16:creationId xmlns:a16="http://schemas.microsoft.com/office/drawing/2014/main" id="{9CD4909E-962F-4CD7-918B-E0210AD9984C}"/>
              </a:ext>
            </a:extLst>
          </p:cNvPr>
          <p:cNvSpPr txBox="1"/>
          <p:nvPr/>
        </p:nvSpPr>
        <p:spPr>
          <a:xfrm>
            <a:off x="9482840" y="5530211"/>
            <a:ext cx="1813573" cy="276999"/>
          </a:xfrm>
          <a:prstGeom prst="rect">
            <a:avLst/>
          </a:prstGeom>
          <a:noFill/>
        </p:spPr>
        <p:txBody>
          <a:bodyPr wrap="none" rtlCol="0">
            <a:spAutoFit/>
          </a:bodyPr>
          <a:lstStyle/>
          <a:p>
            <a:r>
              <a:rPr lang="en-US" sz="1200" dirty="0"/>
              <a:t>(Figures from Ádám 2012)</a:t>
            </a:r>
            <a:endParaRPr lang="en-GB" sz="1200" dirty="0"/>
          </a:p>
        </p:txBody>
      </p:sp>
      <p:grpSp>
        <p:nvGrpSpPr>
          <p:cNvPr id="7" name="Group 6">
            <a:extLst>
              <a:ext uri="{FF2B5EF4-FFF2-40B4-BE49-F238E27FC236}">
                <a16:creationId xmlns:a16="http://schemas.microsoft.com/office/drawing/2014/main" id="{824F69B1-CE5D-43CF-A6A2-C8BFE4D36F58}"/>
              </a:ext>
            </a:extLst>
          </p:cNvPr>
          <p:cNvGrpSpPr/>
          <p:nvPr/>
        </p:nvGrpSpPr>
        <p:grpSpPr>
          <a:xfrm>
            <a:off x="6046367" y="2332020"/>
            <a:ext cx="5651891" cy="3119631"/>
            <a:chOff x="6104057" y="2197795"/>
            <a:chExt cx="5651891" cy="3119631"/>
          </a:xfrm>
        </p:grpSpPr>
        <p:pic>
          <p:nvPicPr>
            <p:cNvPr id="5" name="Picture 4">
              <a:extLst>
                <a:ext uri="{FF2B5EF4-FFF2-40B4-BE49-F238E27FC236}">
                  <a16:creationId xmlns:a16="http://schemas.microsoft.com/office/drawing/2014/main" id="{F4E6B7E3-1B13-4FB9-8B20-16DC43DC5A9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104057" y="2197795"/>
              <a:ext cx="2851001" cy="3096388"/>
            </a:xfrm>
            <a:prstGeom prst="rect">
              <a:avLst/>
            </a:prstGeom>
          </p:spPr>
        </p:pic>
        <p:pic>
          <p:nvPicPr>
            <p:cNvPr id="4" name="Picture 3">
              <a:extLst>
                <a:ext uri="{FF2B5EF4-FFF2-40B4-BE49-F238E27FC236}">
                  <a16:creationId xmlns:a16="http://schemas.microsoft.com/office/drawing/2014/main" id="{3CD048BB-2F8F-4ACD-B44C-C7FD9A9959CA}"/>
                </a:ext>
              </a:extLst>
            </p:cNvPr>
            <p:cNvPicPr>
              <a:picLocks noChangeAspect="1"/>
            </p:cNvPicPr>
            <p:nvPr/>
          </p:nvPicPr>
          <p:blipFill>
            <a:blip r:embed="rId4"/>
            <a:stretch>
              <a:fillRect/>
            </a:stretch>
          </p:blipFill>
          <p:spPr>
            <a:xfrm>
              <a:off x="9097346" y="2197795"/>
              <a:ext cx="2658602" cy="3119631"/>
            </a:xfrm>
            <a:prstGeom prst="rect">
              <a:avLst/>
            </a:prstGeom>
          </p:spPr>
        </p:pic>
      </p:grpSp>
    </p:spTree>
    <p:extLst>
      <p:ext uri="{BB962C8B-B14F-4D97-AF65-F5344CB8AC3E}">
        <p14:creationId xmlns:p14="http://schemas.microsoft.com/office/powerpoint/2010/main" val="236926684"/>
      </p:ext>
    </p:extLst>
  </p:cSld>
  <p:clrMapOvr>
    <a:masterClrMapping/>
  </p:clrMapOvr>
  <mc:AlternateContent xmlns:mc="http://schemas.openxmlformats.org/markup-compatibility/2006" xmlns:p14="http://schemas.microsoft.com/office/powerpoint/2010/main">
    <mc:Choice Requires="p14">
      <p:transition spd="slow" p14:dur="2000" advTm="36988"/>
    </mc:Choice>
    <mc:Fallback xmlns="">
      <p:transition spd="slow" advTm="3698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7" y="522516"/>
            <a:ext cx="8277809" cy="1168172"/>
          </a:xfrm>
        </p:spPr>
        <p:txBody>
          <a:bodyPr>
            <a:normAutofit/>
          </a:bodyPr>
          <a:lstStyle/>
          <a:p>
            <a:r>
              <a:rPr lang="en-GB" dirty="0"/>
              <a:t>Step 3:</a:t>
            </a:r>
            <a:br>
              <a:rPr lang="en-GB" dirty="0"/>
            </a:br>
            <a:r>
              <a:rPr lang="en-GB" dirty="0"/>
              <a:t>Estimating the Electric Field</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8</a:t>
            </a:fld>
            <a:endParaRPr lang="en-GB" dirty="0"/>
          </a:p>
        </p:txBody>
      </p:sp>
      <p:sp>
        <p:nvSpPr>
          <p:cNvPr id="8" name="Content Placeholder 2">
            <a:extLst>
              <a:ext uri="{FF2B5EF4-FFF2-40B4-BE49-F238E27FC236}">
                <a16:creationId xmlns:a16="http://schemas.microsoft.com/office/drawing/2014/main" id="{90637913-0FB7-4E22-B09E-580F5E8926BB}"/>
              </a:ext>
            </a:extLst>
          </p:cNvPr>
          <p:cNvSpPr>
            <a:spLocks noGrp="1"/>
          </p:cNvSpPr>
          <p:nvPr>
            <p:ph idx="1"/>
          </p:nvPr>
        </p:nvSpPr>
        <p:spPr>
          <a:xfrm>
            <a:off x="819539" y="2313991"/>
            <a:ext cx="4713514" cy="4254760"/>
          </a:xfrm>
        </p:spPr>
        <p:txBody>
          <a:bodyPr>
            <a:normAutofit/>
          </a:bodyPr>
          <a:lstStyle/>
          <a:p>
            <a:r>
              <a:rPr lang="en-US" dirty="0"/>
              <a:t>Combining steps 1 and 2, we can obtain estimations for the electric field at any point across the UK</a:t>
            </a:r>
          </a:p>
        </p:txBody>
      </p:sp>
      <p:pic>
        <p:nvPicPr>
          <p:cNvPr id="9" name="Picture 8">
            <a:extLst>
              <a:ext uri="{FF2B5EF4-FFF2-40B4-BE49-F238E27FC236}">
                <a16:creationId xmlns:a16="http://schemas.microsoft.com/office/drawing/2014/main" id="{8A0AA6D2-85A8-495A-942A-A5184F6FA1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9504" y="1690688"/>
            <a:ext cx="4180114" cy="4180114"/>
          </a:xfrm>
          <a:prstGeom prst="rect">
            <a:avLst/>
          </a:prstGeom>
        </p:spPr>
      </p:pic>
    </p:spTree>
    <p:extLst>
      <p:ext uri="{BB962C8B-B14F-4D97-AF65-F5344CB8AC3E}">
        <p14:creationId xmlns:p14="http://schemas.microsoft.com/office/powerpoint/2010/main" val="4264426770"/>
      </p:ext>
    </p:extLst>
  </p:cSld>
  <p:clrMapOvr>
    <a:masterClrMapping/>
  </p:clrMapOvr>
  <mc:AlternateContent xmlns:mc="http://schemas.openxmlformats.org/markup-compatibility/2006" xmlns:p14="http://schemas.microsoft.com/office/powerpoint/2010/main">
    <mc:Choice Requires="p14">
      <p:transition spd="slow" p14:dur="2000" advTm="29043"/>
    </mc:Choice>
    <mc:Fallback xmlns="">
      <p:transition spd="slow" advTm="2904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7" y="2299587"/>
            <a:ext cx="5866398" cy="3262284"/>
          </a:xfrm>
        </p:spPr>
        <p:txBody>
          <a:bodyPr>
            <a:normAutofit/>
          </a:bodyPr>
          <a:lstStyle/>
          <a:p>
            <a:r>
              <a:rPr lang="en-US" dirty="0"/>
              <a:t>Transmission line theory and nodal admittance matrices used to construct network model (Boteler, 2021)</a:t>
            </a:r>
          </a:p>
          <a:p>
            <a:r>
              <a:rPr lang="en-US" dirty="0"/>
              <a:t>Railway section with track circuit blocks of varying lengths and directions resembling the Preston – Lancaster stretch</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9</a:t>
            </a:fld>
            <a:endParaRPr lang="en-GB" dirty="0"/>
          </a:p>
        </p:txBody>
      </p:sp>
      <p:sp>
        <p:nvSpPr>
          <p:cNvPr id="14" name="Title 1">
            <a:extLst>
              <a:ext uri="{FF2B5EF4-FFF2-40B4-BE49-F238E27FC236}">
                <a16:creationId xmlns:a16="http://schemas.microsoft.com/office/drawing/2014/main" id="{CB39C04D-345B-4B19-9678-8E3083788D9F}"/>
              </a:ext>
            </a:extLst>
          </p:cNvPr>
          <p:cNvSpPr>
            <a:spLocks noGrp="1"/>
          </p:cNvSpPr>
          <p:nvPr>
            <p:ph type="title"/>
          </p:nvPr>
        </p:nvSpPr>
        <p:spPr>
          <a:xfrm>
            <a:off x="819537" y="522516"/>
            <a:ext cx="8445761" cy="1168172"/>
          </a:xfrm>
        </p:spPr>
        <p:txBody>
          <a:bodyPr>
            <a:normAutofit/>
          </a:bodyPr>
          <a:lstStyle/>
          <a:p>
            <a:r>
              <a:rPr lang="en-GB" dirty="0"/>
              <a:t>Railway modelling:</a:t>
            </a:r>
            <a:br>
              <a:rPr lang="en-GB" dirty="0"/>
            </a:br>
            <a:r>
              <a:rPr lang="en-GB" dirty="0"/>
              <a:t>Setting up the network</a:t>
            </a:r>
          </a:p>
        </p:txBody>
      </p:sp>
      <p:pic>
        <p:nvPicPr>
          <p:cNvPr id="4" name="Picture 3">
            <a:extLst>
              <a:ext uri="{FF2B5EF4-FFF2-40B4-BE49-F238E27FC236}">
                <a16:creationId xmlns:a16="http://schemas.microsoft.com/office/drawing/2014/main" id="{5D05D254-5878-4B38-9D18-206878A2B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26125" y="1837238"/>
            <a:ext cx="2482053" cy="4255745"/>
          </a:xfrm>
          <a:prstGeom prst="rect">
            <a:avLst/>
          </a:prstGeom>
        </p:spPr>
      </p:pic>
    </p:spTree>
    <p:extLst>
      <p:ext uri="{BB962C8B-B14F-4D97-AF65-F5344CB8AC3E}">
        <p14:creationId xmlns:p14="http://schemas.microsoft.com/office/powerpoint/2010/main" val="991105074"/>
      </p:ext>
    </p:extLst>
  </p:cSld>
  <p:clrMapOvr>
    <a:masterClrMapping/>
  </p:clrMapOvr>
  <mc:AlternateContent xmlns:mc="http://schemas.openxmlformats.org/markup-compatibility/2006" xmlns:p14="http://schemas.microsoft.com/office/powerpoint/2010/main">
    <mc:Choice Requires="p14">
      <p:transition spd="slow" p14:dur="2000" advTm="35598"/>
    </mc:Choice>
    <mc:Fallback xmlns="">
      <p:transition spd="slow" advTm="3559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37" y="2184173"/>
            <a:ext cx="4568539" cy="4054702"/>
          </a:xfrm>
        </p:spPr>
        <p:txBody>
          <a:bodyPr>
            <a:normAutofit lnSpcReduction="10000"/>
          </a:bodyPr>
          <a:lstStyle/>
          <a:p>
            <a:r>
              <a:rPr lang="en-US" dirty="0"/>
              <a:t>Current across the track circuit relay in each block is deduced and compared with the normal operating parameters of the relay</a:t>
            </a:r>
          </a:p>
          <a:p>
            <a:r>
              <a:rPr lang="en-US" dirty="0"/>
              <a:t>If the current drops below the ‘relay drop-out current’, the relay will de-energise and display a red signal even though there is no train present</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10</a:t>
            </a:fld>
            <a:endParaRPr lang="en-GB" dirty="0"/>
          </a:p>
        </p:txBody>
      </p:sp>
      <p:sp>
        <p:nvSpPr>
          <p:cNvPr id="14" name="Title 1">
            <a:extLst>
              <a:ext uri="{FF2B5EF4-FFF2-40B4-BE49-F238E27FC236}">
                <a16:creationId xmlns:a16="http://schemas.microsoft.com/office/drawing/2014/main" id="{CB39C04D-345B-4B19-9678-8E3083788D9F}"/>
              </a:ext>
            </a:extLst>
          </p:cNvPr>
          <p:cNvSpPr>
            <a:spLocks noGrp="1"/>
          </p:cNvSpPr>
          <p:nvPr>
            <p:ph type="title"/>
          </p:nvPr>
        </p:nvSpPr>
        <p:spPr>
          <a:xfrm>
            <a:off x="819537" y="522516"/>
            <a:ext cx="8445761" cy="1168172"/>
          </a:xfrm>
        </p:spPr>
        <p:txBody>
          <a:bodyPr>
            <a:normAutofit/>
          </a:bodyPr>
          <a:lstStyle/>
          <a:p>
            <a:r>
              <a:rPr lang="en-GB" dirty="0"/>
              <a:t>Railway modelling:</a:t>
            </a:r>
            <a:br>
              <a:rPr lang="en-GB" dirty="0"/>
            </a:br>
            <a:r>
              <a:rPr lang="en-GB" dirty="0"/>
              <a:t>Results</a:t>
            </a:r>
          </a:p>
        </p:txBody>
      </p:sp>
      <p:pic>
        <p:nvPicPr>
          <p:cNvPr id="5" name="Picture 4">
            <a:extLst>
              <a:ext uri="{FF2B5EF4-FFF2-40B4-BE49-F238E27FC236}">
                <a16:creationId xmlns:a16="http://schemas.microsoft.com/office/drawing/2014/main" id="{B55B7D40-2E0D-40AA-BED4-E042762FDF1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16301" y="2486025"/>
            <a:ext cx="4809277" cy="3606957"/>
          </a:xfrm>
          <a:prstGeom prst="rect">
            <a:avLst/>
          </a:prstGeom>
        </p:spPr>
      </p:pic>
      <p:sp>
        <p:nvSpPr>
          <p:cNvPr id="10" name="TextBox 9">
            <a:extLst>
              <a:ext uri="{FF2B5EF4-FFF2-40B4-BE49-F238E27FC236}">
                <a16:creationId xmlns:a16="http://schemas.microsoft.com/office/drawing/2014/main" id="{0AAF903A-F7F3-49FA-AE55-1682A3E06F3F}"/>
              </a:ext>
            </a:extLst>
          </p:cNvPr>
          <p:cNvSpPr txBox="1"/>
          <p:nvPr/>
        </p:nvSpPr>
        <p:spPr>
          <a:xfrm>
            <a:off x="6316301" y="2158486"/>
            <a:ext cx="1211696" cy="584775"/>
          </a:xfrm>
          <a:prstGeom prst="rect">
            <a:avLst/>
          </a:prstGeom>
          <a:noFill/>
          <a:ln w="28575">
            <a:solidFill>
              <a:schemeClr val="tx1"/>
            </a:solidFill>
          </a:ln>
        </p:spPr>
        <p:txBody>
          <a:bodyPr wrap="square" rtlCol="0">
            <a:spAutoFit/>
          </a:bodyPr>
          <a:lstStyle/>
          <a:p>
            <a:pPr algn="ctr"/>
            <a:r>
              <a:rPr lang="en-GB" sz="1600" dirty="0"/>
              <a:t>Ex = 0 V/km</a:t>
            </a:r>
          </a:p>
          <a:p>
            <a:pPr algn="ctr"/>
            <a:r>
              <a:rPr lang="en-GB" sz="1600" dirty="0"/>
              <a:t>Ey = 0 V/km</a:t>
            </a:r>
          </a:p>
        </p:txBody>
      </p:sp>
      <p:pic>
        <p:nvPicPr>
          <p:cNvPr id="7" name="Picture 6">
            <a:extLst>
              <a:ext uri="{FF2B5EF4-FFF2-40B4-BE49-F238E27FC236}">
                <a16:creationId xmlns:a16="http://schemas.microsoft.com/office/drawing/2014/main" id="{FAE22336-4A6B-414A-B334-CE414220155D}"/>
              </a:ext>
            </a:extLst>
          </p:cNvPr>
          <p:cNvPicPr>
            <a:picLocks noChangeAspect="1"/>
          </p:cNvPicPr>
          <p:nvPr/>
        </p:nvPicPr>
        <p:blipFill rotWithShape="1">
          <a:blip r:embed="rId4">
            <a:extLst>
              <a:ext uri="{28A0092B-C50C-407E-A947-70E740481C1C}">
                <a14:useLocalDpi xmlns:a14="http://schemas.microsoft.com/office/drawing/2010/main" val="0"/>
              </a:ext>
            </a:extLst>
          </a:blip>
          <a:srcRect l="13545" t="6662" r="3627" b="48142"/>
          <a:stretch/>
        </p:blipFill>
        <p:spPr>
          <a:xfrm>
            <a:off x="6255529" y="3282900"/>
            <a:ext cx="4930819" cy="1663679"/>
          </a:xfrm>
          <a:prstGeom prst="rect">
            <a:avLst/>
          </a:prstGeom>
        </p:spPr>
      </p:pic>
    </p:spTree>
    <p:extLst>
      <p:ext uri="{BB962C8B-B14F-4D97-AF65-F5344CB8AC3E}">
        <p14:creationId xmlns:p14="http://schemas.microsoft.com/office/powerpoint/2010/main" val="1083296287"/>
      </p:ext>
    </p:extLst>
  </p:cSld>
  <p:clrMapOvr>
    <a:masterClrMapping/>
  </p:clrMapOvr>
  <mc:AlternateContent xmlns:mc="http://schemas.openxmlformats.org/markup-compatibility/2006" xmlns:p14="http://schemas.microsoft.com/office/powerpoint/2010/main">
    <mc:Choice Requires="p14">
      <p:transition spd="slow" p14:dur="2000" advTm="73943"/>
    </mc:Choice>
    <mc:Fallback xmlns="">
      <p:transition spd="slow" advTm="739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11</a:t>
            </a:fld>
            <a:endParaRPr lang="en-GB" dirty="0"/>
          </a:p>
        </p:txBody>
      </p:sp>
      <p:sp>
        <p:nvSpPr>
          <p:cNvPr id="14" name="Title 1">
            <a:extLst>
              <a:ext uri="{FF2B5EF4-FFF2-40B4-BE49-F238E27FC236}">
                <a16:creationId xmlns:a16="http://schemas.microsoft.com/office/drawing/2014/main" id="{CB39C04D-345B-4B19-9678-8E3083788D9F}"/>
              </a:ext>
            </a:extLst>
          </p:cNvPr>
          <p:cNvSpPr>
            <a:spLocks noGrp="1"/>
          </p:cNvSpPr>
          <p:nvPr>
            <p:ph type="title"/>
          </p:nvPr>
        </p:nvSpPr>
        <p:spPr>
          <a:xfrm>
            <a:off x="819537" y="522516"/>
            <a:ext cx="8445761" cy="1168172"/>
          </a:xfrm>
        </p:spPr>
        <p:txBody>
          <a:bodyPr>
            <a:normAutofit/>
          </a:bodyPr>
          <a:lstStyle/>
          <a:p>
            <a:r>
              <a:rPr lang="en-GB" dirty="0"/>
              <a:t>Railway modelling:</a:t>
            </a:r>
            <a:br>
              <a:rPr lang="en-GB" dirty="0"/>
            </a:br>
            <a:r>
              <a:rPr lang="en-GB" dirty="0"/>
              <a:t>Results</a:t>
            </a:r>
          </a:p>
        </p:txBody>
      </p:sp>
      <p:pic>
        <p:nvPicPr>
          <p:cNvPr id="5" name="Picture 4">
            <a:extLst>
              <a:ext uri="{FF2B5EF4-FFF2-40B4-BE49-F238E27FC236}">
                <a16:creationId xmlns:a16="http://schemas.microsoft.com/office/drawing/2014/main" id="{B55B7D40-2E0D-40AA-BED4-E042762FDF1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16301" y="2486025"/>
            <a:ext cx="4809276" cy="3606957"/>
          </a:xfrm>
          <a:prstGeom prst="rect">
            <a:avLst/>
          </a:prstGeom>
        </p:spPr>
      </p:pic>
      <p:sp>
        <p:nvSpPr>
          <p:cNvPr id="10" name="TextBox 9">
            <a:extLst>
              <a:ext uri="{FF2B5EF4-FFF2-40B4-BE49-F238E27FC236}">
                <a16:creationId xmlns:a16="http://schemas.microsoft.com/office/drawing/2014/main" id="{0AAF903A-F7F3-49FA-AE55-1682A3E06F3F}"/>
              </a:ext>
            </a:extLst>
          </p:cNvPr>
          <p:cNvSpPr txBox="1"/>
          <p:nvPr/>
        </p:nvSpPr>
        <p:spPr>
          <a:xfrm>
            <a:off x="6219825" y="2158486"/>
            <a:ext cx="1308172" cy="584775"/>
          </a:xfrm>
          <a:prstGeom prst="rect">
            <a:avLst/>
          </a:prstGeom>
          <a:noFill/>
          <a:ln w="28575">
            <a:solidFill>
              <a:schemeClr val="tx1"/>
            </a:solidFill>
          </a:ln>
        </p:spPr>
        <p:txBody>
          <a:bodyPr wrap="square" rtlCol="0">
            <a:spAutoFit/>
          </a:bodyPr>
          <a:lstStyle/>
          <a:p>
            <a:pPr algn="ctr"/>
            <a:r>
              <a:rPr lang="en-GB" sz="1600" dirty="0"/>
              <a:t>Ex = -2 V/km</a:t>
            </a:r>
          </a:p>
          <a:p>
            <a:pPr algn="ctr"/>
            <a:r>
              <a:rPr lang="en-GB" sz="1600" dirty="0"/>
              <a:t>Ey = 2 V/km</a:t>
            </a:r>
          </a:p>
        </p:txBody>
      </p:sp>
      <p:sp>
        <p:nvSpPr>
          <p:cNvPr id="9" name="Content Placeholder 2">
            <a:extLst>
              <a:ext uri="{FF2B5EF4-FFF2-40B4-BE49-F238E27FC236}">
                <a16:creationId xmlns:a16="http://schemas.microsoft.com/office/drawing/2014/main" id="{A867E2B4-2E17-4A82-8459-7EF989FBB8AE}"/>
              </a:ext>
            </a:extLst>
          </p:cNvPr>
          <p:cNvSpPr txBox="1">
            <a:spLocks/>
          </p:cNvSpPr>
          <p:nvPr/>
        </p:nvSpPr>
        <p:spPr>
          <a:xfrm>
            <a:off x="819537" y="2184173"/>
            <a:ext cx="4568539" cy="40547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AEB4B9"/>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EB4B9"/>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AEB4B9"/>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AEB4B9"/>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EB4B9"/>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Current across the track circuit relay in each block is deduced and compared with the normal operating parameters of the relay</a:t>
            </a:r>
          </a:p>
          <a:p>
            <a:r>
              <a:rPr lang="en-US"/>
              <a:t>If the current drops below the ‘relay drop-out current’, the relay will de-energise and display a red signal even though there is no train present</a:t>
            </a:r>
            <a:endParaRPr lang="en-US" dirty="0"/>
          </a:p>
        </p:txBody>
      </p:sp>
      <p:pic>
        <p:nvPicPr>
          <p:cNvPr id="7" name="Picture 6">
            <a:extLst>
              <a:ext uri="{FF2B5EF4-FFF2-40B4-BE49-F238E27FC236}">
                <a16:creationId xmlns:a16="http://schemas.microsoft.com/office/drawing/2014/main" id="{A8B489E4-D1BB-4B86-BC90-6B6E116F0484}"/>
              </a:ext>
            </a:extLst>
          </p:cNvPr>
          <p:cNvPicPr>
            <a:picLocks noChangeAspect="1"/>
          </p:cNvPicPr>
          <p:nvPr/>
        </p:nvPicPr>
        <p:blipFill rotWithShape="1">
          <a:blip r:embed="rId4">
            <a:extLst>
              <a:ext uri="{28A0092B-C50C-407E-A947-70E740481C1C}">
                <a14:useLocalDpi xmlns:a14="http://schemas.microsoft.com/office/drawing/2010/main" val="0"/>
              </a:ext>
            </a:extLst>
          </a:blip>
          <a:srcRect l="8206" t="6190" r="249" b="46241"/>
          <a:stretch/>
        </p:blipFill>
        <p:spPr>
          <a:xfrm>
            <a:off x="6096000" y="3211059"/>
            <a:ext cx="5478433" cy="1698565"/>
          </a:xfrm>
          <a:prstGeom prst="rect">
            <a:avLst/>
          </a:prstGeom>
        </p:spPr>
      </p:pic>
    </p:spTree>
    <p:extLst>
      <p:ext uri="{BB962C8B-B14F-4D97-AF65-F5344CB8AC3E}">
        <p14:creationId xmlns:p14="http://schemas.microsoft.com/office/powerpoint/2010/main" val="2679121123"/>
      </p:ext>
    </p:extLst>
  </p:cSld>
  <p:clrMapOvr>
    <a:masterClrMapping/>
  </p:clrMapOvr>
  <mc:AlternateContent xmlns:mc="http://schemas.openxmlformats.org/markup-compatibility/2006" xmlns:p14="http://schemas.microsoft.com/office/powerpoint/2010/main">
    <mc:Choice Requires="p14">
      <p:transition spd="slow" p14:dur="2000" advTm="73943"/>
    </mc:Choice>
    <mc:Fallback xmlns="">
      <p:transition spd="slow" advTm="739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663DCE-F2D2-4574-8B83-7B39EA2C4676}"/>
              </a:ext>
            </a:extLst>
          </p:cNvPr>
          <p:cNvPicPr>
            <a:picLocks noChangeAspect="1"/>
          </p:cNvPicPr>
          <p:nvPr/>
        </p:nvPicPr>
        <p:blipFill rotWithShape="1">
          <a:blip r:embed="rId3"/>
          <a:srcRect l="9821" r="14860"/>
          <a:stretch/>
        </p:blipFill>
        <p:spPr>
          <a:xfrm>
            <a:off x="8086525" y="2105896"/>
            <a:ext cx="2743200" cy="3324431"/>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F6A43B0-10B8-4695-81B4-DD06577D16D6}"/>
              </a:ext>
            </a:extLst>
          </p:cNvPr>
          <p:cNvSpPr>
            <a:spLocks noGrp="1"/>
          </p:cNvSpPr>
          <p:nvPr>
            <p:ph type="title"/>
          </p:nvPr>
        </p:nvSpPr>
        <p:spPr>
          <a:xfrm>
            <a:off x="783773" y="489537"/>
            <a:ext cx="8250058" cy="1224153"/>
          </a:xfrm>
        </p:spPr>
        <p:txBody>
          <a:bodyPr/>
          <a:lstStyle/>
          <a:p>
            <a:br>
              <a:rPr lang="en-GB" dirty="0"/>
            </a:br>
            <a:r>
              <a:rPr lang="en-GB" dirty="0"/>
              <a:t>Further Work</a:t>
            </a:r>
          </a:p>
        </p:txBody>
      </p:sp>
      <p:sp>
        <p:nvSpPr>
          <p:cNvPr id="6" name="Content Placeholder 5">
            <a:extLst>
              <a:ext uri="{FF2B5EF4-FFF2-40B4-BE49-F238E27FC236}">
                <a16:creationId xmlns:a16="http://schemas.microsoft.com/office/drawing/2014/main" id="{5FA061ED-3B48-4F78-AE1D-BCDAC50EE198}"/>
              </a:ext>
            </a:extLst>
          </p:cNvPr>
          <p:cNvSpPr>
            <a:spLocks noGrp="1"/>
          </p:cNvSpPr>
          <p:nvPr>
            <p:ph idx="1"/>
          </p:nvPr>
        </p:nvSpPr>
        <p:spPr>
          <a:xfrm>
            <a:off x="1204959" y="2017405"/>
            <a:ext cx="6154191" cy="4209434"/>
          </a:xfrm>
        </p:spPr>
        <p:txBody>
          <a:bodyPr>
            <a:noAutofit/>
          </a:bodyPr>
          <a:lstStyle/>
          <a:p>
            <a:pPr marL="251460" marR="5080" indent="-239395">
              <a:lnSpc>
                <a:spcPts val="3000"/>
              </a:lnSpc>
              <a:spcBef>
                <a:spcPts val="1215"/>
              </a:spcBef>
              <a:tabLst>
                <a:tab pos="252095" algn="l"/>
              </a:tabLst>
            </a:pPr>
            <a:r>
              <a:rPr lang="en-US" spc="-5" dirty="0">
                <a:cs typeface="Calibri"/>
              </a:rPr>
              <a:t>Model sections of UK railway network using more realistic components and block lengths</a:t>
            </a:r>
          </a:p>
          <a:p>
            <a:pPr marL="708660" marR="5080" lvl="1" indent="-239395">
              <a:lnSpc>
                <a:spcPts val="3000"/>
              </a:lnSpc>
              <a:spcBef>
                <a:spcPts val="1215"/>
              </a:spcBef>
              <a:tabLst>
                <a:tab pos="252095" algn="l"/>
              </a:tabLst>
            </a:pPr>
            <a:r>
              <a:rPr lang="en-US" spc="-5" dirty="0">
                <a:cs typeface="Calibri"/>
              </a:rPr>
              <a:t>Possible collaboration with Network Rail</a:t>
            </a:r>
          </a:p>
          <a:p>
            <a:pPr marL="251460" marR="5080" indent="-239395">
              <a:lnSpc>
                <a:spcPts val="3000"/>
              </a:lnSpc>
              <a:spcBef>
                <a:spcPts val="1215"/>
              </a:spcBef>
              <a:tabLst>
                <a:tab pos="252095" algn="l"/>
              </a:tabLst>
            </a:pPr>
            <a:r>
              <a:rPr lang="en-US" spc="-5" dirty="0">
                <a:cs typeface="Calibri"/>
              </a:rPr>
              <a:t>Analysis of measured track-side data taken by Atkins</a:t>
            </a:r>
          </a:p>
          <a:p>
            <a:pPr marL="708660" marR="5080" lvl="1" indent="-239395">
              <a:lnSpc>
                <a:spcPts val="3000"/>
              </a:lnSpc>
              <a:spcBef>
                <a:spcPts val="1215"/>
              </a:spcBef>
              <a:tabLst>
                <a:tab pos="252095" algn="l"/>
              </a:tabLst>
            </a:pPr>
            <a:r>
              <a:rPr lang="en-US" spc="-5" dirty="0">
                <a:cs typeface="Calibri"/>
              </a:rPr>
              <a:t>Currently delayed due to Covid-19 restrictions</a:t>
            </a:r>
          </a:p>
        </p:txBody>
      </p:sp>
      <p:sp>
        <p:nvSpPr>
          <p:cNvPr id="4" name="Slide Number Placeholder 3">
            <a:extLst>
              <a:ext uri="{FF2B5EF4-FFF2-40B4-BE49-F238E27FC236}">
                <a16:creationId xmlns:a16="http://schemas.microsoft.com/office/drawing/2014/main" id="{E8D5239D-8109-488B-B043-556B6B3D4B6B}"/>
              </a:ext>
            </a:extLst>
          </p:cNvPr>
          <p:cNvSpPr>
            <a:spLocks noGrp="1"/>
          </p:cNvSpPr>
          <p:nvPr>
            <p:ph type="sldNum" sz="quarter" idx="4"/>
          </p:nvPr>
        </p:nvSpPr>
        <p:spPr>
          <a:xfrm>
            <a:off x="8899072" y="6158300"/>
            <a:ext cx="2743200" cy="365125"/>
          </a:xfrm>
          <a:prstGeom prst="rect">
            <a:avLst/>
          </a:prstGeom>
        </p:spPr>
        <p:txBody>
          <a:bodyPr/>
          <a:lstStyle/>
          <a:p>
            <a:fld id="{6998E55D-8E2A-4AFE-A61C-B5DBBB7761E7}" type="slidenum">
              <a:rPr lang="en-GB" smtClean="0"/>
              <a:pPr/>
              <a:t>12</a:t>
            </a:fld>
            <a:endParaRPr lang="en-GB" dirty="0"/>
          </a:p>
        </p:txBody>
      </p:sp>
    </p:spTree>
    <p:extLst>
      <p:ext uri="{BB962C8B-B14F-4D97-AF65-F5344CB8AC3E}">
        <p14:creationId xmlns:p14="http://schemas.microsoft.com/office/powerpoint/2010/main" val="2155194602"/>
      </p:ext>
    </p:extLst>
  </p:cSld>
  <p:clrMapOvr>
    <a:masterClrMapping/>
  </p:clrMapOvr>
  <mc:AlternateContent xmlns:mc="http://schemas.openxmlformats.org/markup-compatibility/2006" xmlns:p14="http://schemas.microsoft.com/office/powerpoint/2010/main">
    <mc:Choice Requires="p14">
      <p:transition spd="slow" p14:dur="2000" advTm="30236"/>
    </mc:Choice>
    <mc:Fallback xmlns="">
      <p:transition spd="slow" advTm="3023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43B0-10B8-4695-81B4-DD06577D16D6}"/>
              </a:ext>
            </a:extLst>
          </p:cNvPr>
          <p:cNvSpPr>
            <a:spLocks noGrp="1"/>
          </p:cNvSpPr>
          <p:nvPr>
            <p:ph type="title"/>
          </p:nvPr>
        </p:nvSpPr>
        <p:spPr>
          <a:xfrm>
            <a:off x="783773" y="489537"/>
            <a:ext cx="8250058" cy="1224153"/>
          </a:xfrm>
        </p:spPr>
        <p:txBody>
          <a:bodyPr/>
          <a:lstStyle/>
          <a:p>
            <a:br>
              <a:rPr lang="en-GB" dirty="0"/>
            </a:br>
            <a:r>
              <a:rPr lang="en-GB" dirty="0"/>
              <a:t>Acknowledgements</a:t>
            </a:r>
          </a:p>
        </p:txBody>
      </p:sp>
      <p:sp>
        <p:nvSpPr>
          <p:cNvPr id="6" name="Content Placeholder 5">
            <a:extLst>
              <a:ext uri="{FF2B5EF4-FFF2-40B4-BE49-F238E27FC236}">
                <a16:creationId xmlns:a16="http://schemas.microsoft.com/office/drawing/2014/main" id="{5FA061ED-3B48-4F78-AE1D-BCDAC50EE198}"/>
              </a:ext>
            </a:extLst>
          </p:cNvPr>
          <p:cNvSpPr>
            <a:spLocks noGrp="1"/>
          </p:cNvSpPr>
          <p:nvPr>
            <p:ph idx="1"/>
          </p:nvPr>
        </p:nvSpPr>
        <p:spPr>
          <a:xfrm>
            <a:off x="883063" y="2505948"/>
            <a:ext cx="4907726" cy="2136024"/>
          </a:xfrm>
        </p:spPr>
        <p:txBody>
          <a:bodyPr>
            <a:noAutofit/>
          </a:bodyPr>
          <a:lstStyle/>
          <a:p>
            <a:pPr marL="0" indent="0">
              <a:buNone/>
            </a:pPr>
            <a:r>
              <a:rPr lang="en-US" sz="1400" b="1" dirty="0">
                <a:solidFill>
                  <a:srgbClr val="203864"/>
                </a:solidFill>
              </a:rPr>
              <a:t>[1] </a:t>
            </a:r>
            <a:r>
              <a:rPr lang="en-US" sz="1400" dirty="0">
                <a:solidFill>
                  <a:srgbClr val="203864"/>
                </a:solidFill>
              </a:rPr>
              <a:t>Boteler, D. H. (2021). “Modeling geomagnetic interference on railway signaling track circuits”, Space Weather, 19, e2020SW002609. https://doi.org/10.1029/2020SW002609.</a:t>
            </a:r>
          </a:p>
          <a:p>
            <a:pPr marL="0" indent="0">
              <a:buNone/>
            </a:pPr>
            <a:r>
              <a:rPr lang="en-US" sz="1400" b="1" dirty="0">
                <a:solidFill>
                  <a:srgbClr val="203864"/>
                </a:solidFill>
              </a:rPr>
              <a:t>[2] </a:t>
            </a:r>
            <a:r>
              <a:rPr lang="en-US" sz="1400" dirty="0">
                <a:solidFill>
                  <a:srgbClr val="203864"/>
                </a:solidFill>
              </a:rPr>
              <a:t>A. Ádám, E. Prácser, and V. Wesztergom. (2012). “Estimation of the electric resistivity distribution (EURHOM) in the European lithosphere in the frame of the EURISGIC WP2 project,’’ Acta Geodaetica et Geophysica Hungarica, vol. 47, no. 4, pp. 377–387, Dec. 2012</a:t>
            </a:r>
          </a:p>
        </p:txBody>
      </p:sp>
      <p:sp>
        <p:nvSpPr>
          <p:cNvPr id="4" name="Slide Number Placeholder 3">
            <a:extLst>
              <a:ext uri="{FF2B5EF4-FFF2-40B4-BE49-F238E27FC236}">
                <a16:creationId xmlns:a16="http://schemas.microsoft.com/office/drawing/2014/main" id="{E8D5239D-8109-488B-B043-556B6B3D4B6B}"/>
              </a:ext>
            </a:extLst>
          </p:cNvPr>
          <p:cNvSpPr>
            <a:spLocks noGrp="1"/>
          </p:cNvSpPr>
          <p:nvPr>
            <p:ph type="sldNum" sz="quarter" idx="4"/>
          </p:nvPr>
        </p:nvSpPr>
        <p:spPr>
          <a:xfrm>
            <a:off x="8899072" y="6158300"/>
            <a:ext cx="2743200" cy="365125"/>
          </a:xfrm>
          <a:prstGeom prst="rect">
            <a:avLst/>
          </a:prstGeom>
        </p:spPr>
        <p:txBody>
          <a:bodyPr/>
          <a:lstStyle/>
          <a:p>
            <a:fld id="{6998E55D-8E2A-4AFE-A61C-B5DBBB7761E7}" type="slidenum">
              <a:rPr lang="en-GB" smtClean="0"/>
              <a:pPr/>
              <a:t>13</a:t>
            </a:fld>
            <a:endParaRPr lang="en-GB" dirty="0"/>
          </a:p>
        </p:txBody>
      </p:sp>
      <p:sp>
        <p:nvSpPr>
          <p:cNvPr id="5" name="Rectangle 4">
            <a:extLst>
              <a:ext uri="{FF2B5EF4-FFF2-40B4-BE49-F238E27FC236}">
                <a16:creationId xmlns:a16="http://schemas.microsoft.com/office/drawing/2014/main" id="{C8615060-D22F-43CA-B731-0459BABAAD6C}"/>
              </a:ext>
            </a:extLst>
          </p:cNvPr>
          <p:cNvSpPr/>
          <p:nvPr/>
        </p:nvSpPr>
        <p:spPr>
          <a:xfrm>
            <a:off x="6413301" y="2505948"/>
            <a:ext cx="5241059" cy="1569660"/>
          </a:xfrm>
          <a:prstGeom prst="rect">
            <a:avLst/>
          </a:prstGeom>
        </p:spPr>
        <p:txBody>
          <a:bodyPr wrap="square">
            <a:spAutoFit/>
          </a:bodyPr>
          <a:lstStyle/>
          <a:p>
            <a:r>
              <a:rPr lang="en-US" sz="1600" b="1" dirty="0">
                <a:solidFill>
                  <a:srgbClr val="203864"/>
                </a:solidFill>
              </a:rPr>
              <a:t>I would also like to acknowledge and give thanks to:</a:t>
            </a:r>
            <a:endParaRPr lang="en-US" sz="1600" dirty="0">
              <a:solidFill>
                <a:srgbClr val="203864"/>
              </a:solidFill>
            </a:endParaRPr>
          </a:p>
          <a:p>
            <a:endParaRPr lang="en-US" sz="1600" b="1" dirty="0">
              <a:solidFill>
                <a:srgbClr val="203864"/>
              </a:solidFill>
            </a:endParaRPr>
          </a:p>
          <a:p>
            <a:r>
              <a:rPr lang="en-US" sz="1600" b="1" dirty="0">
                <a:solidFill>
                  <a:srgbClr val="203864"/>
                </a:solidFill>
              </a:rPr>
              <a:t>SuperMAG </a:t>
            </a:r>
            <a:r>
              <a:rPr lang="en-US" sz="1600" dirty="0">
                <a:solidFill>
                  <a:srgbClr val="203864"/>
                </a:solidFill>
              </a:rPr>
              <a:t>https://supermag.jhuapl.edu/info/?page=acknowledgement</a:t>
            </a:r>
            <a:endParaRPr lang="en-US" sz="1600" b="1" dirty="0">
              <a:solidFill>
                <a:srgbClr val="203864"/>
              </a:solidFill>
            </a:endParaRPr>
          </a:p>
          <a:p>
            <a:endParaRPr lang="en-US" sz="1600" b="1" dirty="0">
              <a:solidFill>
                <a:srgbClr val="203864"/>
              </a:solidFill>
            </a:endParaRPr>
          </a:p>
          <a:p>
            <a:r>
              <a:rPr lang="en-US" sz="1600" b="1" dirty="0">
                <a:solidFill>
                  <a:srgbClr val="203864"/>
                </a:solidFill>
              </a:rPr>
              <a:t>This work was sponsored by STFC studentship</a:t>
            </a:r>
          </a:p>
        </p:txBody>
      </p:sp>
      <p:sp>
        <p:nvSpPr>
          <p:cNvPr id="8" name="Rectangle 7">
            <a:extLst>
              <a:ext uri="{FF2B5EF4-FFF2-40B4-BE49-F238E27FC236}">
                <a16:creationId xmlns:a16="http://schemas.microsoft.com/office/drawing/2014/main" id="{E5F2A8CE-39D6-4187-8028-DE0C4BA03532}"/>
              </a:ext>
            </a:extLst>
          </p:cNvPr>
          <p:cNvSpPr/>
          <p:nvPr/>
        </p:nvSpPr>
        <p:spPr>
          <a:xfrm>
            <a:off x="883063" y="5970072"/>
            <a:ext cx="4148380" cy="369332"/>
          </a:xfrm>
          <a:prstGeom prst="rect">
            <a:avLst/>
          </a:prstGeom>
        </p:spPr>
        <p:txBody>
          <a:bodyPr wrap="none">
            <a:spAutoFit/>
          </a:bodyPr>
          <a:lstStyle/>
          <a:p>
            <a:r>
              <a:rPr lang="en-GB" b="1" dirty="0"/>
              <a:t>Contact Me: </a:t>
            </a:r>
            <a:r>
              <a:rPr lang="en-GB" dirty="0"/>
              <a:t>c.patterson2@lancaster.ac.uk</a:t>
            </a:r>
          </a:p>
        </p:txBody>
      </p:sp>
    </p:spTree>
    <p:extLst>
      <p:ext uri="{BB962C8B-B14F-4D97-AF65-F5344CB8AC3E}">
        <p14:creationId xmlns:p14="http://schemas.microsoft.com/office/powerpoint/2010/main" val="2246017249"/>
      </p:ext>
    </p:extLst>
  </p:cSld>
  <p:clrMapOvr>
    <a:masterClrMapping/>
  </p:clrMapOvr>
  <mc:AlternateContent xmlns:mc="http://schemas.openxmlformats.org/markup-compatibility/2006" xmlns:p14="http://schemas.microsoft.com/office/powerpoint/2010/main">
    <mc:Choice Requires="p14">
      <p:transition spd="slow" p14:dur="2000" advTm="12166"/>
    </mc:Choice>
    <mc:Fallback xmlns="">
      <p:transition spd="slow" advTm="1216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23BF-B597-43F1-94B6-13861DD3D50C}"/>
              </a:ext>
            </a:extLst>
          </p:cNvPr>
          <p:cNvSpPr>
            <a:spLocks noGrp="1"/>
          </p:cNvSpPr>
          <p:nvPr>
            <p:ph type="ctrTitle"/>
          </p:nvPr>
        </p:nvSpPr>
        <p:spPr/>
        <p:txBody>
          <a:bodyPr/>
          <a:lstStyle/>
          <a:p>
            <a:pPr algn="ctr"/>
            <a:r>
              <a:rPr lang="en-GB" dirty="0"/>
              <a:t>Supplementary Slides</a:t>
            </a:r>
          </a:p>
        </p:txBody>
      </p:sp>
      <p:sp>
        <p:nvSpPr>
          <p:cNvPr id="3" name="Slide Number Placeholder 2">
            <a:extLst>
              <a:ext uri="{FF2B5EF4-FFF2-40B4-BE49-F238E27FC236}">
                <a16:creationId xmlns:a16="http://schemas.microsoft.com/office/drawing/2014/main" id="{189E2B71-A89E-4C5F-89E5-622478E5599F}"/>
              </a:ext>
            </a:extLst>
          </p:cNvPr>
          <p:cNvSpPr>
            <a:spLocks noGrp="1"/>
          </p:cNvSpPr>
          <p:nvPr>
            <p:ph type="sldNum" sz="quarter" idx="4"/>
          </p:nvPr>
        </p:nvSpPr>
        <p:spPr>
          <a:xfrm>
            <a:off x="8899072" y="6158300"/>
            <a:ext cx="2743200" cy="365125"/>
          </a:xfrm>
          <a:prstGeom prst="rect">
            <a:avLst/>
          </a:prstGeom>
        </p:spPr>
        <p:txBody>
          <a:bodyPr/>
          <a:lstStyle/>
          <a:p>
            <a:fld id="{6998E55D-8E2A-4AFE-A61C-B5DBBB7761E7}" type="slidenum">
              <a:rPr lang="en-GB" smtClean="0"/>
              <a:pPr/>
              <a:t>14</a:t>
            </a:fld>
            <a:endParaRPr lang="en-GB"/>
          </a:p>
        </p:txBody>
      </p:sp>
      <p:sp>
        <p:nvSpPr>
          <p:cNvPr id="5" name="Rectangle 4">
            <a:extLst>
              <a:ext uri="{FF2B5EF4-FFF2-40B4-BE49-F238E27FC236}">
                <a16:creationId xmlns:a16="http://schemas.microsoft.com/office/drawing/2014/main" id="{20AF4C1D-E8DE-4204-9FCF-9365C6351A61}"/>
              </a:ext>
            </a:extLst>
          </p:cNvPr>
          <p:cNvSpPr/>
          <p:nvPr/>
        </p:nvSpPr>
        <p:spPr>
          <a:xfrm>
            <a:off x="900940" y="3699164"/>
            <a:ext cx="1892136" cy="282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0873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01D1-7E5A-4679-979D-D688E6A1DB35}"/>
              </a:ext>
            </a:extLst>
          </p:cNvPr>
          <p:cNvSpPr>
            <a:spLocks noGrp="1"/>
          </p:cNvSpPr>
          <p:nvPr>
            <p:ph type="title"/>
          </p:nvPr>
        </p:nvSpPr>
        <p:spPr>
          <a:xfrm>
            <a:off x="819537" y="522516"/>
            <a:ext cx="8277809" cy="1168172"/>
          </a:xfrm>
        </p:spPr>
        <p:txBody>
          <a:bodyPr>
            <a:normAutofit/>
          </a:bodyPr>
          <a:lstStyle/>
          <a:p>
            <a:r>
              <a:rPr lang="en-GB" dirty="0"/>
              <a:t>Example:</a:t>
            </a:r>
            <a:br>
              <a:rPr lang="en-GB" dirty="0"/>
            </a:br>
            <a:r>
              <a:rPr lang="en-GB" dirty="0"/>
              <a:t>Applying storm time E-field to a relay</a:t>
            </a:r>
          </a:p>
        </p:txBody>
      </p:sp>
      <p:sp>
        <p:nvSpPr>
          <p:cNvPr id="3" name="Content Placeholder 2">
            <a:extLst>
              <a:ext uri="{FF2B5EF4-FFF2-40B4-BE49-F238E27FC236}">
                <a16:creationId xmlns:a16="http://schemas.microsoft.com/office/drawing/2014/main" id="{E26FC3AD-6C69-478F-ACB7-0D3D9741776C}"/>
              </a:ext>
            </a:extLst>
          </p:cNvPr>
          <p:cNvSpPr>
            <a:spLocks noGrp="1"/>
          </p:cNvSpPr>
          <p:nvPr>
            <p:ph idx="1"/>
          </p:nvPr>
        </p:nvSpPr>
        <p:spPr>
          <a:xfrm>
            <a:off x="819540" y="2313991"/>
            <a:ext cx="3791650" cy="4254760"/>
          </a:xfrm>
        </p:spPr>
        <p:txBody>
          <a:bodyPr>
            <a:normAutofit lnSpcReduction="10000"/>
          </a:bodyPr>
          <a:lstStyle/>
          <a:p>
            <a:r>
              <a:rPr lang="en-US" b="1" dirty="0"/>
              <a:t>Top figure: </a:t>
            </a:r>
            <a:r>
              <a:rPr lang="en-US" dirty="0"/>
              <a:t>shows the variations in relay voltage during the 2003 St Patrick’s Day storm</a:t>
            </a:r>
          </a:p>
          <a:p>
            <a:r>
              <a:rPr lang="en-US" b="1" dirty="0"/>
              <a:t>Bottom figure: </a:t>
            </a:r>
            <a:r>
              <a:rPr lang="en-US" dirty="0"/>
              <a:t>shows the current across the relay during the storm, with the red dashed line indicating the level the current would need to drop below to cause a false signal</a:t>
            </a:r>
          </a:p>
        </p:txBody>
      </p:sp>
      <p:sp>
        <p:nvSpPr>
          <p:cNvPr id="183" name="Slide Number Placeholder 182">
            <a:extLst>
              <a:ext uri="{FF2B5EF4-FFF2-40B4-BE49-F238E27FC236}">
                <a16:creationId xmlns:a16="http://schemas.microsoft.com/office/drawing/2014/main" id="{65365871-E721-4F7C-8B00-B5A599590666}"/>
              </a:ext>
            </a:extLst>
          </p:cNvPr>
          <p:cNvSpPr>
            <a:spLocks noGrp="1"/>
          </p:cNvSpPr>
          <p:nvPr>
            <p:ph type="sldNum" sz="quarter" idx="4"/>
          </p:nvPr>
        </p:nvSpPr>
        <p:spPr/>
        <p:txBody>
          <a:bodyPr/>
          <a:lstStyle/>
          <a:p>
            <a:fld id="{6998E55D-8E2A-4AFE-A61C-B5DBBB7761E7}" type="slidenum">
              <a:rPr lang="en-GB" smtClean="0"/>
              <a:pPr/>
              <a:t>15</a:t>
            </a:fld>
            <a:endParaRPr lang="en-GB" dirty="0"/>
          </a:p>
        </p:txBody>
      </p:sp>
      <p:pic>
        <p:nvPicPr>
          <p:cNvPr id="5" name="Picture 4">
            <a:extLst>
              <a:ext uri="{FF2B5EF4-FFF2-40B4-BE49-F238E27FC236}">
                <a16:creationId xmlns:a16="http://schemas.microsoft.com/office/drawing/2014/main" id="{F4E6B7E3-1B13-4FB9-8B20-16DC43DC5A9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19698" y="2220355"/>
            <a:ext cx="5106490" cy="1770671"/>
          </a:xfrm>
          <a:prstGeom prst="rect">
            <a:avLst/>
          </a:prstGeom>
        </p:spPr>
      </p:pic>
      <p:pic>
        <p:nvPicPr>
          <p:cNvPr id="8" name="Picture 7">
            <a:extLst>
              <a:ext uri="{FF2B5EF4-FFF2-40B4-BE49-F238E27FC236}">
                <a16:creationId xmlns:a16="http://schemas.microsoft.com/office/drawing/2014/main" id="{6FB9E190-E0CE-4212-BC52-82F874F6B4A9}"/>
              </a:ext>
            </a:extLst>
          </p:cNvPr>
          <p:cNvPicPr>
            <a:picLocks noChangeAspect="1"/>
          </p:cNvPicPr>
          <p:nvPr/>
        </p:nvPicPr>
        <p:blipFill rotWithShape="1">
          <a:blip r:embed="rId4">
            <a:extLst>
              <a:ext uri="{28A0092B-C50C-407E-A947-70E740481C1C}">
                <a14:useLocalDpi xmlns:a14="http://schemas.microsoft.com/office/drawing/2010/main" val="0"/>
              </a:ext>
            </a:extLst>
          </a:blip>
          <a:srcRect t="6760"/>
          <a:stretch/>
        </p:blipFill>
        <p:spPr>
          <a:xfrm>
            <a:off x="5282217" y="4203649"/>
            <a:ext cx="4991683" cy="19946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49233232"/>
      </p:ext>
    </p:extLst>
  </p:cSld>
  <p:clrMapOvr>
    <a:masterClrMapping/>
  </p:clrMapOvr>
  <mc:AlternateContent xmlns:mc="http://schemas.openxmlformats.org/markup-compatibility/2006" xmlns:p14="http://schemas.microsoft.com/office/powerpoint/2010/main">
    <mc:Choice Requires="p14">
      <p:transition spd="slow" p14:dur="2000" advTm="38213"/>
    </mc:Choice>
    <mc:Fallback xmlns="">
      <p:transition spd="slow" advTm="38213"/>
    </mc:Fallback>
  </mc:AlternateContent>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44546A"/>
      </a:hlink>
      <a:folHlink>
        <a:srgbClr val="44546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0</TotalTime>
  <Words>913</Words>
  <Application>Microsoft Office PowerPoint</Application>
  <PresentationFormat>Widescreen</PresentationFormat>
  <Paragraphs>101</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Project Introduction: Space Weather Impacts on the UK Railway Network</vt:lpstr>
      <vt:lpstr> Space Weather and Railways</vt:lpstr>
      <vt:lpstr>Railway Signalling – Track Circuits</vt:lpstr>
      <vt:lpstr>What we need to do before making model calculations for the UK</vt:lpstr>
      <vt:lpstr>Step 1: Obtaining the Magnetic Field Disturbances</vt:lpstr>
      <vt:lpstr>Step 1: Obtaining the Magnetic Field Disturbances</vt:lpstr>
      <vt:lpstr>Step 2: Obtaining the Conductivities</vt:lpstr>
      <vt:lpstr>Step 3: Estimating the Electric Field</vt:lpstr>
      <vt:lpstr>Railway modelling: Setting up the network</vt:lpstr>
      <vt:lpstr>Railway modelling: Results</vt:lpstr>
      <vt:lpstr>Railway modelling: Results</vt:lpstr>
      <vt:lpstr> Further Work</vt:lpstr>
      <vt:lpstr> Acknowledgements</vt:lpstr>
      <vt:lpstr>Supplementary Slides</vt:lpstr>
      <vt:lpstr>Example: Applying storm time E-field to a relay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2020-06-05T17:03:52Z</dcterms:created>
  <dcterms:modified xsi:type="dcterms:W3CDTF">2021-11-02T09:18:25Z</dcterms:modified>
</cp:coreProperties>
</file>