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3.xml" ContentType="application/vnd.openxmlformats-officedocument.presentationml.tags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ags/tag4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tags/tag6.xml" ContentType="application/vnd.openxmlformats-officedocument.presentationml.tags+xml"/>
  <Override PartName="/ppt/notesSlides/notesSlide20.xml" ContentType="application/vnd.openxmlformats-officedocument.presentationml.notesSlide+xml"/>
  <Override PartName="/ppt/tags/tag7.xml" ContentType="application/vnd.openxmlformats-officedocument.presentationml.tags+xml"/>
  <Override PartName="/ppt/notesSlides/notesSlide21.xml" ContentType="application/vnd.openxmlformats-officedocument.presentationml.notesSlide+xml"/>
  <Override PartName="/ppt/tags/tag8.xml" ContentType="application/vnd.openxmlformats-officedocument.presentationml.tags+xml"/>
  <Override PartName="/ppt/notesSlides/notesSlide22.xml" ContentType="application/vnd.openxmlformats-officedocument.presentationml.notesSlide+xml"/>
  <Override PartName="/ppt/tags/tag9.xml" ContentType="application/vnd.openxmlformats-officedocument.presentationml.tags+xml"/>
  <Override PartName="/ppt/notesSlides/notesSlide2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tags/tag10.xml" ContentType="application/vnd.openxmlformats-officedocument.presentationml.tags+xml"/>
  <Override PartName="/ppt/notesSlides/notesSlide2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tags/tag11.xml" ContentType="application/vnd.openxmlformats-officedocument.presentationml.tags+xml"/>
  <Override PartName="/ppt/notesSlides/notesSlide25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tags/tag12.xml" ContentType="application/vnd.openxmlformats-officedocument.presentationml.tags+xml"/>
  <Override PartName="/ppt/notesSlides/notesSlide26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tags/tag13.xml" ContentType="application/vnd.openxmlformats-officedocument.presentationml.tags+xml"/>
  <Override PartName="/ppt/notesSlides/notesSlide27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70" r:id="rId3"/>
    <p:sldId id="265" r:id="rId4"/>
    <p:sldId id="262" r:id="rId5"/>
    <p:sldId id="274" r:id="rId6"/>
    <p:sldId id="275" r:id="rId7"/>
    <p:sldId id="276" r:id="rId8"/>
    <p:sldId id="258" r:id="rId9"/>
    <p:sldId id="288" r:id="rId10"/>
    <p:sldId id="289" r:id="rId11"/>
    <p:sldId id="279" r:id="rId12"/>
    <p:sldId id="294" r:id="rId13"/>
    <p:sldId id="282" r:id="rId14"/>
    <p:sldId id="277" r:id="rId15"/>
    <p:sldId id="301" r:id="rId16"/>
    <p:sldId id="281" r:id="rId17"/>
    <p:sldId id="283" r:id="rId18"/>
    <p:sldId id="286" r:id="rId19"/>
    <p:sldId id="266" r:id="rId20"/>
    <p:sldId id="268" r:id="rId21"/>
    <p:sldId id="269" r:id="rId22"/>
    <p:sldId id="285" r:id="rId23"/>
    <p:sldId id="297" r:id="rId24"/>
    <p:sldId id="300" r:id="rId25"/>
    <p:sldId id="299" r:id="rId26"/>
    <p:sldId id="298" r:id="rId27"/>
    <p:sldId id="264" r:id="rId28"/>
    <p:sldId id="302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50"/>
    <p:restoredTop sz="81811"/>
  </p:normalViewPr>
  <p:slideViewPr>
    <p:cSldViewPr snapToGrid="0" snapToObjects="1">
      <p:cViewPr varScale="1">
        <p:scale>
          <a:sx n="90" d="100"/>
          <a:sy n="90" d="100"/>
        </p:scale>
        <p:origin x="612" y="66"/>
      </p:cViewPr>
      <p:guideLst/>
    </p:cSldViewPr>
  </p:slideViewPr>
  <p:notesTextViewPr>
    <p:cViewPr>
      <p:scale>
        <a:sx n="140" d="100"/>
        <a:sy n="140" d="100"/>
      </p:scale>
      <p:origin x="0" y="0"/>
    </p:cViewPr>
  </p:notesTextViewPr>
  <p:notesViewPr>
    <p:cSldViewPr snapToGrid="0" snapToObjects="1">
      <p:cViewPr varScale="1">
        <p:scale>
          <a:sx n="81" d="100"/>
          <a:sy n="81" d="100"/>
        </p:scale>
        <p:origin x="2816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Understanding the process of stem cell donation via the bloodstream (PBSC)2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44D-4240-9859-9481C6DA8B6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44D-4240-9859-9481C6DA8B6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456-0C48-AEF4-F8AA51C84212}"/>
              </c:ext>
            </c:extLst>
          </c:dPt>
          <c:dLbls>
            <c:dLbl>
              <c:idx val="2"/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456-0C48-AEF4-F8AA51C8421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Good understanding - you would feel confident explaining this to another person</c:v>
                </c:pt>
                <c:pt idx="1">
                  <c:v>Some understanding - you might struggle to explain this to another person</c:v>
                </c:pt>
                <c:pt idx="2">
                  <c:v>Little/no understanding - you would need more information to explain to another person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31.8</c:v>
                </c:pt>
                <c:pt idx="1">
                  <c:v>38.700000000000003</c:v>
                </c:pt>
                <c:pt idx="2">
                  <c:v>29.5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56-0C48-AEF4-F8AA51C84212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5307955642898063E-2"/>
          <c:y val="0.81942458831189424"/>
          <c:w val="0.9642806112803739"/>
          <c:h val="0.167963848175311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Understanding the process of stem cell donation via the bloodstream (PBSC)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5307955642898063E-2"/>
          <c:y val="0.81942458831189424"/>
          <c:w val="0.9642806112803739"/>
          <c:h val="0.167963848175311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Understanding the work of the charity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F7A-DC42-BA9C-EF194F20455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F7A-DC42-BA9C-EF194F20455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F7A-DC42-BA9C-EF194F204551}"/>
              </c:ext>
            </c:extLst>
          </c:dPt>
          <c:dLbls>
            <c:dLbl>
              <c:idx val="0"/>
              <c:layout>
                <c:manualLayout>
                  <c:x val="-0.12388459645669292"/>
                  <c:y val="-9.1413441719153443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F7A-DC42-BA9C-EF194F204551}"/>
                </c:ext>
              </c:extLst>
            </c:dLbl>
            <c:dLbl>
              <c:idx val="1"/>
              <c:layout>
                <c:manualLayout>
                  <c:x val="0.13035371555118111"/>
                  <c:y val="-5.2409568626379886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F7A-DC42-BA9C-EF194F204551}"/>
                </c:ext>
              </c:extLst>
            </c:dLbl>
            <c:dLbl>
              <c:idx val="2"/>
              <c:layout>
                <c:manualLayout>
                  <c:x val="1.7864542322834704E-2"/>
                  <c:y val="0.1407726291355420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F7A-DC42-BA9C-EF194F20455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Good understanding - you would feel confident explaining this to another person</c:v>
                </c:pt>
                <c:pt idx="1">
                  <c:v>Some understanding - you might struggle to explain this to another person</c:v>
                </c:pt>
                <c:pt idx="2">
                  <c:v>Little/no understanding - you would need more information to explain to another person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54.9</c:v>
                </c:pt>
                <c:pt idx="1">
                  <c:v>41.9</c:v>
                </c:pt>
                <c:pt idx="2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F7A-DC42-BA9C-EF194F204551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286528093558225E-2"/>
          <c:y val="0.77236286277053046"/>
          <c:w val="0.83426943812883547"/>
          <c:h val="0.2276371372294695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Willingness to donate for novel treatment research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Yes</c:v>
                </c:pt>
                <c:pt idx="1">
                  <c:v>No</c:v>
                </c:pt>
                <c:pt idx="2">
                  <c:v>Not sure 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0.87</c:v>
                </c:pt>
                <c:pt idx="1">
                  <c:v>0.01</c:v>
                </c:pt>
                <c:pt idx="2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CD-4444-8948-DE84651C3DE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28911552"/>
        <c:axId val="128711376"/>
      </c:barChart>
      <c:catAx>
        <c:axId val="128911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711376"/>
        <c:crosses val="autoZero"/>
        <c:auto val="1"/>
        <c:lblAlgn val="ctr"/>
        <c:lblOffset val="100"/>
        <c:noMultiLvlLbl val="0"/>
      </c:catAx>
      <c:valAx>
        <c:axId val="128711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911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5331422244094493"/>
          <c:y val="0.15105467820775847"/>
          <c:w val="0.50587155511811022"/>
          <c:h val="0.7588072859985675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Degree of comfort with the charity collaborating with external organizations </c:v>
                </c:pt>
              </c:strCache>
            </c:strRef>
          </c:tx>
          <c:dPt>
            <c:idx val="0"/>
            <c:bubble3D val="0"/>
            <c:explosion val="1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3C9-BE4C-A620-61B5700B1D5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3C9-BE4C-A620-61B5700B1D5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3C9-BE4C-A620-61B5700B1D5F}"/>
              </c:ext>
            </c:extLst>
          </c:dPt>
          <c:dLbls>
            <c:dLbl>
              <c:idx val="1"/>
              <c:layout>
                <c:manualLayout>
                  <c:x val="6.5137426181102367E-2"/>
                  <c:y val="0.1841687263675734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3C9-BE4C-A620-61B5700B1D5F}"/>
                </c:ext>
              </c:extLst>
            </c:dLbl>
            <c:dLbl>
              <c:idx val="2"/>
              <c:layout>
                <c:manualLayout>
                  <c:x val="9.1380413385826198E-3"/>
                  <c:y val="0.11833426929538207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3C9-BE4C-A620-61B5700B1D5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Strongly agree or agree </c:v>
                </c:pt>
                <c:pt idx="1">
                  <c:v>Neutral</c:v>
                </c:pt>
                <c:pt idx="2">
                  <c:v>Strongly disagree or disagree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90.5</c:v>
                </c:pt>
                <c:pt idx="1">
                  <c:v>8.1999999999999993</c:v>
                </c:pt>
                <c:pt idx="2">
                  <c:v>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3C9-BE4C-A620-61B5700B1D5F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9671912439161763E-2"/>
          <c:y val="0.85778543584588796"/>
          <c:w val="0.87627578780576054"/>
          <c:h val="4.977888988317785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Degree of comfort with the charity receiving payment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F19-9F48-BB92-692326BDB71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F19-9F48-BB92-692326BDB71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F19-9F48-BB92-692326BDB71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Strongly agree or agree</c:v>
                </c:pt>
                <c:pt idx="1">
                  <c:v>Neutral</c:v>
                </c:pt>
                <c:pt idx="2">
                  <c:v>Strongly disagree or disagree 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79.8</c:v>
                </c:pt>
                <c:pt idx="1">
                  <c:v>16.600000000000001</c:v>
                </c:pt>
                <c:pt idx="2">
                  <c:v>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F19-9F48-BB92-692326BDB713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acrossLinear" id="2">
  <a:schemeClr val="accent1"/>
  <a:schemeClr val="accent2"/>
  <a:schemeClr val="accent3"/>
  <a:schemeClr val="accent4"/>
  <a:schemeClr val="accent5"/>
  <a:schemeClr val="accent6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_rels/data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7.svg"/><Relationship Id="rId1" Type="http://schemas.openxmlformats.org/officeDocument/2006/relationships/image" Target="../media/image4.png"/><Relationship Id="rId6" Type="http://schemas.openxmlformats.org/officeDocument/2006/relationships/image" Target="../media/image11.svg"/><Relationship Id="rId5" Type="http://schemas.openxmlformats.org/officeDocument/2006/relationships/image" Target="../media/image6.png"/><Relationship Id="rId4" Type="http://schemas.openxmlformats.org/officeDocument/2006/relationships/image" Target="../media/image9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_rels/drawing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7.svg"/><Relationship Id="rId1" Type="http://schemas.openxmlformats.org/officeDocument/2006/relationships/image" Target="../media/image4.png"/><Relationship Id="rId6" Type="http://schemas.openxmlformats.org/officeDocument/2006/relationships/image" Target="../media/image11.svg"/><Relationship Id="rId5" Type="http://schemas.openxmlformats.org/officeDocument/2006/relationships/image" Target="../media/image6.png"/><Relationship Id="rId4" Type="http://schemas.openxmlformats.org/officeDocument/2006/relationships/image" Target="../media/image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03D42D-AAAB-C449-A845-0A4B800CFB8F}" type="doc">
      <dgm:prSet loTypeId="urn:microsoft.com/office/officeart/2005/8/layout/radial6" loCatId="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F250836-11AE-5641-9FED-0FF7111C8E1D}">
      <dgm:prSet phldrT="[Text]" custT="1"/>
      <dgm:spPr/>
      <dgm:t>
        <a:bodyPr/>
        <a:lstStyle/>
        <a:p>
          <a:r>
            <a:rPr lang="en-US" sz="2400" dirty="0"/>
            <a:t>Integration challenges </a:t>
          </a:r>
        </a:p>
      </dgm:t>
    </dgm:pt>
    <dgm:pt modelId="{4C79B5F7-076A-A547-B1D8-9BCDA60A3B06}" type="parTrans" cxnId="{7B4DA86C-C728-7640-880C-4C2D8FACF98F}">
      <dgm:prSet/>
      <dgm:spPr/>
      <dgm:t>
        <a:bodyPr/>
        <a:lstStyle/>
        <a:p>
          <a:endParaRPr lang="en-US"/>
        </a:p>
      </dgm:t>
    </dgm:pt>
    <dgm:pt modelId="{1B8D3065-0F8C-4142-A955-75E992F337EF}" type="sibTrans" cxnId="{7B4DA86C-C728-7640-880C-4C2D8FACF98F}">
      <dgm:prSet/>
      <dgm:spPr/>
      <dgm:t>
        <a:bodyPr/>
        <a:lstStyle/>
        <a:p>
          <a:endParaRPr lang="en-US"/>
        </a:p>
      </dgm:t>
    </dgm:pt>
    <dgm:pt modelId="{3DCB850B-3481-2D4F-A027-64C0BF6AB7BE}">
      <dgm:prSet phldrT="[Text]" custT="1"/>
      <dgm:spPr/>
      <dgm:t>
        <a:bodyPr/>
        <a:lstStyle/>
        <a:p>
          <a:r>
            <a:rPr lang="en-US" sz="2000" dirty="0"/>
            <a:t>Securing funding</a:t>
          </a:r>
        </a:p>
      </dgm:t>
    </dgm:pt>
    <dgm:pt modelId="{42F64D3B-94BA-AE40-B189-0B7371186970}" type="parTrans" cxnId="{C8D972CF-40F8-7B45-BE51-E4B52B73611A}">
      <dgm:prSet/>
      <dgm:spPr/>
      <dgm:t>
        <a:bodyPr/>
        <a:lstStyle/>
        <a:p>
          <a:endParaRPr lang="en-US"/>
        </a:p>
      </dgm:t>
    </dgm:pt>
    <dgm:pt modelId="{65F741E0-9A9B-A54D-945F-81DD27C20E68}" type="sibTrans" cxnId="{C8D972CF-40F8-7B45-BE51-E4B52B73611A}">
      <dgm:prSet/>
      <dgm:spPr/>
      <dgm:t>
        <a:bodyPr/>
        <a:lstStyle/>
        <a:p>
          <a:endParaRPr lang="en-US"/>
        </a:p>
      </dgm:t>
    </dgm:pt>
    <dgm:pt modelId="{43E1FECD-0C62-3E4A-9FD2-3FBC4D20711C}">
      <dgm:prSet phldrT="[Text]" custT="1"/>
      <dgm:spPr/>
      <dgm:t>
        <a:bodyPr/>
        <a:lstStyle/>
        <a:p>
          <a:r>
            <a:rPr lang="en-US" sz="2000" dirty="0"/>
            <a:t>Logistical difficulties</a:t>
          </a:r>
        </a:p>
      </dgm:t>
    </dgm:pt>
    <dgm:pt modelId="{900240C9-753F-654E-BCB5-81F459CE04A1}" type="parTrans" cxnId="{67F6958E-62F3-8D44-B4BF-CE71487C09E1}">
      <dgm:prSet/>
      <dgm:spPr/>
      <dgm:t>
        <a:bodyPr/>
        <a:lstStyle/>
        <a:p>
          <a:endParaRPr lang="en-US"/>
        </a:p>
      </dgm:t>
    </dgm:pt>
    <dgm:pt modelId="{BB76D930-A9A0-EC44-A786-5061F7669238}" type="sibTrans" cxnId="{67F6958E-62F3-8D44-B4BF-CE71487C09E1}">
      <dgm:prSet/>
      <dgm:spPr/>
      <dgm:t>
        <a:bodyPr/>
        <a:lstStyle/>
        <a:p>
          <a:endParaRPr lang="en-US"/>
        </a:p>
      </dgm:t>
    </dgm:pt>
    <dgm:pt modelId="{AA7EB73F-9E1F-1E4F-9E1B-F0CB0F8E1C70}">
      <dgm:prSet phldrT="[Text]" custT="1"/>
      <dgm:spPr/>
      <dgm:t>
        <a:bodyPr/>
        <a:lstStyle/>
        <a:p>
          <a:r>
            <a:rPr lang="en-US" sz="1800" dirty="0"/>
            <a:t>Disorganized regulatory measures</a:t>
          </a:r>
        </a:p>
      </dgm:t>
    </dgm:pt>
    <dgm:pt modelId="{BF10BFD5-4265-434E-A7A0-146A21CB0489}" type="parTrans" cxnId="{6518EC5A-3916-8B44-A368-BB491606F22C}">
      <dgm:prSet/>
      <dgm:spPr/>
      <dgm:t>
        <a:bodyPr/>
        <a:lstStyle/>
        <a:p>
          <a:endParaRPr lang="en-US"/>
        </a:p>
      </dgm:t>
    </dgm:pt>
    <dgm:pt modelId="{96E11D93-25FF-0C4F-BE02-4F9DA5B1135F}" type="sibTrans" cxnId="{6518EC5A-3916-8B44-A368-BB491606F22C}">
      <dgm:prSet/>
      <dgm:spPr/>
      <dgm:t>
        <a:bodyPr/>
        <a:lstStyle/>
        <a:p>
          <a:endParaRPr lang="en-US"/>
        </a:p>
      </dgm:t>
    </dgm:pt>
    <dgm:pt modelId="{15C5230F-2A4E-2244-9CB2-267B88D24356}">
      <dgm:prSet phldrT="[Text]" custT="1"/>
      <dgm:spPr/>
      <dgm:t>
        <a:bodyPr/>
        <a:lstStyle/>
        <a:p>
          <a:r>
            <a:rPr lang="en-US" sz="2000" dirty="0"/>
            <a:t>Manufacturing scale up</a:t>
          </a:r>
        </a:p>
      </dgm:t>
    </dgm:pt>
    <dgm:pt modelId="{B4CCFBA8-ED2F-AC47-87F6-C3D136D55C3A}" type="sibTrans" cxnId="{C877BA11-549C-FC4F-9DC6-8192B97604CE}">
      <dgm:prSet/>
      <dgm:spPr/>
      <dgm:t>
        <a:bodyPr/>
        <a:lstStyle/>
        <a:p>
          <a:endParaRPr lang="en-US"/>
        </a:p>
      </dgm:t>
    </dgm:pt>
    <dgm:pt modelId="{B5838766-73ED-F44C-96FD-6A0400FCB72E}" type="parTrans" cxnId="{C877BA11-549C-FC4F-9DC6-8192B97604CE}">
      <dgm:prSet/>
      <dgm:spPr/>
      <dgm:t>
        <a:bodyPr/>
        <a:lstStyle/>
        <a:p>
          <a:endParaRPr lang="en-US"/>
        </a:p>
      </dgm:t>
    </dgm:pt>
    <dgm:pt modelId="{60138536-3CB2-F24D-BABB-A218F4B6B543}" type="pres">
      <dgm:prSet presAssocID="{2403D42D-AAAB-C449-A845-0A4B800CFB8F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539C62-0FEC-0F42-88BB-CE4BFA7D2678}" type="pres">
      <dgm:prSet presAssocID="{5F250836-11AE-5641-9FED-0FF7111C8E1D}" presName="centerShape" presStyleLbl="node0" presStyleIdx="0" presStyleCnt="1"/>
      <dgm:spPr/>
      <dgm:t>
        <a:bodyPr/>
        <a:lstStyle/>
        <a:p>
          <a:endParaRPr lang="en-US"/>
        </a:p>
      </dgm:t>
    </dgm:pt>
    <dgm:pt modelId="{79D6B8D4-C94F-6F43-ADD3-93A91D4F59CE}" type="pres">
      <dgm:prSet presAssocID="{3DCB850B-3481-2D4F-A027-64C0BF6AB7BE}" presName="node" presStyleLbl="node1" presStyleIdx="0" presStyleCnt="4" custScaleX="1352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8A39CD-A5E8-7F49-AD1F-8F76D19CDA3A}" type="pres">
      <dgm:prSet presAssocID="{3DCB850B-3481-2D4F-A027-64C0BF6AB7BE}" presName="dummy" presStyleCnt="0"/>
      <dgm:spPr/>
    </dgm:pt>
    <dgm:pt modelId="{291A7195-1319-9C47-8708-7AD3235E10C5}" type="pres">
      <dgm:prSet presAssocID="{65F741E0-9A9B-A54D-945F-81DD27C20E68}" presName="sibTrans" presStyleLbl="sibTrans2D1" presStyleIdx="0" presStyleCnt="4"/>
      <dgm:spPr/>
      <dgm:t>
        <a:bodyPr/>
        <a:lstStyle/>
        <a:p>
          <a:endParaRPr lang="en-US"/>
        </a:p>
      </dgm:t>
    </dgm:pt>
    <dgm:pt modelId="{07FD87A2-1EEA-084A-B8CD-EBE487698D84}" type="pres">
      <dgm:prSet presAssocID="{43E1FECD-0C62-3E4A-9FD2-3FBC4D20711C}" presName="node" presStyleLbl="node1" presStyleIdx="1" presStyleCnt="4" custScaleX="1337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1F9863-C8E3-E846-91F7-5945E4E19379}" type="pres">
      <dgm:prSet presAssocID="{43E1FECD-0C62-3E4A-9FD2-3FBC4D20711C}" presName="dummy" presStyleCnt="0"/>
      <dgm:spPr/>
    </dgm:pt>
    <dgm:pt modelId="{36087415-714C-6149-96C7-7438B849AAD1}" type="pres">
      <dgm:prSet presAssocID="{BB76D930-A9A0-EC44-A786-5061F7669238}" presName="sibTrans" presStyleLbl="sibTrans2D1" presStyleIdx="1" presStyleCnt="4"/>
      <dgm:spPr/>
      <dgm:t>
        <a:bodyPr/>
        <a:lstStyle/>
        <a:p>
          <a:endParaRPr lang="en-US"/>
        </a:p>
      </dgm:t>
    </dgm:pt>
    <dgm:pt modelId="{8487AE57-6154-CC46-896A-BF26EBBA34F1}" type="pres">
      <dgm:prSet presAssocID="{AA7EB73F-9E1F-1E4F-9E1B-F0CB0F8E1C70}" presName="node" presStyleLbl="node1" presStyleIdx="2" presStyleCnt="4" custScaleX="142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8F32E7-6637-F049-8F3F-B0EDAA893C88}" type="pres">
      <dgm:prSet presAssocID="{AA7EB73F-9E1F-1E4F-9E1B-F0CB0F8E1C70}" presName="dummy" presStyleCnt="0"/>
      <dgm:spPr/>
    </dgm:pt>
    <dgm:pt modelId="{A0B6F737-2684-BB4A-9632-F85FDEC9B8B9}" type="pres">
      <dgm:prSet presAssocID="{96E11D93-25FF-0C4F-BE02-4F9DA5B1135F}" presName="sibTrans" presStyleLbl="sibTrans2D1" presStyleIdx="2" presStyleCnt="4"/>
      <dgm:spPr/>
      <dgm:t>
        <a:bodyPr/>
        <a:lstStyle/>
        <a:p>
          <a:endParaRPr lang="en-US"/>
        </a:p>
      </dgm:t>
    </dgm:pt>
    <dgm:pt modelId="{BC94ECCA-A1C6-4944-8D31-AE1859D7C8F4}" type="pres">
      <dgm:prSet presAssocID="{15C5230F-2A4E-2244-9CB2-267B88D24356}" presName="node" presStyleLbl="node1" presStyleIdx="3" presStyleCnt="4" custScaleX="1225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0EB74D-F756-9844-BABD-DB7F47A78755}" type="pres">
      <dgm:prSet presAssocID="{15C5230F-2A4E-2244-9CB2-267B88D24356}" presName="dummy" presStyleCnt="0"/>
      <dgm:spPr/>
    </dgm:pt>
    <dgm:pt modelId="{5A248B59-07B4-3148-8911-9F3023E323C7}" type="pres">
      <dgm:prSet presAssocID="{B4CCFBA8-ED2F-AC47-87F6-C3D136D55C3A}" presName="sibTrans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5CF62C0D-810D-6241-9E8B-C058CD63475E}" type="presOf" srcId="{65F741E0-9A9B-A54D-945F-81DD27C20E68}" destId="{291A7195-1319-9C47-8708-7AD3235E10C5}" srcOrd="0" destOrd="0" presId="urn:microsoft.com/office/officeart/2005/8/layout/radial6"/>
    <dgm:cxn modelId="{67F6958E-62F3-8D44-B4BF-CE71487C09E1}" srcId="{5F250836-11AE-5641-9FED-0FF7111C8E1D}" destId="{43E1FECD-0C62-3E4A-9FD2-3FBC4D20711C}" srcOrd="1" destOrd="0" parTransId="{900240C9-753F-654E-BCB5-81F459CE04A1}" sibTransId="{BB76D930-A9A0-EC44-A786-5061F7669238}"/>
    <dgm:cxn modelId="{93604AB1-944A-1F45-9DE1-12E620DFE972}" type="presOf" srcId="{5F250836-11AE-5641-9FED-0FF7111C8E1D}" destId="{DF539C62-0FEC-0F42-88BB-CE4BFA7D2678}" srcOrd="0" destOrd="0" presId="urn:microsoft.com/office/officeart/2005/8/layout/radial6"/>
    <dgm:cxn modelId="{6F3D12DB-1294-D54F-AE24-72C209667A11}" type="presOf" srcId="{BB76D930-A9A0-EC44-A786-5061F7669238}" destId="{36087415-714C-6149-96C7-7438B849AAD1}" srcOrd="0" destOrd="0" presId="urn:microsoft.com/office/officeart/2005/8/layout/radial6"/>
    <dgm:cxn modelId="{1DBF0C97-6375-2542-9CF8-10B2A5E827A8}" type="presOf" srcId="{96E11D93-25FF-0C4F-BE02-4F9DA5B1135F}" destId="{A0B6F737-2684-BB4A-9632-F85FDEC9B8B9}" srcOrd="0" destOrd="0" presId="urn:microsoft.com/office/officeart/2005/8/layout/radial6"/>
    <dgm:cxn modelId="{C8D972CF-40F8-7B45-BE51-E4B52B73611A}" srcId="{5F250836-11AE-5641-9FED-0FF7111C8E1D}" destId="{3DCB850B-3481-2D4F-A027-64C0BF6AB7BE}" srcOrd="0" destOrd="0" parTransId="{42F64D3B-94BA-AE40-B189-0B7371186970}" sibTransId="{65F741E0-9A9B-A54D-945F-81DD27C20E68}"/>
    <dgm:cxn modelId="{6518EC5A-3916-8B44-A368-BB491606F22C}" srcId="{5F250836-11AE-5641-9FED-0FF7111C8E1D}" destId="{AA7EB73F-9E1F-1E4F-9E1B-F0CB0F8E1C70}" srcOrd="2" destOrd="0" parTransId="{BF10BFD5-4265-434E-A7A0-146A21CB0489}" sibTransId="{96E11D93-25FF-0C4F-BE02-4F9DA5B1135F}"/>
    <dgm:cxn modelId="{EE31F951-B875-8247-A06E-0C03DE30935A}" type="presOf" srcId="{43E1FECD-0C62-3E4A-9FD2-3FBC4D20711C}" destId="{07FD87A2-1EEA-084A-B8CD-EBE487698D84}" srcOrd="0" destOrd="0" presId="urn:microsoft.com/office/officeart/2005/8/layout/radial6"/>
    <dgm:cxn modelId="{C877BA11-549C-FC4F-9DC6-8192B97604CE}" srcId="{5F250836-11AE-5641-9FED-0FF7111C8E1D}" destId="{15C5230F-2A4E-2244-9CB2-267B88D24356}" srcOrd="3" destOrd="0" parTransId="{B5838766-73ED-F44C-96FD-6A0400FCB72E}" sibTransId="{B4CCFBA8-ED2F-AC47-87F6-C3D136D55C3A}"/>
    <dgm:cxn modelId="{D97C973F-C99F-1D41-B16B-9C4246BE14C0}" type="presOf" srcId="{3DCB850B-3481-2D4F-A027-64C0BF6AB7BE}" destId="{79D6B8D4-C94F-6F43-ADD3-93A91D4F59CE}" srcOrd="0" destOrd="0" presId="urn:microsoft.com/office/officeart/2005/8/layout/radial6"/>
    <dgm:cxn modelId="{F31911E9-D0A6-A144-A526-E714D5B28500}" type="presOf" srcId="{B4CCFBA8-ED2F-AC47-87F6-C3D136D55C3A}" destId="{5A248B59-07B4-3148-8911-9F3023E323C7}" srcOrd="0" destOrd="0" presId="urn:microsoft.com/office/officeart/2005/8/layout/radial6"/>
    <dgm:cxn modelId="{29890780-89DB-BD44-9B10-9DF2BB503AD6}" type="presOf" srcId="{AA7EB73F-9E1F-1E4F-9E1B-F0CB0F8E1C70}" destId="{8487AE57-6154-CC46-896A-BF26EBBA34F1}" srcOrd="0" destOrd="0" presId="urn:microsoft.com/office/officeart/2005/8/layout/radial6"/>
    <dgm:cxn modelId="{DA402638-ED6C-E44D-A86D-7EEFFE248C90}" type="presOf" srcId="{15C5230F-2A4E-2244-9CB2-267B88D24356}" destId="{BC94ECCA-A1C6-4944-8D31-AE1859D7C8F4}" srcOrd="0" destOrd="0" presId="urn:microsoft.com/office/officeart/2005/8/layout/radial6"/>
    <dgm:cxn modelId="{091705F6-EC92-E148-B53B-8ADED8B07EFE}" type="presOf" srcId="{2403D42D-AAAB-C449-A845-0A4B800CFB8F}" destId="{60138536-3CB2-F24D-BABB-A218F4B6B543}" srcOrd="0" destOrd="0" presId="urn:microsoft.com/office/officeart/2005/8/layout/radial6"/>
    <dgm:cxn modelId="{7B4DA86C-C728-7640-880C-4C2D8FACF98F}" srcId="{2403D42D-AAAB-C449-A845-0A4B800CFB8F}" destId="{5F250836-11AE-5641-9FED-0FF7111C8E1D}" srcOrd="0" destOrd="0" parTransId="{4C79B5F7-076A-A547-B1D8-9BCDA60A3B06}" sibTransId="{1B8D3065-0F8C-4142-A955-75E992F337EF}"/>
    <dgm:cxn modelId="{58A2114C-B315-5C47-B415-EA2F42D89C29}" type="presParOf" srcId="{60138536-3CB2-F24D-BABB-A218F4B6B543}" destId="{DF539C62-0FEC-0F42-88BB-CE4BFA7D2678}" srcOrd="0" destOrd="0" presId="urn:microsoft.com/office/officeart/2005/8/layout/radial6"/>
    <dgm:cxn modelId="{98A0F9ED-574A-994F-A605-692F49456C8C}" type="presParOf" srcId="{60138536-3CB2-F24D-BABB-A218F4B6B543}" destId="{79D6B8D4-C94F-6F43-ADD3-93A91D4F59CE}" srcOrd="1" destOrd="0" presId="urn:microsoft.com/office/officeart/2005/8/layout/radial6"/>
    <dgm:cxn modelId="{C03A4D66-5CB1-D24C-A475-1234271885FA}" type="presParOf" srcId="{60138536-3CB2-F24D-BABB-A218F4B6B543}" destId="{4A8A39CD-A5E8-7F49-AD1F-8F76D19CDA3A}" srcOrd="2" destOrd="0" presId="urn:microsoft.com/office/officeart/2005/8/layout/radial6"/>
    <dgm:cxn modelId="{B55DF2D7-9943-5B47-99C3-432874537A59}" type="presParOf" srcId="{60138536-3CB2-F24D-BABB-A218F4B6B543}" destId="{291A7195-1319-9C47-8708-7AD3235E10C5}" srcOrd="3" destOrd="0" presId="urn:microsoft.com/office/officeart/2005/8/layout/radial6"/>
    <dgm:cxn modelId="{8D2E7BD7-5DAB-9B42-B83E-22C26D66EA22}" type="presParOf" srcId="{60138536-3CB2-F24D-BABB-A218F4B6B543}" destId="{07FD87A2-1EEA-084A-B8CD-EBE487698D84}" srcOrd="4" destOrd="0" presId="urn:microsoft.com/office/officeart/2005/8/layout/radial6"/>
    <dgm:cxn modelId="{F824C010-C0A0-5E47-BD08-AACF01B1696C}" type="presParOf" srcId="{60138536-3CB2-F24D-BABB-A218F4B6B543}" destId="{C61F9863-C8E3-E846-91F7-5945E4E19379}" srcOrd="5" destOrd="0" presId="urn:microsoft.com/office/officeart/2005/8/layout/radial6"/>
    <dgm:cxn modelId="{DB3206B7-0E4D-7449-9BB0-5D0DE9689F12}" type="presParOf" srcId="{60138536-3CB2-F24D-BABB-A218F4B6B543}" destId="{36087415-714C-6149-96C7-7438B849AAD1}" srcOrd="6" destOrd="0" presId="urn:microsoft.com/office/officeart/2005/8/layout/radial6"/>
    <dgm:cxn modelId="{D5C86B53-6D32-6948-905B-2AB563E1F6DC}" type="presParOf" srcId="{60138536-3CB2-F24D-BABB-A218F4B6B543}" destId="{8487AE57-6154-CC46-896A-BF26EBBA34F1}" srcOrd="7" destOrd="0" presId="urn:microsoft.com/office/officeart/2005/8/layout/radial6"/>
    <dgm:cxn modelId="{49D4E3EA-B541-8246-A81F-88C51E08B4FE}" type="presParOf" srcId="{60138536-3CB2-F24D-BABB-A218F4B6B543}" destId="{FE8F32E7-6637-F049-8F3F-B0EDAA893C88}" srcOrd="8" destOrd="0" presId="urn:microsoft.com/office/officeart/2005/8/layout/radial6"/>
    <dgm:cxn modelId="{D6FF2C64-2F4A-1A43-A595-78F3576A0C76}" type="presParOf" srcId="{60138536-3CB2-F24D-BABB-A218F4B6B543}" destId="{A0B6F737-2684-BB4A-9632-F85FDEC9B8B9}" srcOrd="9" destOrd="0" presId="urn:microsoft.com/office/officeart/2005/8/layout/radial6"/>
    <dgm:cxn modelId="{8A5F2541-CEA8-714C-9AC6-92D24DB15558}" type="presParOf" srcId="{60138536-3CB2-F24D-BABB-A218F4B6B543}" destId="{BC94ECCA-A1C6-4944-8D31-AE1859D7C8F4}" srcOrd="10" destOrd="0" presId="urn:microsoft.com/office/officeart/2005/8/layout/radial6"/>
    <dgm:cxn modelId="{AE8963B2-85BE-674F-9341-98AEEA69DB10}" type="presParOf" srcId="{60138536-3CB2-F24D-BABB-A218F4B6B543}" destId="{C60EB74D-F756-9844-BABD-DB7F47A78755}" srcOrd="11" destOrd="0" presId="urn:microsoft.com/office/officeart/2005/8/layout/radial6"/>
    <dgm:cxn modelId="{13F2F520-613A-1947-BBC0-7EA87B2C6510}" type="presParOf" srcId="{60138536-3CB2-F24D-BABB-A218F4B6B543}" destId="{5A248B59-07B4-3148-8911-9F3023E323C7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81579F8-FAF0-4928-B643-6E55FEAA7BC8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EE0F6B6-2D22-476D-B98B-F6D06D2FA6E4}">
      <dgm:prSet/>
      <dgm:spPr/>
      <dgm:t>
        <a:bodyPr/>
        <a:lstStyle/>
        <a:p>
          <a:pPr algn="ctr"/>
          <a:r>
            <a:rPr lang="en-GB" dirty="0"/>
            <a:t>Situated at the cutting edge of translational research</a:t>
          </a:r>
          <a:endParaRPr lang="en-US" dirty="0"/>
        </a:p>
      </dgm:t>
    </dgm:pt>
    <dgm:pt modelId="{A45A86FC-1D3B-49AB-98C3-8287048B544C}" type="parTrans" cxnId="{5849A357-8ECD-4EFF-830E-2D154B3D03A2}">
      <dgm:prSet/>
      <dgm:spPr/>
      <dgm:t>
        <a:bodyPr/>
        <a:lstStyle/>
        <a:p>
          <a:endParaRPr lang="en-US"/>
        </a:p>
      </dgm:t>
    </dgm:pt>
    <dgm:pt modelId="{5C31C9BA-E4C5-4CD4-AC2E-734044D70168}" type="sibTrans" cxnId="{5849A357-8ECD-4EFF-830E-2D154B3D03A2}">
      <dgm:prSet/>
      <dgm:spPr/>
      <dgm:t>
        <a:bodyPr/>
        <a:lstStyle/>
        <a:p>
          <a:endParaRPr lang="en-US"/>
        </a:p>
      </dgm:t>
    </dgm:pt>
    <dgm:pt modelId="{CA78F2C2-4F8A-4857-A3F3-56680BB89DEE}">
      <dgm:prSet/>
      <dgm:spPr/>
      <dgm:t>
        <a:bodyPr/>
        <a:lstStyle/>
        <a:p>
          <a:pPr algn="ctr"/>
          <a:r>
            <a:rPr lang="en-GB" dirty="0"/>
            <a:t>Direct involvement with prospective donors to provide stem cells </a:t>
          </a:r>
          <a:endParaRPr lang="en-US" dirty="0"/>
        </a:p>
      </dgm:t>
    </dgm:pt>
    <dgm:pt modelId="{C6AF4F86-1F26-4D63-9F4F-052B17B0E072}" type="parTrans" cxnId="{DDF3FAE4-27CC-4771-8A92-8F67FCBAECB1}">
      <dgm:prSet/>
      <dgm:spPr/>
      <dgm:t>
        <a:bodyPr/>
        <a:lstStyle/>
        <a:p>
          <a:endParaRPr lang="en-US"/>
        </a:p>
      </dgm:t>
    </dgm:pt>
    <dgm:pt modelId="{E24EEF01-34FF-4A92-9F2D-F225C699FBB3}" type="sibTrans" cxnId="{DDF3FAE4-27CC-4771-8A92-8F67FCBAECB1}">
      <dgm:prSet/>
      <dgm:spPr/>
      <dgm:t>
        <a:bodyPr/>
        <a:lstStyle/>
        <a:p>
          <a:endParaRPr lang="en-US"/>
        </a:p>
      </dgm:t>
    </dgm:pt>
    <dgm:pt modelId="{DDD8F16B-6932-244B-AF39-7E95DA61284A}" type="pres">
      <dgm:prSet presAssocID="{381579F8-FAF0-4928-B643-6E55FEAA7BC8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46CE20AF-57F9-1B4E-B54D-899AEA43C04D}" type="pres">
      <dgm:prSet presAssocID="{CEE0F6B6-2D22-476D-B98B-F6D06D2FA6E4}" presName="thickLine" presStyleLbl="alignNode1" presStyleIdx="0" presStyleCnt="2"/>
      <dgm:spPr/>
    </dgm:pt>
    <dgm:pt modelId="{9B685DC7-5D8D-C844-A9C9-B1DDD34B4451}" type="pres">
      <dgm:prSet presAssocID="{CEE0F6B6-2D22-476D-B98B-F6D06D2FA6E4}" presName="horz1" presStyleCnt="0"/>
      <dgm:spPr/>
    </dgm:pt>
    <dgm:pt modelId="{8176065A-FED5-3046-9287-4647359FE4EA}" type="pres">
      <dgm:prSet presAssocID="{CEE0F6B6-2D22-476D-B98B-F6D06D2FA6E4}" presName="tx1" presStyleLbl="revTx" presStyleIdx="0" presStyleCnt="2"/>
      <dgm:spPr/>
      <dgm:t>
        <a:bodyPr/>
        <a:lstStyle/>
        <a:p>
          <a:endParaRPr lang="en-US"/>
        </a:p>
      </dgm:t>
    </dgm:pt>
    <dgm:pt modelId="{B7150DC5-E36F-174B-89B2-D96F2C44FF55}" type="pres">
      <dgm:prSet presAssocID="{CEE0F6B6-2D22-476D-B98B-F6D06D2FA6E4}" presName="vert1" presStyleCnt="0"/>
      <dgm:spPr/>
    </dgm:pt>
    <dgm:pt modelId="{E5B5115F-BF21-B540-B5F8-06627C3D8596}" type="pres">
      <dgm:prSet presAssocID="{CA78F2C2-4F8A-4857-A3F3-56680BB89DEE}" presName="thickLine" presStyleLbl="alignNode1" presStyleIdx="1" presStyleCnt="2"/>
      <dgm:spPr/>
    </dgm:pt>
    <dgm:pt modelId="{2A1C9011-56FC-4649-967A-3FD688B218C1}" type="pres">
      <dgm:prSet presAssocID="{CA78F2C2-4F8A-4857-A3F3-56680BB89DEE}" presName="horz1" presStyleCnt="0"/>
      <dgm:spPr/>
    </dgm:pt>
    <dgm:pt modelId="{0B5B747B-BD4A-674D-8881-8C3EEDD82159}" type="pres">
      <dgm:prSet presAssocID="{CA78F2C2-4F8A-4857-A3F3-56680BB89DEE}" presName="tx1" presStyleLbl="revTx" presStyleIdx="1" presStyleCnt="2"/>
      <dgm:spPr/>
      <dgm:t>
        <a:bodyPr/>
        <a:lstStyle/>
        <a:p>
          <a:endParaRPr lang="en-US"/>
        </a:p>
      </dgm:t>
    </dgm:pt>
    <dgm:pt modelId="{619DD04A-1C02-424D-943C-F754C6EA170C}" type="pres">
      <dgm:prSet presAssocID="{CA78F2C2-4F8A-4857-A3F3-56680BB89DEE}" presName="vert1" presStyleCnt="0"/>
      <dgm:spPr/>
    </dgm:pt>
  </dgm:ptLst>
  <dgm:cxnLst>
    <dgm:cxn modelId="{BC79263A-2694-B34D-9D2F-2ECFBF0F2AD4}" type="presOf" srcId="{CA78F2C2-4F8A-4857-A3F3-56680BB89DEE}" destId="{0B5B747B-BD4A-674D-8881-8C3EEDD82159}" srcOrd="0" destOrd="0" presId="urn:microsoft.com/office/officeart/2008/layout/LinedList"/>
    <dgm:cxn modelId="{EB98C93A-76BB-0249-AAAB-B01659C622C6}" type="presOf" srcId="{CEE0F6B6-2D22-476D-B98B-F6D06D2FA6E4}" destId="{8176065A-FED5-3046-9287-4647359FE4EA}" srcOrd="0" destOrd="0" presId="urn:microsoft.com/office/officeart/2008/layout/LinedList"/>
    <dgm:cxn modelId="{5849A357-8ECD-4EFF-830E-2D154B3D03A2}" srcId="{381579F8-FAF0-4928-B643-6E55FEAA7BC8}" destId="{CEE0F6B6-2D22-476D-B98B-F6D06D2FA6E4}" srcOrd="0" destOrd="0" parTransId="{A45A86FC-1D3B-49AB-98C3-8287048B544C}" sibTransId="{5C31C9BA-E4C5-4CD4-AC2E-734044D70168}"/>
    <dgm:cxn modelId="{DDF3FAE4-27CC-4771-8A92-8F67FCBAECB1}" srcId="{381579F8-FAF0-4928-B643-6E55FEAA7BC8}" destId="{CA78F2C2-4F8A-4857-A3F3-56680BB89DEE}" srcOrd="1" destOrd="0" parTransId="{C6AF4F86-1F26-4D63-9F4F-052B17B0E072}" sibTransId="{E24EEF01-34FF-4A92-9F2D-F225C699FBB3}"/>
    <dgm:cxn modelId="{9C5DEC51-9E4D-5244-A295-320B126F9ED4}" type="presOf" srcId="{381579F8-FAF0-4928-B643-6E55FEAA7BC8}" destId="{DDD8F16B-6932-244B-AF39-7E95DA61284A}" srcOrd="0" destOrd="0" presId="urn:microsoft.com/office/officeart/2008/layout/LinedList"/>
    <dgm:cxn modelId="{52DBD485-D552-454F-8A6D-4125E29A36D7}" type="presParOf" srcId="{DDD8F16B-6932-244B-AF39-7E95DA61284A}" destId="{46CE20AF-57F9-1B4E-B54D-899AEA43C04D}" srcOrd="0" destOrd="0" presId="urn:microsoft.com/office/officeart/2008/layout/LinedList"/>
    <dgm:cxn modelId="{700FA7C3-A969-1342-AF26-13F76C8DA28E}" type="presParOf" srcId="{DDD8F16B-6932-244B-AF39-7E95DA61284A}" destId="{9B685DC7-5D8D-C844-A9C9-B1DDD34B4451}" srcOrd="1" destOrd="0" presId="urn:microsoft.com/office/officeart/2008/layout/LinedList"/>
    <dgm:cxn modelId="{FA72E58B-7EB4-0342-870D-2F611EF41EA8}" type="presParOf" srcId="{9B685DC7-5D8D-C844-A9C9-B1DDD34B4451}" destId="{8176065A-FED5-3046-9287-4647359FE4EA}" srcOrd="0" destOrd="0" presId="urn:microsoft.com/office/officeart/2008/layout/LinedList"/>
    <dgm:cxn modelId="{7F47CE34-9CC7-EC4E-9CFF-0C0810811F38}" type="presParOf" srcId="{9B685DC7-5D8D-C844-A9C9-B1DDD34B4451}" destId="{B7150DC5-E36F-174B-89B2-D96F2C44FF55}" srcOrd="1" destOrd="0" presId="urn:microsoft.com/office/officeart/2008/layout/LinedList"/>
    <dgm:cxn modelId="{3C45ACB5-1C0A-A949-B7BE-C0CF66CAEDCC}" type="presParOf" srcId="{DDD8F16B-6932-244B-AF39-7E95DA61284A}" destId="{E5B5115F-BF21-B540-B5F8-06627C3D8596}" srcOrd="2" destOrd="0" presId="urn:microsoft.com/office/officeart/2008/layout/LinedList"/>
    <dgm:cxn modelId="{8A7EE6CE-A76C-1649-B562-5CB224D9FB6F}" type="presParOf" srcId="{DDD8F16B-6932-244B-AF39-7E95DA61284A}" destId="{2A1C9011-56FC-4649-967A-3FD688B218C1}" srcOrd="3" destOrd="0" presId="urn:microsoft.com/office/officeart/2008/layout/LinedList"/>
    <dgm:cxn modelId="{0987F2F1-7E77-9D4B-862F-2ED15232E80A}" type="presParOf" srcId="{2A1C9011-56FC-4649-967A-3FD688B218C1}" destId="{0B5B747B-BD4A-674D-8881-8C3EEDD82159}" srcOrd="0" destOrd="0" presId="urn:microsoft.com/office/officeart/2008/layout/LinedList"/>
    <dgm:cxn modelId="{F9C13B6E-E150-C84F-9A85-46136540309A}" type="presParOf" srcId="{2A1C9011-56FC-4649-967A-3FD688B218C1}" destId="{619DD04A-1C02-424D-943C-F754C6EA170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3D24249-30B1-9E42-B5FB-3D5574D19CF1}" type="doc">
      <dgm:prSet loTypeId="urn:microsoft.com/office/officeart/2005/8/layout/lis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7BD2164-58BE-7147-9724-6482AA5C3675}">
      <dgm:prSet phldrT="[Text]" custT="1"/>
      <dgm:spPr/>
      <dgm:t>
        <a:bodyPr/>
        <a:lstStyle/>
        <a:p>
          <a:r>
            <a:rPr lang="en-GB" sz="16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Participants’ level of understanding on the process of stem cell donation</a:t>
          </a:r>
          <a:endParaRPr lang="en-US" sz="1600" dirty="0">
            <a:solidFill>
              <a:schemeClr val="bg1"/>
            </a:solidFill>
          </a:endParaRPr>
        </a:p>
      </dgm:t>
    </dgm:pt>
    <dgm:pt modelId="{8DFEDFDA-41C8-E04F-8646-431881714FB8}" type="parTrans" cxnId="{BF23E550-F18D-C146-A8D5-3C51435E9DA8}">
      <dgm:prSet/>
      <dgm:spPr/>
      <dgm:t>
        <a:bodyPr/>
        <a:lstStyle/>
        <a:p>
          <a:endParaRPr lang="en-US"/>
        </a:p>
      </dgm:t>
    </dgm:pt>
    <dgm:pt modelId="{6E43F9DF-C5F0-5D46-ACEF-9413F2E87E7A}" type="sibTrans" cxnId="{BF23E550-F18D-C146-A8D5-3C51435E9DA8}">
      <dgm:prSet/>
      <dgm:spPr/>
      <dgm:t>
        <a:bodyPr/>
        <a:lstStyle/>
        <a:p>
          <a:endParaRPr lang="en-US"/>
        </a:p>
      </dgm:t>
    </dgm:pt>
    <dgm:pt modelId="{6C4C00E4-80CD-1945-9AA0-FB9291FAAC2D}">
      <dgm:prSet phldrT="[Text]" custT="1"/>
      <dgm:spPr/>
      <dgm:t>
        <a:bodyPr/>
        <a:lstStyle/>
        <a:p>
          <a:r>
            <a:rPr lang="en-GB" sz="16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Participants’ level of understanding on work of the charity</a:t>
          </a:r>
          <a:endParaRPr lang="en-US" sz="1600" dirty="0">
            <a:solidFill>
              <a:schemeClr val="bg1"/>
            </a:solidFill>
          </a:endParaRPr>
        </a:p>
      </dgm:t>
    </dgm:pt>
    <dgm:pt modelId="{6CE62FF5-96A7-8B45-B816-E3FE2FFA007E}" type="parTrans" cxnId="{2C458249-B271-0140-9C3A-896B003F08CC}">
      <dgm:prSet/>
      <dgm:spPr/>
      <dgm:t>
        <a:bodyPr/>
        <a:lstStyle/>
        <a:p>
          <a:endParaRPr lang="en-US"/>
        </a:p>
      </dgm:t>
    </dgm:pt>
    <dgm:pt modelId="{81177DD3-9159-7C47-8B78-D346FE9A59A2}" type="sibTrans" cxnId="{2C458249-B271-0140-9C3A-896B003F08CC}">
      <dgm:prSet/>
      <dgm:spPr/>
      <dgm:t>
        <a:bodyPr/>
        <a:lstStyle/>
        <a:p>
          <a:endParaRPr lang="en-US"/>
        </a:p>
      </dgm:t>
    </dgm:pt>
    <dgm:pt modelId="{0479E81C-2969-8844-9235-477C40993BE3}">
      <dgm:prSet phldrT="[Text]" custT="1"/>
      <dgm:spPr/>
      <dgm:t>
        <a:bodyPr/>
        <a:lstStyle/>
        <a:p>
          <a:r>
            <a:rPr lang="en-GB" sz="16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Participants’ willingness to donate cells to be used for research towards developing new therapies</a:t>
          </a:r>
          <a:endParaRPr lang="en-US" sz="1600" dirty="0">
            <a:solidFill>
              <a:schemeClr val="bg1"/>
            </a:solidFill>
          </a:endParaRPr>
        </a:p>
      </dgm:t>
    </dgm:pt>
    <dgm:pt modelId="{54E8DC4B-2D4A-4E4B-A200-BE10A778F565}" type="parTrans" cxnId="{86259DDA-443B-1E40-9243-A0FA3E7A1640}">
      <dgm:prSet/>
      <dgm:spPr/>
      <dgm:t>
        <a:bodyPr/>
        <a:lstStyle/>
        <a:p>
          <a:endParaRPr lang="en-US"/>
        </a:p>
      </dgm:t>
    </dgm:pt>
    <dgm:pt modelId="{1AAAEA16-30EB-B94B-B504-30668B16E1BA}" type="sibTrans" cxnId="{86259DDA-443B-1E40-9243-A0FA3E7A1640}">
      <dgm:prSet/>
      <dgm:spPr/>
      <dgm:t>
        <a:bodyPr/>
        <a:lstStyle/>
        <a:p>
          <a:endParaRPr lang="en-US"/>
        </a:p>
      </dgm:t>
    </dgm:pt>
    <dgm:pt modelId="{B96FC93A-9F91-EB4F-8CFE-90B163B1FA6A}">
      <dgm:prSet custT="1"/>
      <dgm:spPr/>
      <dgm:t>
        <a:bodyPr/>
        <a:lstStyle/>
        <a:p>
          <a:r>
            <a:rPr lang="en-GB" sz="16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Participants' degree of comfort with the charity receiving payment from external organizations</a:t>
          </a:r>
          <a:endParaRPr lang="en-US" sz="1600" dirty="0">
            <a:solidFill>
              <a:schemeClr val="bg1"/>
            </a:solidFill>
          </a:endParaRPr>
        </a:p>
      </dgm:t>
    </dgm:pt>
    <dgm:pt modelId="{33137FCE-B8CF-7240-BEB9-BF280B3930F9}" type="parTrans" cxnId="{C852131B-5AD2-1040-A9D7-E69028E4F86D}">
      <dgm:prSet/>
      <dgm:spPr/>
      <dgm:t>
        <a:bodyPr/>
        <a:lstStyle/>
        <a:p>
          <a:endParaRPr lang="en-US"/>
        </a:p>
      </dgm:t>
    </dgm:pt>
    <dgm:pt modelId="{4BA7C7EE-6CF2-5945-A038-D72A9B1A7A41}" type="sibTrans" cxnId="{C852131B-5AD2-1040-A9D7-E69028E4F86D}">
      <dgm:prSet/>
      <dgm:spPr/>
      <dgm:t>
        <a:bodyPr/>
        <a:lstStyle/>
        <a:p>
          <a:endParaRPr lang="en-US"/>
        </a:p>
      </dgm:t>
    </dgm:pt>
    <dgm:pt modelId="{8CFE8044-AFCE-EC40-B07E-352F2A48BF36}">
      <dgm:prSet custT="1"/>
      <dgm:spPr/>
      <dgm:t>
        <a:bodyPr/>
        <a:lstStyle/>
        <a:p>
          <a:r>
            <a:rPr lang="en-GB" sz="16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Participants' degree of comfort with the charity collaborating with external organizations</a:t>
          </a:r>
          <a:endParaRPr lang="en-US" sz="1600" dirty="0">
            <a:solidFill>
              <a:schemeClr val="bg1"/>
            </a:solidFill>
          </a:endParaRPr>
        </a:p>
      </dgm:t>
    </dgm:pt>
    <dgm:pt modelId="{2341F79A-E46A-7B47-B7EC-DDFE6AE87F3D}" type="parTrans" cxnId="{3A44EF14-077C-424B-9CC1-53871829864E}">
      <dgm:prSet/>
      <dgm:spPr/>
      <dgm:t>
        <a:bodyPr/>
        <a:lstStyle/>
        <a:p>
          <a:endParaRPr lang="en-US"/>
        </a:p>
      </dgm:t>
    </dgm:pt>
    <dgm:pt modelId="{0CEBBE98-06C4-B940-BEBC-DF73E645BA96}" type="sibTrans" cxnId="{3A44EF14-077C-424B-9CC1-53871829864E}">
      <dgm:prSet/>
      <dgm:spPr/>
      <dgm:t>
        <a:bodyPr/>
        <a:lstStyle/>
        <a:p>
          <a:endParaRPr lang="en-US"/>
        </a:p>
      </dgm:t>
    </dgm:pt>
    <dgm:pt modelId="{D69D2DC0-7333-7745-B33C-67D425FFCC58}" type="pres">
      <dgm:prSet presAssocID="{53D24249-30B1-9E42-B5FB-3D5574D19CF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1E24A63-54BF-E442-B4F2-0143834A6168}" type="pres">
      <dgm:prSet presAssocID="{C7BD2164-58BE-7147-9724-6482AA5C3675}" presName="parentLin" presStyleCnt="0"/>
      <dgm:spPr/>
    </dgm:pt>
    <dgm:pt modelId="{183FC812-2F4E-F54A-B5FE-40A19EA3AEEC}" type="pres">
      <dgm:prSet presAssocID="{C7BD2164-58BE-7147-9724-6482AA5C3675}" presName="parentLeftMargin" presStyleLbl="node1" presStyleIdx="0" presStyleCnt="5"/>
      <dgm:spPr/>
      <dgm:t>
        <a:bodyPr/>
        <a:lstStyle/>
        <a:p>
          <a:endParaRPr lang="en-US"/>
        </a:p>
      </dgm:t>
    </dgm:pt>
    <dgm:pt modelId="{9A8B6B33-6F1C-E54E-A080-571CCB1E78A3}" type="pres">
      <dgm:prSet presAssocID="{C7BD2164-58BE-7147-9724-6482AA5C3675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379BC5-AED3-9743-A4A4-293CDD38C115}" type="pres">
      <dgm:prSet presAssocID="{C7BD2164-58BE-7147-9724-6482AA5C3675}" presName="negativeSpace" presStyleCnt="0"/>
      <dgm:spPr/>
    </dgm:pt>
    <dgm:pt modelId="{2A47E390-859B-6249-8240-FA935A1EEB1F}" type="pres">
      <dgm:prSet presAssocID="{C7BD2164-58BE-7147-9724-6482AA5C3675}" presName="childText" presStyleLbl="conFgAcc1" presStyleIdx="0" presStyleCnt="5">
        <dgm:presLayoutVars>
          <dgm:bulletEnabled val="1"/>
        </dgm:presLayoutVars>
      </dgm:prSet>
      <dgm:spPr/>
    </dgm:pt>
    <dgm:pt modelId="{DF7D1752-0D0C-3D46-97A9-AA362B301408}" type="pres">
      <dgm:prSet presAssocID="{6E43F9DF-C5F0-5D46-ACEF-9413F2E87E7A}" presName="spaceBetweenRectangles" presStyleCnt="0"/>
      <dgm:spPr/>
    </dgm:pt>
    <dgm:pt modelId="{E9D74E63-416B-6840-8A32-3D8CB705239E}" type="pres">
      <dgm:prSet presAssocID="{6C4C00E4-80CD-1945-9AA0-FB9291FAAC2D}" presName="parentLin" presStyleCnt="0"/>
      <dgm:spPr/>
    </dgm:pt>
    <dgm:pt modelId="{0D1B39CD-D460-4345-BB92-42501F15E7ED}" type="pres">
      <dgm:prSet presAssocID="{6C4C00E4-80CD-1945-9AA0-FB9291FAAC2D}" presName="parentLeftMargin" presStyleLbl="node1" presStyleIdx="0" presStyleCnt="5"/>
      <dgm:spPr/>
      <dgm:t>
        <a:bodyPr/>
        <a:lstStyle/>
        <a:p>
          <a:endParaRPr lang="en-US"/>
        </a:p>
      </dgm:t>
    </dgm:pt>
    <dgm:pt modelId="{26BDBB10-88F5-9845-9F01-0A64222BC172}" type="pres">
      <dgm:prSet presAssocID="{6C4C00E4-80CD-1945-9AA0-FB9291FAAC2D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9CDD01-0504-5946-90F8-FC9F5BCED6A0}" type="pres">
      <dgm:prSet presAssocID="{6C4C00E4-80CD-1945-9AA0-FB9291FAAC2D}" presName="negativeSpace" presStyleCnt="0"/>
      <dgm:spPr/>
    </dgm:pt>
    <dgm:pt modelId="{3BC5FE1C-9D8A-F04C-BEC1-D80FF212D34D}" type="pres">
      <dgm:prSet presAssocID="{6C4C00E4-80CD-1945-9AA0-FB9291FAAC2D}" presName="childText" presStyleLbl="conFgAcc1" presStyleIdx="1" presStyleCnt="5">
        <dgm:presLayoutVars>
          <dgm:bulletEnabled val="1"/>
        </dgm:presLayoutVars>
      </dgm:prSet>
      <dgm:spPr/>
    </dgm:pt>
    <dgm:pt modelId="{E18E49EE-51CE-0D42-97F8-68617CDB6710}" type="pres">
      <dgm:prSet presAssocID="{81177DD3-9159-7C47-8B78-D346FE9A59A2}" presName="spaceBetweenRectangles" presStyleCnt="0"/>
      <dgm:spPr/>
    </dgm:pt>
    <dgm:pt modelId="{F18B9668-05D5-D042-BB2D-9BFFBDFBA259}" type="pres">
      <dgm:prSet presAssocID="{0479E81C-2969-8844-9235-477C40993BE3}" presName="parentLin" presStyleCnt="0"/>
      <dgm:spPr/>
    </dgm:pt>
    <dgm:pt modelId="{71C1F661-3526-7547-9825-EEAD05F170F9}" type="pres">
      <dgm:prSet presAssocID="{0479E81C-2969-8844-9235-477C40993BE3}" presName="parentLeftMargin" presStyleLbl="node1" presStyleIdx="1" presStyleCnt="5"/>
      <dgm:spPr/>
      <dgm:t>
        <a:bodyPr/>
        <a:lstStyle/>
        <a:p>
          <a:endParaRPr lang="en-US"/>
        </a:p>
      </dgm:t>
    </dgm:pt>
    <dgm:pt modelId="{47A600F8-9808-3547-A16A-458E41009739}" type="pres">
      <dgm:prSet presAssocID="{0479E81C-2969-8844-9235-477C40993BE3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C88A88-0CE4-2B4B-A86A-022C360216FA}" type="pres">
      <dgm:prSet presAssocID="{0479E81C-2969-8844-9235-477C40993BE3}" presName="negativeSpace" presStyleCnt="0"/>
      <dgm:spPr/>
    </dgm:pt>
    <dgm:pt modelId="{74E9206D-4533-2348-9AFA-66E20350A29C}" type="pres">
      <dgm:prSet presAssocID="{0479E81C-2969-8844-9235-477C40993BE3}" presName="childText" presStyleLbl="conFgAcc1" presStyleIdx="2" presStyleCnt="5">
        <dgm:presLayoutVars>
          <dgm:bulletEnabled val="1"/>
        </dgm:presLayoutVars>
      </dgm:prSet>
      <dgm:spPr/>
    </dgm:pt>
    <dgm:pt modelId="{6223474C-1E4A-9647-B462-52717D43EF43}" type="pres">
      <dgm:prSet presAssocID="{1AAAEA16-30EB-B94B-B504-30668B16E1BA}" presName="spaceBetweenRectangles" presStyleCnt="0"/>
      <dgm:spPr/>
    </dgm:pt>
    <dgm:pt modelId="{053E0B62-412F-2843-A22D-3F69F663EF4E}" type="pres">
      <dgm:prSet presAssocID="{8CFE8044-AFCE-EC40-B07E-352F2A48BF36}" presName="parentLin" presStyleCnt="0"/>
      <dgm:spPr/>
    </dgm:pt>
    <dgm:pt modelId="{DF330261-7E61-D846-96DD-52F0B3A19C69}" type="pres">
      <dgm:prSet presAssocID="{8CFE8044-AFCE-EC40-B07E-352F2A48BF36}" presName="parentLeftMargin" presStyleLbl="node1" presStyleIdx="2" presStyleCnt="5"/>
      <dgm:spPr/>
      <dgm:t>
        <a:bodyPr/>
        <a:lstStyle/>
        <a:p>
          <a:endParaRPr lang="en-US"/>
        </a:p>
      </dgm:t>
    </dgm:pt>
    <dgm:pt modelId="{AA2060B2-9597-E24A-9B6C-396FFCE49043}" type="pres">
      <dgm:prSet presAssocID="{8CFE8044-AFCE-EC40-B07E-352F2A48BF36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9FDE25-E55F-AC45-97FE-0AB31AE88AC6}" type="pres">
      <dgm:prSet presAssocID="{8CFE8044-AFCE-EC40-B07E-352F2A48BF36}" presName="negativeSpace" presStyleCnt="0"/>
      <dgm:spPr/>
    </dgm:pt>
    <dgm:pt modelId="{48E3B579-872E-FD49-B672-CB5042724666}" type="pres">
      <dgm:prSet presAssocID="{8CFE8044-AFCE-EC40-B07E-352F2A48BF36}" presName="childText" presStyleLbl="conFgAcc1" presStyleIdx="3" presStyleCnt="5">
        <dgm:presLayoutVars>
          <dgm:bulletEnabled val="1"/>
        </dgm:presLayoutVars>
      </dgm:prSet>
      <dgm:spPr/>
    </dgm:pt>
    <dgm:pt modelId="{94D96162-BA1D-4F47-9993-2EC0811477DD}" type="pres">
      <dgm:prSet presAssocID="{0CEBBE98-06C4-B940-BEBC-DF73E645BA96}" presName="spaceBetweenRectangles" presStyleCnt="0"/>
      <dgm:spPr/>
    </dgm:pt>
    <dgm:pt modelId="{DB62903B-04BF-8649-A9BC-981F359DBA9A}" type="pres">
      <dgm:prSet presAssocID="{B96FC93A-9F91-EB4F-8CFE-90B163B1FA6A}" presName="parentLin" presStyleCnt="0"/>
      <dgm:spPr/>
    </dgm:pt>
    <dgm:pt modelId="{0A944998-FC54-C74B-AE14-1F249B25409A}" type="pres">
      <dgm:prSet presAssocID="{B96FC93A-9F91-EB4F-8CFE-90B163B1FA6A}" presName="parentLeftMargin" presStyleLbl="node1" presStyleIdx="3" presStyleCnt="5"/>
      <dgm:spPr/>
      <dgm:t>
        <a:bodyPr/>
        <a:lstStyle/>
        <a:p>
          <a:endParaRPr lang="en-US"/>
        </a:p>
      </dgm:t>
    </dgm:pt>
    <dgm:pt modelId="{06D7AA6C-291E-0F40-932D-FB020A26786D}" type="pres">
      <dgm:prSet presAssocID="{B96FC93A-9F91-EB4F-8CFE-90B163B1FA6A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16C605-C0F0-F241-A82E-71C456377072}" type="pres">
      <dgm:prSet presAssocID="{B96FC93A-9F91-EB4F-8CFE-90B163B1FA6A}" presName="negativeSpace" presStyleCnt="0"/>
      <dgm:spPr/>
    </dgm:pt>
    <dgm:pt modelId="{4C89C9EF-FA10-F64A-8519-0ED62BF4BEFC}" type="pres">
      <dgm:prSet presAssocID="{B96FC93A-9F91-EB4F-8CFE-90B163B1FA6A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E0E57BD6-4E7F-B744-916D-43CA1F0084C9}" type="presOf" srcId="{C7BD2164-58BE-7147-9724-6482AA5C3675}" destId="{183FC812-2F4E-F54A-B5FE-40A19EA3AEEC}" srcOrd="0" destOrd="0" presId="urn:microsoft.com/office/officeart/2005/8/layout/list1"/>
    <dgm:cxn modelId="{86259DDA-443B-1E40-9243-A0FA3E7A1640}" srcId="{53D24249-30B1-9E42-B5FB-3D5574D19CF1}" destId="{0479E81C-2969-8844-9235-477C40993BE3}" srcOrd="2" destOrd="0" parTransId="{54E8DC4B-2D4A-4E4B-A200-BE10A778F565}" sibTransId="{1AAAEA16-30EB-B94B-B504-30668B16E1BA}"/>
    <dgm:cxn modelId="{3A44EF14-077C-424B-9CC1-53871829864E}" srcId="{53D24249-30B1-9E42-B5FB-3D5574D19CF1}" destId="{8CFE8044-AFCE-EC40-B07E-352F2A48BF36}" srcOrd="3" destOrd="0" parTransId="{2341F79A-E46A-7B47-B7EC-DDFE6AE87F3D}" sibTransId="{0CEBBE98-06C4-B940-BEBC-DF73E645BA96}"/>
    <dgm:cxn modelId="{69689894-2825-F84F-8C5E-CF14382197D0}" type="presOf" srcId="{C7BD2164-58BE-7147-9724-6482AA5C3675}" destId="{9A8B6B33-6F1C-E54E-A080-571CCB1E78A3}" srcOrd="1" destOrd="0" presId="urn:microsoft.com/office/officeart/2005/8/layout/list1"/>
    <dgm:cxn modelId="{BF23E550-F18D-C146-A8D5-3C51435E9DA8}" srcId="{53D24249-30B1-9E42-B5FB-3D5574D19CF1}" destId="{C7BD2164-58BE-7147-9724-6482AA5C3675}" srcOrd="0" destOrd="0" parTransId="{8DFEDFDA-41C8-E04F-8646-431881714FB8}" sibTransId="{6E43F9DF-C5F0-5D46-ACEF-9413F2E87E7A}"/>
    <dgm:cxn modelId="{EABE5228-0B38-7B45-84B9-DD91861B43BD}" type="presOf" srcId="{B96FC93A-9F91-EB4F-8CFE-90B163B1FA6A}" destId="{06D7AA6C-291E-0F40-932D-FB020A26786D}" srcOrd="1" destOrd="0" presId="urn:microsoft.com/office/officeart/2005/8/layout/list1"/>
    <dgm:cxn modelId="{1C321B4E-5715-5E4B-85C0-3BA4570012F4}" type="presOf" srcId="{53D24249-30B1-9E42-B5FB-3D5574D19CF1}" destId="{D69D2DC0-7333-7745-B33C-67D425FFCC58}" srcOrd="0" destOrd="0" presId="urn:microsoft.com/office/officeart/2005/8/layout/list1"/>
    <dgm:cxn modelId="{2C458249-B271-0140-9C3A-896B003F08CC}" srcId="{53D24249-30B1-9E42-B5FB-3D5574D19CF1}" destId="{6C4C00E4-80CD-1945-9AA0-FB9291FAAC2D}" srcOrd="1" destOrd="0" parTransId="{6CE62FF5-96A7-8B45-B816-E3FE2FFA007E}" sibTransId="{81177DD3-9159-7C47-8B78-D346FE9A59A2}"/>
    <dgm:cxn modelId="{45167379-466B-834F-8E83-A689D3D63646}" type="presOf" srcId="{0479E81C-2969-8844-9235-477C40993BE3}" destId="{71C1F661-3526-7547-9825-EEAD05F170F9}" srcOrd="0" destOrd="0" presId="urn:microsoft.com/office/officeart/2005/8/layout/list1"/>
    <dgm:cxn modelId="{CC5DC461-32CE-2A48-8F7A-629B81EC483C}" type="presOf" srcId="{6C4C00E4-80CD-1945-9AA0-FB9291FAAC2D}" destId="{0D1B39CD-D460-4345-BB92-42501F15E7ED}" srcOrd="0" destOrd="0" presId="urn:microsoft.com/office/officeart/2005/8/layout/list1"/>
    <dgm:cxn modelId="{C852131B-5AD2-1040-A9D7-E69028E4F86D}" srcId="{53D24249-30B1-9E42-B5FB-3D5574D19CF1}" destId="{B96FC93A-9F91-EB4F-8CFE-90B163B1FA6A}" srcOrd="4" destOrd="0" parTransId="{33137FCE-B8CF-7240-BEB9-BF280B3930F9}" sibTransId="{4BA7C7EE-6CF2-5945-A038-D72A9B1A7A41}"/>
    <dgm:cxn modelId="{319EACCB-6053-3049-A85E-C39C1D33E0DA}" type="presOf" srcId="{B96FC93A-9F91-EB4F-8CFE-90B163B1FA6A}" destId="{0A944998-FC54-C74B-AE14-1F249B25409A}" srcOrd="0" destOrd="0" presId="urn:microsoft.com/office/officeart/2005/8/layout/list1"/>
    <dgm:cxn modelId="{93D1D6E9-EF31-B747-A0F3-A9E44AEAD4CB}" type="presOf" srcId="{8CFE8044-AFCE-EC40-B07E-352F2A48BF36}" destId="{DF330261-7E61-D846-96DD-52F0B3A19C69}" srcOrd="0" destOrd="0" presId="urn:microsoft.com/office/officeart/2005/8/layout/list1"/>
    <dgm:cxn modelId="{C1019307-245E-7945-93B5-1DBA1398569E}" type="presOf" srcId="{8CFE8044-AFCE-EC40-B07E-352F2A48BF36}" destId="{AA2060B2-9597-E24A-9B6C-396FFCE49043}" srcOrd="1" destOrd="0" presId="urn:microsoft.com/office/officeart/2005/8/layout/list1"/>
    <dgm:cxn modelId="{9948F759-F223-4348-82C8-D4FB2B45F8E4}" type="presOf" srcId="{6C4C00E4-80CD-1945-9AA0-FB9291FAAC2D}" destId="{26BDBB10-88F5-9845-9F01-0A64222BC172}" srcOrd="1" destOrd="0" presId="urn:microsoft.com/office/officeart/2005/8/layout/list1"/>
    <dgm:cxn modelId="{3F4D425B-0A61-A142-B4C5-31AA96DB46CC}" type="presOf" srcId="{0479E81C-2969-8844-9235-477C40993BE3}" destId="{47A600F8-9808-3547-A16A-458E41009739}" srcOrd="1" destOrd="0" presId="urn:microsoft.com/office/officeart/2005/8/layout/list1"/>
    <dgm:cxn modelId="{71CA0E4F-7D51-3A48-9F1B-B04DA7A6C849}" type="presParOf" srcId="{D69D2DC0-7333-7745-B33C-67D425FFCC58}" destId="{D1E24A63-54BF-E442-B4F2-0143834A6168}" srcOrd="0" destOrd="0" presId="urn:microsoft.com/office/officeart/2005/8/layout/list1"/>
    <dgm:cxn modelId="{A503A3D5-D328-D045-A093-8948DA5ACEEB}" type="presParOf" srcId="{D1E24A63-54BF-E442-B4F2-0143834A6168}" destId="{183FC812-2F4E-F54A-B5FE-40A19EA3AEEC}" srcOrd="0" destOrd="0" presId="urn:microsoft.com/office/officeart/2005/8/layout/list1"/>
    <dgm:cxn modelId="{84AC8EF1-041B-CE40-827B-16B428F596B5}" type="presParOf" srcId="{D1E24A63-54BF-E442-B4F2-0143834A6168}" destId="{9A8B6B33-6F1C-E54E-A080-571CCB1E78A3}" srcOrd="1" destOrd="0" presId="urn:microsoft.com/office/officeart/2005/8/layout/list1"/>
    <dgm:cxn modelId="{CCFBDC18-FF0E-9B40-8567-23600B43183D}" type="presParOf" srcId="{D69D2DC0-7333-7745-B33C-67D425FFCC58}" destId="{05379BC5-AED3-9743-A4A4-293CDD38C115}" srcOrd="1" destOrd="0" presId="urn:microsoft.com/office/officeart/2005/8/layout/list1"/>
    <dgm:cxn modelId="{321B93D6-E6F7-9C4C-AF75-E19A48452F51}" type="presParOf" srcId="{D69D2DC0-7333-7745-B33C-67D425FFCC58}" destId="{2A47E390-859B-6249-8240-FA935A1EEB1F}" srcOrd="2" destOrd="0" presId="urn:microsoft.com/office/officeart/2005/8/layout/list1"/>
    <dgm:cxn modelId="{1A8315B2-7241-5646-A8B2-8C29E869ABE3}" type="presParOf" srcId="{D69D2DC0-7333-7745-B33C-67D425FFCC58}" destId="{DF7D1752-0D0C-3D46-97A9-AA362B301408}" srcOrd="3" destOrd="0" presId="urn:microsoft.com/office/officeart/2005/8/layout/list1"/>
    <dgm:cxn modelId="{24FF1B3D-30E8-8546-82D8-956D9D340D31}" type="presParOf" srcId="{D69D2DC0-7333-7745-B33C-67D425FFCC58}" destId="{E9D74E63-416B-6840-8A32-3D8CB705239E}" srcOrd="4" destOrd="0" presId="urn:microsoft.com/office/officeart/2005/8/layout/list1"/>
    <dgm:cxn modelId="{7EA2FC21-2C3E-9B4B-94DE-5F6D905BD0E1}" type="presParOf" srcId="{E9D74E63-416B-6840-8A32-3D8CB705239E}" destId="{0D1B39CD-D460-4345-BB92-42501F15E7ED}" srcOrd="0" destOrd="0" presId="urn:microsoft.com/office/officeart/2005/8/layout/list1"/>
    <dgm:cxn modelId="{BC2AF253-4DBC-2542-A979-BB5E6F6D5B09}" type="presParOf" srcId="{E9D74E63-416B-6840-8A32-3D8CB705239E}" destId="{26BDBB10-88F5-9845-9F01-0A64222BC172}" srcOrd="1" destOrd="0" presId="urn:microsoft.com/office/officeart/2005/8/layout/list1"/>
    <dgm:cxn modelId="{E1E88FFE-0313-E14E-9057-0426DB73391A}" type="presParOf" srcId="{D69D2DC0-7333-7745-B33C-67D425FFCC58}" destId="{B09CDD01-0504-5946-90F8-FC9F5BCED6A0}" srcOrd="5" destOrd="0" presId="urn:microsoft.com/office/officeart/2005/8/layout/list1"/>
    <dgm:cxn modelId="{731B446B-EA6E-5848-AD71-4D5DC8AF288C}" type="presParOf" srcId="{D69D2DC0-7333-7745-B33C-67D425FFCC58}" destId="{3BC5FE1C-9D8A-F04C-BEC1-D80FF212D34D}" srcOrd="6" destOrd="0" presId="urn:microsoft.com/office/officeart/2005/8/layout/list1"/>
    <dgm:cxn modelId="{59844FD6-DCDB-BC4B-AE1D-BF02B590008F}" type="presParOf" srcId="{D69D2DC0-7333-7745-B33C-67D425FFCC58}" destId="{E18E49EE-51CE-0D42-97F8-68617CDB6710}" srcOrd="7" destOrd="0" presId="urn:microsoft.com/office/officeart/2005/8/layout/list1"/>
    <dgm:cxn modelId="{828556D7-34ED-1B44-90B5-39CCD1D59321}" type="presParOf" srcId="{D69D2DC0-7333-7745-B33C-67D425FFCC58}" destId="{F18B9668-05D5-D042-BB2D-9BFFBDFBA259}" srcOrd="8" destOrd="0" presId="urn:microsoft.com/office/officeart/2005/8/layout/list1"/>
    <dgm:cxn modelId="{7A74F3FA-722F-6944-8FB0-7228884D6F08}" type="presParOf" srcId="{F18B9668-05D5-D042-BB2D-9BFFBDFBA259}" destId="{71C1F661-3526-7547-9825-EEAD05F170F9}" srcOrd="0" destOrd="0" presId="urn:microsoft.com/office/officeart/2005/8/layout/list1"/>
    <dgm:cxn modelId="{14A43194-7014-DD4E-BCB9-DF6EB0E33EBF}" type="presParOf" srcId="{F18B9668-05D5-D042-BB2D-9BFFBDFBA259}" destId="{47A600F8-9808-3547-A16A-458E41009739}" srcOrd="1" destOrd="0" presId="urn:microsoft.com/office/officeart/2005/8/layout/list1"/>
    <dgm:cxn modelId="{08EE4352-DCB2-9F47-8611-C1D67F91EB15}" type="presParOf" srcId="{D69D2DC0-7333-7745-B33C-67D425FFCC58}" destId="{95C88A88-0CE4-2B4B-A86A-022C360216FA}" srcOrd="9" destOrd="0" presId="urn:microsoft.com/office/officeart/2005/8/layout/list1"/>
    <dgm:cxn modelId="{2FCCC1F0-0953-0646-A844-B8F7134C6173}" type="presParOf" srcId="{D69D2DC0-7333-7745-B33C-67D425FFCC58}" destId="{74E9206D-4533-2348-9AFA-66E20350A29C}" srcOrd="10" destOrd="0" presId="urn:microsoft.com/office/officeart/2005/8/layout/list1"/>
    <dgm:cxn modelId="{C12EFE9C-2BAF-A848-A1D2-A21961F2BBDD}" type="presParOf" srcId="{D69D2DC0-7333-7745-B33C-67D425FFCC58}" destId="{6223474C-1E4A-9647-B462-52717D43EF43}" srcOrd="11" destOrd="0" presId="urn:microsoft.com/office/officeart/2005/8/layout/list1"/>
    <dgm:cxn modelId="{745D0961-60FE-C747-926C-1ECC449D2DA7}" type="presParOf" srcId="{D69D2DC0-7333-7745-B33C-67D425FFCC58}" destId="{053E0B62-412F-2843-A22D-3F69F663EF4E}" srcOrd="12" destOrd="0" presId="urn:microsoft.com/office/officeart/2005/8/layout/list1"/>
    <dgm:cxn modelId="{2C1C5350-C338-BF47-A41E-5C21FB043A7B}" type="presParOf" srcId="{053E0B62-412F-2843-A22D-3F69F663EF4E}" destId="{DF330261-7E61-D846-96DD-52F0B3A19C69}" srcOrd="0" destOrd="0" presId="urn:microsoft.com/office/officeart/2005/8/layout/list1"/>
    <dgm:cxn modelId="{9AEDDE0E-E4A9-AB40-AFBB-FDDEAD2C5621}" type="presParOf" srcId="{053E0B62-412F-2843-A22D-3F69F663EF4E}" destId="{AA2060B2-9597-E24A-9B6C-396FFCE49043}" srcOrd="1" destOrd="0" presId="urn:microsoft.com/office/officeart/2005/8/layout/list1"/>
    <dgm:cxn modelId="{92413196-52C7-E84C-9A08-F1675E5B4F8D}" type="presParOf" srcId="{D69D2DC0-7333-7745-B33C-67D425FFCC58}" destId="{519FDE25-E55F-AC45-97FE-0AB31AE88AC6}" srcOrd="13" destOrd="0" presId="urn:microsoft.com/office/officeart/2005/8/layout/list1"/>
    <dgm:cxn modelId="{9E14894D-FF35-2B42-B342-14338D0899E9}" type="presParOf" srcId="{D69D2DC0-7333-7745-B33C-67D425FFCC58}" destId="{48E3B579-872E-FD49-B672-CB5042724666}" srcOrd="14" destOrd="0" presId="urn:microsoft.com/office/officeart/2005/8/layout/list1"/>
    <dgm:cxn modelId="{207261E1-E1F2-1348-A7BD-35895B402F35}" type="presParOf" srcId="{D69D2DC0-7333-7745-B33C-67D425FFCC58}" destId="{94D96162-BA1D-4F47-9993-2EC0811477DD}" srcOrd="15" destOrd="0" presId="urn:microsoft.com/office/officeart/2005/8/layout/list1"/>
    <dgm:cxn modelId="{E3190E8D-DD99-7646-86DD-E1135EDB9B3D}" type="presParOf" srcId="{D69D2DC0-7333-7745-B33C-67D425FFCC58}" destId="{DB62903B-04BF-8649-A9BC-981F359DBA9A}" srcOrd="16" destOrd="0" presId="urn:microsoft.com/office/officeart/2005/8/layout/list1"/>
    <dgm:cxn modelId="{343B794A-D704-A545-9532-AAF629CA7FE9}" type="presParOf" srcId="{DB62903B-04BF-8649-A9BC-981F359DBA9A}" destId="{0A944998-FC54-C74B-AE14-1F249B25409A}" srcOrd="0" destOrd="0" presId="urn:microsoft.com/office/officeart/2005/8/layout/list1"/>
    <dgm:cxn modelId="{9038F6E4-446D-0442-8891-D9DB87A06E93}" type="presParOf" srcId="{DB62903B-04BF-8649-A9BC-981F359DBA9A}" destId="{06D7AA6C-291E-0F40-932D-FB020A26786D}" srcOrd="1" destOrd="0" presId="urn:microsoft.com/office/officeart/2005/8/layout/list1"/>
    <dgm:cxn modelId="{E385F849-E0E1-6246-BA5D-217F0ADECA83}" type="presParOf" srcId="{D69D2DC0-7333-7745-B33C-67D425FFCC58}" destId="{7716C605-C0F0-F241-A82E-71C456377072}" srcOrd="17" destOrd="0" presId="urn:microsoft.com/office/officeart/2005/8/layout/list1"/>
    <dgm:cxn modelId="{B31C08F9-912E-1B42-BE2E-136645C0001C}" type="presParOf" srcId="{D69D2DC0-7333-7745-B33C-67D425FFCC58}" destId="{4C89C9EF-FA10-F64A-8519-0ED62BF4BEFC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F1841D8-25A6-4DD6-B632-918DD486C740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8B873F27-65C2-4F49-83B0-9DBB00AC690F}">
      <dgm:prSet/>
      <dgm:spPr/>
      <dgm:t>
        <a:bodyPr/>
        <a:lstStyle/>
        <a:p>
          <a:pPr>
            <a:defRPr cap="all"/>
          </a:pPr>
          <a:r>
            <a:rPr lang="en-US"/>
            <a:t>Quantitative results</a:t>
          </a:r>
        </a:p>
      </dgm:t>
    </dgm:pt>
    <dgm:pt modelId="{D0B1C1F6-62BF-41E3-9505-72CA58D11C21}" type="parTrans" cxnId="{AEE8C7F9-EDB8-4441-B2AB-2C2C98C4DDD4}">
      <dgm:prSet/>
      <dgm:spPr/>
      <dgm:t>
        <a:bodyPr/>
        <a:lstStyle/>
        <a:p>
          <a:endParaRPr lang="en-US"/>
        </a:p>
      </dgm:t>
    </dgm:pt>
    <dgm:pt modelId="{09C9C613-2CCC-4B39-BF1C-09985A903B26}" type="sibTrans" cxnId="{AEE8C7F9-EDB8-4441-B2AB-2C2C98C4DDD4}">
      <dgm:prSet/>
      <dgm:spPr/>
      <dgm:t>
        <a:bodyPr/>
        <a:lstStyle/>
        <a:p>
          <a:endParaRPr lang="en-US"/>
        </a:p>
      </dgm:t>
    </dgm:pt>
    <dgm:pt modelId="{A2C4113A-27CF-494E-B6AD-FAA95BF3A04B}">
      <dgm:prSet/>
      <dgm:spPr/>
      <dgm:t>
        <a:bodyPr/>
        <a:lstStyle/>
        <a:p>
          <a:pPr>
            <a:defRPr cap="all"/>
          </a:pPr>
          <a:r>
            <a:rPr lang="en-US"/>
            <a:t>Qualitative results </a:t>
          </a:r>
        </a:p>
      </dgm:t>
    </dgm:pt>
    <dgm:pt modelId="{42D5E414-50EA-4B7D-8413-4C7B8F62F85B}" type="parTrans" cxnId="{B07DD7AE-01DF-4357-8E95-4C436667FE05}">
      <dgm:prSet/>
      <dgm:spPr/>
      <dgm:t>
        <a:bodyPr/>
        <a:lstStyle/>
        <a:p>
          <a:endParaRPr lang="en-US"/>
        </a:p>
      </dgm:t>
    </dgm:pt>
    <dgm:pt modelId="{DF01604D-C4C8-47A2-92FC-DF68B8FBB07B}" type="sibTrans" cxnId="{B07DD7AE-01DF-4357-8E95-4C436667FE05}">
      <dgm:prSet/>
      <dgm:spPr/>
      <dgm:t>
        <a:bodyPr/>
        <a:lstStyle/>
        <a:p>
          <a:endParaRPr lang="en-US"/>
        </a:p>
      </dgm:t>
    </dgm:pt>
    <dgm:pt modelId="{6F09DB28-C02B-426B-8ADD-6523F5B79BD0}" type="pres">
      <dgm:prSet presAssocID="{CF1841D8-25A6-4DD6-B632-918DD486C740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8C95863-F604-48BA-B081-1A0B1EE71585}" type="pres">
      <dgm:prSet presAssocID="{8B873F27-65C2-4F49-83B0-9DBB00AC690F}" presName="compNode" presStyleCnt="0"/>
      <dgm:spPr/>
    </dgm:pt>
    <dgm:pt modelId="{56197338-1D03-4672-B4D5-F58DC81A6DB4}" type="pres">
      <dgm:prSet presAssocID="{8B873F27-65C2-4F49-83B0-9DBB00AC690F}" presName="iconBgRect" presStyleLbl="bgShp" presStyleIdx="0" presStyleCnt="2"/>
      <dgm:spPr>
        <a:prstGeom prst="round2DiagRect">
          <a:avLst>
            <a:gd name="adj1" fmla="val 29727"/>
            <a:gd name="adj2" fmla="val 0"/>
          </a:avLst>
        </a:prstGeom>
      </dgm:spPr>
    </dgm:pt>
    <dgm:pt modelId="{FB487B36-093F-4ECB-BBF6-E84E27E0D8DD}" type="pres">
      <dgm:prSet presAssocID="{8B873F27-65C2-4F49-83B0-9DBB00AC690F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825A187C-C908-416C-9965-3247FF189EF9}" type="pres">
      <dgm:prSet presAssocID="{8B873F27-65C2-4F49-83B0-9DBB00AC690F}" presName="spaceRect" presStyleCnt="0"/>
      <dgm:spPr/>
    </dgm:pt>
    <dgm:pt modelId="{0DD7E305-9B85-4BC7-8850-1C08ED06752F}" type="pres">
      <dgm:prSet presAssocID="{8B873F27-65C2-4F49-83B0-9DBB00AC690F}" presName="textRect" presStyleLbl="revTx" presStyleIdx="0" presStyleCnt="2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7E3D9A5E-F29F-48D2-965C-4C6DEB6CFEC6}" type="pres">
      <dgm:prSet presAssocID="{09C9C613-2CCC-4B39-BF1C-09985A903B26}" presName="sibTrans" presStyleCnt="0"/>
      <dgm:spPr/>
    </dgm:pt>
    <dgm:pt modelId="{DA3C359C-C5CC-4A72-87A4-9F9809D4E37D}" type="pres">
      <dgm:prSet presAssocID="{A2C4113A-27CF-494E-B6AD-FAA95BF3A04B}" presName="compNode" presStyleCnt="0"/>
      <dgm:spPr/>
    </dgm:pt>
    <dgm:pt modelId="{A3768FD3-01AE-441D-8B49-783DD8DFEBDC}" type="pres">
      <dgm:prSet presAssocID="{A2C4113A-27CF-494E-B6AD-FAA95BF3A04B}" presName="iconBgRect" presStyleLbl="bgShp" presStyleIdx="1" presStyleCnt="2"/>
      <dgm:spPr>
        <a:prstGeom prst="round2DiagRect">
          <a:avLst>
            <a:gd name="adj1" fmla="val 29727"/>
            <a:gd name="adj2" fmla="val 0"/>
          </a:avLst>
        </a:prstGeom>
      </dgm:spPr>
    </dgm:pt>
    <dgm:pt modelId="{E9FCC5EB-0AA3-4F50-AC50-EFD243BAFA03}" type="pres">
      <dgm:prSet presAssocID="{A2C4113A-27CF-494E-B6AD-FAA95BF3A04B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ignature outline"/>
        </a:ext>
      </dgm:extLst>
    </dgm:pt>
    <dgm:pt modelId="{2B81AE8D-942C-437F-A214-CC606FFC8CB7}" type="pres">
      <dgm:prSet presAssocID="{A2C4113A-27CF-494E-B6AD-FAA95BF3A04B}" presName="spaceRect" presStyleCnt="0"/>
      <dgm:spPr/>
    </dgm:pt>
    <dgm:pt modelId="{760CE3C0-3367-4E5F-9752-FD48E22EE1B0}" type="pres">
      <dgm:prSet presAssocID="{A2C4113A-27CF-494E-B6AD-FAA95BF3A04B}" presName="textRect" presStyleLbl="revTx" presStyleIdx="1" presStyleCnt="2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6480CAA-C6E9-406F-BBF6-00AE0EDA65D8}" type="presOf" srcId="{CF1841D8-25A6-4DD6-B632-918DD486C740}" destId="{6F09DB28-C02B-426B-8ADD-6523F5B79BD0}" srcOrd="0" destOrd="0" presId="urn:microsoft.com/office/officeart/2018/5/layout/IconLeafLabelList"/>
    <dgm:cxn modelId="{B07DD7AE-01DF-4357-8E95-4C436667FE05}" srcId="{CF1841D8-25A6-4DD6-B632-918DD486C740}" destId="{A2C4113A-27CF-494E-B6AD-FAA95BF3A04B}" srcOrd="1" destOrd="0" parTransId="{42D5E414-50EA-4B7D-8413-4C7B8F62F85B}" sibTransId="{DF01604D-C4C8-47A2-92FC-DF68B8FBB07B}"/>
    <dgm:cxn modelId="{AEE8C7F9-EDB8-4441-B2AB-2C2C98C4DDD4}" srcId="{CF1841D8-25A6-4DD6-B632-918DD486C740}" destId="{8B873F27-65C2-4F49-83B0-9DBB00AC690F}" srcOrd="0" destOrd="0" parTransId="{D0B1C1F6-62BF-41E3-9505-72CA58D11C21}" sibTransId="{09C9C613-2CCC-4B39-BF1C-09985A903B26}"/>
    <dgm:cxn modelId="{932B1100-C196-4AB2-8861-8C966DB96A94}" type="presOf" srcId="{A2C4113A-27CF-494E-B6AD-FAA95BF3A04B}" destId="{760CE3C0-3367-4E5F-9752-FD48E22EE1B0}" srcOrd="0" destOrd="0" presId="urn:microsoft.com/office/officeart/2018/5/layout/IconLeafLabelList"/>
    <dgm:cxn modelId="{17810EEF-36F2-4CBE-BC65-FB3EDCCB40A4}" type="presOf" srcId="{8B873F27-65C2-4F49-83B0-9DBB00AC690F}" destId="{0DD7E305-9B85-4BC7-8850-1C08ED06752F}" srcOrd="0" destOrd="0" presId="urn:microsoft.com/office/officeart/2018/5/layout/IconLeafLabelList"/>
    <dgm:cxn modelId="{6B237AF8-2677-47E2-99BF-36E46D1AD70F}" type="presParOf" srcId="{6F09DB28-C02B-426B-8ADD-6523F5B79BD0}" destId="{C8C95863-F604-48BA-B081-1A0B1EE71585}" srcOrd="0" destOrd="0" presId="urn:microsoft.com/office/officeart/2018/5/layout/IconLeafLabelList"/>
    <dgm:cxn modelId="{0DB50B8F-3B8A-426D-99C8-048CDFA1D785}" type="presParOf" srcId="{C8C95863-F604-48BA-B081-1A0B1EE71585}" destId="{56197338-1D03-4672-B4D5-F58DC81A6DB4}" srcOrd="0" destOrd="0" presId="urn:microsoft.com/office/officeart/2018/5/layout/IconLeafLabelList"/>
    <dgm:cxn modelId="{BF63F0C3-675D-4ED1-B1E3-6832ECFACB57}" type="presParOf" srcId="{C8C95863-F604-48BA-B081-1A0B1EE71585}" destId="{FB487B36-093F-4ECB-BBF6-E84E27E0D8DD}" srcOrd="1" destOrd="0" presId="urn:microsoft.com/office/officeart/2018/5/layout/IconLeafLabelList"/>
    <dgm:cxn modelId="{3CE43A02-7326-4CDA-A0AB-6715ED863AAB}" type="presParOf" srcId="{C8C95863-F604-48BA-B081-1A0B1EE71585}" destId="{825A187C-C908-416C-9965-3247FF189EF9}" srcOrd="2" destOrd="0" presId="urn:microsoft.com/office/officeart/2018/5/layout/IconLeafLabelList"/>
    <dgm:cxn modelId="{8940CADD-1F0D-4130-9B4A-C5DF7C9CCA7C}" type="presParOf" srcId="{C8C95863-F604-48BA-B081-1A0B1EE71585}" destId="{0DD7E305-9B85-4BC7-8850-1C08ED06752F}" srcOrd="3" destOrd="0" presId="urn:microsoft.com/office/officeart/2018/5/layout/IconLeafLabelList"/>
    <dgm:cxn modelId="{B791E9DB-C0ED-4CEF-A225-0D0822B9F213}" type="presParOf" srcId="{6F09DB28-C02B-426B-8ADD-6523F5B79BD0}" destId="{7E3D9A5E-F29F-48D2-965C-4C6DEB6CFEC6}" srcOrd="1" destOrd="0" presId="urn:microsoft.com/office/officeart/2018/5/layout/IconLeafLabelList"/>
    <dgm:cxn modelId="{D838CBAB-321B-4AC7-8793-3B0872B7AE77}" type="presParOf" srcId="{6F09DB28-C02B-426B-8ADD-6523F5B79BD0}" destId="{DA3C359C-C5CC-4A72-87A4-9F9809D4E37D}" srcOrd="2" destOrd="0" presId="urn:microsoft.com/office/officeart/2018/5/layout/IconLeafLabelList"/>
    <dgm:cxn modelId="{B25E3B22-AAAD-44B2-BE89-0943B2F605F9}" type="presParOf" srcId="{DA3C359C-C5CC-4A72-87A4-9F9809D4E37D}" destId="{A3768FD3-01AE-441D-8B49-783DD8DFEBDC}" srcOrd="0" destOrd="0" presId="urn:microsoft.com/office/officeart/2018/5/layout/IconLeafLabelList"/>
    <dgm:cxn modelId="{A2A12BC9-27EE-4A63-8370-FF2D6907356C}" type="presParOf" srcId="{DA3C359C-C5CC-4A72-87A4-9F9809D4E37D}" destId="{E9FCC5EB-0AA3-4F50-AC50-EFD243BAFA03}" srcOrd="1" destOrd="0" presId="urn:microsoft.com/office/officeart/2018/5/layout/IconLeafLabelList"/>
    <dgm:cxn modelId="{70EF0673-2621-41D8-A773-4EB4B87D9799}" type="presParOf" srcId="{DA3C359C-C5CC-4A72-87A4-9F9809D4E37D}" destId="{2B81AE8D-942C-437F-A214-CC606FFC8CB7}" srcOrd="2" destOrd="0" presId="urn:microsoft.com/office/officeart/2018/5/layout/IconLeafLabelList"/>
    <dgm:cxn modelId="{D069F705-62D8-4EA4-99BB-AA5858DA87A2}" type="presParOf" srcId="{DA3C359C-C5CC-4A72-87A4-9F9809D4E37D}" destId="{760CE3C0-3367-4E5F-9752-FD48E22EE1B0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CA661F4-D577-2941-BA56-FC023B8FCC49}" type="doc">
      <dgm:prSet loTypeId="urn:microsoft.com/office/officeart/2005/8/layout/list1" loCatId="list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A1F5C195-12BC-F148-83CA-A04C7DB7C7A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/>
            <a:t>Role of pharmaceutical companies in relation to the COVID-19 pandemic</a:t>
          </a:r>
        </a:p>
      </dgm:t>
    </dgm:pt>
    <dgm:pt modelId="{4ADC1967-3153-5344-9FE3-7FBA424840C5}" type="parTrans" cxnId="{3B90B517-327A-C94E-B779-D2120297DEFF}">
      <dgm:prSet/>
      <dgm:spPr/>
      <dgm:t>
        <a:bodyPr/>
        <a:lstStyle/>
        <a:p>
          <a:endParaRPr lang="en-US"/>
        </a:p>
      </dgm:t>
    </dgm:pt>
    <dgm:pt modelId="{B8FE7AAD-E677-CE4F-A2A3-7412AE2DB6C1}" type="sibTrans" cxnId="{3B90B517-327A-C94E-B779-D2120297DEFF}">
      <dgm:prSet/>
      <dgm:spPr/>
      <dgm:t>
        <a:bodyPr/>
        <a:lstStyle/>
        <a:p>
          <a:endParaRPr lang="en-US"/>
        </a:p>
      </dgm:t>
    </dgm:pt>
    <dgm:pt modelId="{897D950E-D9C6-374D-A18C-D67D4691F0DC}">
      <dgm:prSet/>
      <dgm:spPr/>
      <dgm:t>
        <a:bodyPr/>
        <a:lstStyle/>
        <a:p>
          <a:r>
            <a:rPr lang="en-GB">
              <a:effectLst/>
              <a:latin typeface="+mn-lt"/>
              <a:ea typeface="+mn-ea"/>
              <a:cs typeface="+mn-cs"/>
            </a:rPr>
            <a:t>24% increase in the public’s positive views of the pharmaceutical industry since the pandemic </a:t>
          </a:r>
          <a:endParaRPr lang="en-US" dirty="0"/>
        </a:p>
      </dgm:t>
    </dgm:pt>
    <dgm:pt modelId="{EE6B79C5-BCD8-E140-9D3C-7278DA02800F}" type="parTrans" cxnId="{B37A65BC-7C47-3D49-897E-41171BE787CD}">
      <dgm:prSet/>
      <dgm:spPr/>
      <dgm:t>
        <a:bodyPr/>
        <a:lstStyle/>
        <a:p>
          <a:endParaRPr lang="en-US"/>
        </a:p>
      </dgm:t>
    </dgm:pt>
    <dgm:pt modelId="{C47E25E8-7BE8-364B-A45C-9947E41CE74E}" type="sibTrans" cxnId="{B37A65BC-7C47-3D49-897E-41171BE787CD}">
      <dgm:prSet/>
      <dgm:spPr/>
      <dgm:t>
        <a:bodyPr/>
        <a:lstStyle/>
        <a:p>
          <a:endParaRPr lang="en-US"/>
        </a:p>
      </dgm:t>
    </dgm:pt>
    <dgm:pt modelId="{FB4E1A0F-4EAB-3C46-A94C-5C6698213741}" type="pres">
      <dgm:prSet presAssocID="{ACA661F4-D577-2941-BA56-FC023B8FCC4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F4B3A7A-983B-C64A-8A89-60C3A4054418}" type="pres">
      <dgm:prSet presAssocID="{A1F5C195-12BC-F148-83CA-A04C7DB7C7A0}" presName="parentLin" presStyleCnt="0"/>
      <dgm:spPr/>
    </dgm:pt>
    <dgm:pt modelId="{AE628375-7E5E-FF45-9AD5-F4B71F72E884}" type="pres">
      <dgm:prSet presAssocID="{A1F5C195-12BC-F148-83CA-A04C7DB7C7A0}" presName="parentLeftMargin" presStyleLbl="node1" presStyleIdx="0" presStyleCnt="1"/>
      <dgm:spPr/>
      <dgm:t>
        <a:bodyPr/>
        <a:lstStyle/>
        <a:p>
          <a:endParaRPr lang="en-US"/>
        </a:p>
      </dgm:t>
    </dgm:pt>
    <dgm:pt modelId="{EEED78C3-34E3-3D40-89BF-833F2836E83C}" type="pres">
      <dgm:prSet presAssocID="{A1F5C195-12BC-F148-83CA-A04C7DB7C7A0}" presName="parentText" presStyleLbl="node1" presStyleIdx="0" presStyleCnt="1" custScaleY="20778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CAD45F-CE7F-F34E-B953-C7EA6ED0A7B9}" type="pres">
      <dgm:prSet presAssocID="{A1F5C195-12BC-F148-83CA-A04C7DB7C7A0}" presName="negativeSpace" presStyleCnt="0"/>
      <dgm:spPr/>
    </dgm:pt>
    <dgm:pt modelId="{24935699-6714-5B44-B590-126B6289B9F7}" type="pres">
      <dgm:prSet presAssocID="{A1F5C195-12BC-F148-83CA-A04C7DB7C7A0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37A65BC-7C47-3D49-897E-41171BE787CD}" srcId="{A1F5C195-12BC-F148-83CA-A04C7DB7C7A0}" destId="{897D950E-D9C6-374D-A18C-D67D4691F0DC}" srcOrd="0" destOrd="0" parTransId="{EE6B79C5-BCD8-E140-9D3C-7278DA02800F}" sibTransId="{C47E25E8-7BE8-364B-A45C-9947E41CE74E}"/>
    <dgm:cxn modelId="{520194DC-CBC8-A246-B248-4E8CD9332922}" type="presOf" srcId="{897D950E-D9C6-374D-A18C-D67D4691F0DC}" destId="{24935699-6714-5B44-B590-126B6289B9F7}" srcOrd="0" destOrd="0" presId="urn:microsoft.com/office/officeart/2005/8/layout/list1"/>
    <dgm:cxn modelId="{C99A27B7-FA1F-2140-B7B1-9FB3729E2A32}" type="presOf" srcId="{A1F5C195-12BC-F148-83CA-A04C7DB7C7A0}" destId="{AE628375-7E5E-FF45-9AD5-F4B71F72E884}" srcOrd="0" destOrd="0" presId="urn:microsoft.com/office/officeart/2005/8/layout/list1"/>
    <dgm:cxn modelId="{3B90B517-327A-C94E-B779-D2120297DEFF}" srcId="{ACA661F4-D577-2941-BA56-FC023B8FCC49}" destId="{A1F5C195-12BC-F148-83CA-A04C7DB7C7A0}" srcOrd="0" destOrd="0" parTransId="{4ADC1967-3153-5344-9FE3-7FBA424840C5}" sibTransId="{B8FE7AAD-E677-CE4F-A2A3-7412AE2DB6C1}"/>
    <dgm:cxn modelId="{6BA35F87-4AE1-6140-B123-91D9E54027CA}" type="presOf" srcId="{ACA661F4-D577-2941-BA56-FC023B8FCC49}" destId="{FB4E1A0F-4EAB-3C46-A94C-5C6698213741}" srcOrd="0" destOrd="0" presId="urn:microsoft.com/office/officeart/2005/8/layout/list1"/>
    <dgm:cxn modelId="{1ADC148A-2C62-7646-B3AA-4CD82582579F}" type="presOf" srcId="{A1F5C195-12BC-F148-83CA-A04C7DB7C7A0}" destId="{EEED78C3-34E3-3D40-89BF-833F2836E83C}" srcOrd="1" destOrd="0" presId="urn:microsoft.com/office/officeart/2005/8/layout/list1"/>
    <dgm:cxn modelId="{E4C97DEA-9C20-C04B-86C6-0BD16E2297DD}" type="presParOf" srcId="{FB4E1A0F-4EAB-3C46-A94C-5C6698213741}" destId="{3F4B3A7A-983B-C64A-8A89-60C3A4054418}" srcOrd="0" destOrd="0" presId="urn:microsoft.com/office/officeart/2005/8/layout/list1"/>
    <dgm:cxn modelId="{769AEB57-6432-E84B-9B95-00B25BB5F689}" type="presParOf" srcId="{3F4B3A7A-983B-C64A-8A89-60C3A4054418}" destId="{AE628375-7E5E-FF45-9AD5-F4B71F72E884}" srcOrd="0" destOrd="0" presId="urn:microsoft.com/office/officeart/2005/8/layout/list1"/>
    <dgm:cxn modelId="{8BC61952-018B-0040-A4EF-7C5F0D6CE3B0}" type="presParOf" srcId="{3F4B3A7A-983B-C64A-8A89-60C3A4054418}" destId="{EEED78C3-34E3-3D40-89BF-833F2836E83C}" srcOrd="1" destOrd="0" presId="urn:microsoft.com/office/officeart/2005/8/layout/list1"/>
    <dgm:cxn modelId="{E311AAC2-44C5-5041-9586-CBE56543E2FF}" type="presParOf" srcId="{FB4E1A0F-4EAB-3C46-A94C-5C6698213741}" destId="{1FCAD45F-CE7F-F34E-B953-C7EA6ED0A7B9}" srcOrd="1" destOrd="0" presId="urn:microsoft.com/office/officeart/2005/8/layout/list1"/>
    <dgm:cxn modelId="{C17BA6D0-B3FC-8049-A4FA-83DE14F99FBC}" type="presParOf" srcId="{FB4E1A0F-4EAB-3C46-A94C-5C6698213741}" destId="{24935699-6714-5B44-B590-126B6289B9F7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CA661F4-D577-2941-BA56-FC023B8FCC49}" type="doc">
      <dgm:prSet loTypeId="urn:microsoft.com/office/officeart/2005/8/layout/list1" loCatId="list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A1F5C195-12BC-F148-83CA-A04C7DB7C7A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Access to stem cells</a:t>
          </a:r>
        </a:p>
      </dgm:t>
    </dgm:pt>
    <dgm:pt modelId="{4ADC1967-3153-5344-9FE3-7FBA424840C5}" type="parTrans" cxnId="{3B90B517-327A-C94E-B779-D2120297DEFF}">
      <dgm:prSet/>
      <dgm:spPr/>
      <dgm:t>
        <a:bodyPr/>
        <a:lstStyle/>
        <a:p>
          <a:endParaRPr lang="en-US"/>
        </a:p>
      </dgm:t>
    </dgm:pt>
    <dgm:pt modelId="{B8FE7AAD-E677-CE4F-A2A3-7412AE2DB6C1}" type="sibTrans" cxnId="{3B90B517-327A-C94E-B779-D2120297DEFF}">
      <dgm:prSet/>
      <dgm:spPr/>
      <dgm:t>
        <a:bodyPr/>
        <a:lstStyle/>
        <a:p>
          <a:endParaRPr lang="en-US"/>
        </a:p>
      </dgm:t>
    </dgm:pt>
    <dgm:pt modelId="{897D950E-D9C6-374D-A18C-D67D4691F0DC}">
      <dgm:prSet/>
      <dgm:spPr/>
      <dgm:t>
        <a:bodyPr/>
        <a:lstStyle/>
        <a:p>
          <a:r>
            <a:rPr lang="en-US" dirty="0"/>
            <a:t>Therapeutic donations take precedence over donations for research purposes</a:t>
          </a:r>
        </a:p>
      </dgm:t>
    </dgm:pt>
    <dgm:pt modelId="{EE6B79C5-BCD8-E140-9D3C-7278DA02800F}" type="parTrans" cxnId="{B37A65BC-7C47-3D49-897E-41171BE787CD}">
      <dgm:prSet/>
      <dgm:spPr/>
      <dgm:t>
        <a:bodyPr/>
        <a:lstStyle/>
        <a:p>
          <a:endParaRPr lang="en-US"/>
        </a:p>
      </dgm:t>
    </dgm:pt>
    <dgm:pt modelId="{C47E25E8-7BE8-364B-A45C-9947E41CE74E}" type="sibTrans" cxnId="{B37A65BC-7C47-3D49-897E-41171BE787CD}">
      <dgm:prSet/>
      <dgm:spPr/>
      <dgm:t>
        <a:bodyPr/>
        <a:lstStyle/>
        <a:p>
          <a:endParaRPr lang="en-US"/>
        </a:p>
      </dgm:t>
    </dgm:pt>
    <dgm:pt modelId="{90781AD2-3471-C340-B8E7-01F5EFE240D2}">
      <dgm:prSet/>
      <dgm:spPr/>
      <dgm:t>
        <a:bodyPr/>
        <a:lstStyle/>
        <a:p>
          <a:r>
            <a:rPr lang="en-US" dirty="0"/>
            <a:t>Constructed hierarchy of donation </a:t>
          </a:r>
          <a:r>
            <a:rPr lang="en-US" dirty="0">
              <a:sym typeface="Wingdings" pitchFamily="2" charset="2"/>
            </a:rPr>
            <a:t> limitation on access to SC for CGT research </a:t>
          </a:r>
        </a:p>
      </dgm:t>
    </dgm:pt>
    <dgm:pt modelId="{CEB669EF-F862-5048-A8CD-F3251D6C1363}" type="parTrans" cxnId="{FDA35A18-9FB4-D249-9082-F03F9E1128C0}">
      <dgm:prSet/>
      <dgm:spPr/>
      <dgm:t>
        <a:bodyPr/>
        <a:lstStyle/>
        <a:p>
          <a:endParaRPr lang="en-US"/>
        </a:p>
      </dgm:t>
    </dgm:pt>
    <dgm:pt modelId="{2A2C6968-B71B-B944-AB78-B0DC2A724037}" type="sibTrans" cxnId="{FDA35A18-9FB4-D249-9082-F03F9E1128C0}">
      <dgm:prSet/>
      <dgm:spPr/>
      <dgm:t>
        <a:bodyPr/>
        <a:lstStyle/>
        <a:p>
          <a:endParaRPr lang="en-US"/>
        </a:p>
      </dgm:t>
    </dgm:pt>
    <dgm:pt modelId="{D625C144-542E-3F45-9F5C-009C0C6888BE}">
      <dgm:prSet/>
      <dgm:spPr/>
      <dgm:t>
        <a:bodyPr/>
        <a:lstStyle/>
        <a:p>
          <a:r>
            <a:rPr lang="en-US"/>
            <a:t>Recent data: age does not limit iPSC application for regenerative therapies</a:t>
          </a:r>
          <a:endParaRPr lang="en-US" dirty="0"/>
        </a:p>
      </dgm:t>
    </dgm:pt>
    <dgm:pt modelId="{08C716DB-D384-684E-8325-A3EC909864AA}" type="parTrans" cxnId="{1BC994DE-5FE6-DB4E-ABF9-B41AEE5002CE}">
      <dgm:prSet/>
      <dgm:spPr/>
      <dgm:t>
        <a:bodyPr/>
        <a:lstStyle/>
        <a:p>
          <a:endParaRPr lang="en-US"/>
        </a:p>
      </dgm:t>
    </dgm:pt>
    <dgm:pt modelId="{15F00C87-EE4B-F647-95E5-4D9F004882C7}" type="sibTrans" cxnId="{1BC994DE-5FE6-DB4E-ABF9-B41AEE5002CE}">
      <dgm:prSet/>
      <dgm:spPr/>
      <dgm:t>
        <a:bodyPr/>
        <a:lstStyle/>
        <a:p>
          <a:endParaRPr lang="en-US"/>
        </a:p>
      </dgm:t>
    </dgm:pt>
    <dgm:pt modelId="{4C6F4233-82E4-3D43-BA69-5C39C7DCE6C9}">
      <dgm:prSet/>
      <dgm:spPr/>
      <dgm:t>
        <a:bodyPr/>
        <a:lstStyle/>
        <a:p>
          <a:r>
            <a:rPr lang="en-US" dirty="0"/>
            <a:t>Target older prospective donors </a:t>
          </a:r>
        </a:p>
      </dgm:t>
    </dgm:pt>
    <dgm:pt modelId="{78620A19-D79E-EA4D-AA35-AE2F40619DD5}" type="parTrans" cxnId="{28684652-C55A-FA46-8394-017F9D143C26}">
      <dgm:prSet/>
      <dgm:spPr/>
      <dgm:t>
        <a:bodyPr/>
        <a:lstStyle/>
        <a:p>
          <a:endParaRPr lang="en-US"/>
        </a:p>
      </dgm:t>
    </dgm:pt>
    <dgm:pt modelId="{8F4F51FA-B075-3746-A0E5-A153337815EE}" type="sibTrans" cxnId="{28684652-C55A-FA46-8394-017F9D143C26}">
      <dgm:prSet/>
      <dgm:spPr/>
      <dgm:t>
        <a:bodyPr/>
        <a:lstStyle/>
        <a:p>
          <a:endParaRPr lang="en-US"/>
        </a:p>
      </dgm:t>
    </dgm:pt>
    <dgm:pt modelId="{FB4E1A0F-4EAB-3C46-A94C-5C6698213741}" type="pres">
      <dgm:prSet presAssocID="{ACA661F4-D577-2941-BA56-FC023B8FCC4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F4B3A7A-983B-C64A-8A89-60C3A4054418}" type="pres">
      <dgm:prSet presAssocID="{A1F5C195-12BC-F148-83CA-A04C7DB7C7A0}" presName="parentLin" presStyleCnt="0"/>
      <dgm:spPr/>
    </dgm:pt>
    <dgm:pt modelId="{AE628375-7E5E-FF45-9AD5-F4B71F72E884}" type="pres">
      <dgm:prSet presAssocID="{A1F5C195-12BC-F148-83CA-A04C7DB7C7A0}" presName="parentLeftMargin" presStyleLbl="node1" presStyleIdx="0" presStyleCnt="1"/>
      <dgm:spPr/>
      <dgm:t>
        <a:bodyPr/>
        <a:lstStyle/>
        <a:p>
          <a:endParaRPr lang="en-US"/>
        </a:p>
      </dgm:t>
    </dgm:pt>
    <dgm:pt modelId="{EEED78C3-34E3-3D40-89BF-833F2836E83C}" type="pres">
      <dgm:prSet presAssocID="{A1F5C195-12BC-F148-83CA-A04C7DB7C7A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CAD45F-CE7F-F34E-B953-C7EA6ED0A7B9}" type="pres">
      <dgm:prSet presAssocID="{A1F5C195-12BC-F148-83CA-A04C7DB7C7A0}" presName="negativeSpace" presStyleCnt="0"/>
      <dgm:spPr/>
    </dgm:pt>
    <dgm:pt modelId="{24935699-6714-5B44-B590-126B6289B9F7}" type="pres">
      <dgm:prSet presAssocID="{A1F5C195-12BC-F148-83CA-A04C7DB7C7A0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20194DC-CBC8-A246-B248-4E8CD9332922}" type="presOf" srcId="{897D950E-D9C6-374D-A18C-D67D4691F0DC}" destId="{24935699-6714-5B44-B590-126B6289B9F7}" srcOrd="0" destOrd="0" presId="urn:microsoft.com/office/officeart/2005/8/layout/list1"/>
    <dgm:cxn modelId="{E4528C3E-0139-744A-958C-76BA9A5C448C}" type="presOf" srcId="{D625C144-542E-3F45-9F5C-009C0C6888BE}" destId="{24935699-6714-5B44-B590-126B6289B9F7}" srcOrd="0" destOrd="2" presId="urn:microsoft.com/office/officeart/2005/8/layout/list1"/>
    <dgm:cxn modelId="{9E4FFEAD-3D1E-C94F-BFFF-297C4DDD3D49}" type="presOf" srcId="{90781AD2-3471-C340-B8E7-01F5EFE240D2}" destId="{24935699-6714-5B44-B590-126B6289B9F7}" srcOrd="0" destOrd="1" presId="urn:microsoft.com/office/officeart/2005/8/layout/list1"/>
    <dgm:cxn modelId="{C99A27B7-FA1F-2140-B7B1-9FB3729E2A32}" type="presOf" srcId="{A1F5C195-12BC-F148-83CA-A04C7DB7C7A0}" destId="{AE628375-7E5E-FF45-9AD5-F4B71F72E884}" srcOrd="0" destOrd="0" presId="urn:microsoft.com/office/officeart/2005/8/layout/list1"/>
    <dgm:cxn modelId="{FDA35A18-9FB4-D249-9082-F03F9E1128C0}" srcId="{A1F5C195-12BC-F148-83CA-A04C7DB7C7A0}" destId="{90781AD2-3471-C340-B8E7-01F5EFE240D2}" srcOrd="1" destOrd="0" parTransId="{CEB669EF-F862-5048-A8CD-F3251D6C1363}" sibTransId="{2A2C6968-B71B-B944-AB78-B0DC2A724037}"/>
    <dgm:cxn modelId="{1F338447-3ABB-EE4E-9F65-3AB63FCB2614}" type="presOf" srcId="{4C6F4233-82E4-3D43-BA69-5C39C7DCE6C9}" destId="{24935699-6714-5B44-B590-126B6289B9F7}" srcOrd="0" destOrd="3" presId="urn:microsoft.com/office/officeart/2005/8/layout/list1"/>
    <dgm:cxn modelId="{3B90B517-327A-C94E-B779-D2120297DEFF}" srcId="{ACA661F4-D577-2941-BA56-FC023B8FCC49}" destId="{A1F5C195-12BC-F148-83CA-A04C7DB7C7A0}" srcOrd="0" destOrd="0" parTransId="{4ADC1967-3153-5344-9FE3-7FBA424840C5}" sibTransId="{B8FE7AAD-E677-CE4F-A2A3-7412AE2DB6C1}"/>
    <dgm:cxn modelId="{B37A65BC-7C47-3D49-897E-41171BE787CD}" srcId="{A1F5C195-12BC-F148-83CA-A04C7DB7C7A0}" destId="{897D950E-D9C6-374D-A18C-D67D4691F0DC}" srcOrd="0" destOrd="0" parTransId="{EE6B79C5-BCD8-E140-9D3C-7278DA02800F}" sibTransId="{C47E25E8-7BE8-364B-A45C-9947E41CE74E}"/>
    <dgm:cxn modelId="{28684652-C55A-FA46-8394-017F9D143C26}" srcId="{A1F5C195-12BC-F148-83CA-A04C7DB7C7A0}" destId="{4C6F4233-82E4-3D43-BA69-5C39C7DCE6C9}" srcOrd="3" destOrd="0" parTransId="{78620A19-D79E-EA4D-AA35-AE2F40619DD5}" sibTransId="{8F4F51FA-B075-3746-A0E5-A153337815EE}"/>
    <dgm:cxn modelId="{1ADC148A-2C62-7646-B3AA-4CD82582579F}" type="presOf" srcId="{A1F5C195-12BC-F148-83CA-A04C7DB7C7A0}" destId="{EEED78C3-34E3-3D40-89BF-833F2836E83C}" srcOrd="1" destOrd="0" presId="urn:microsoft.com/office/officeart/2005/8/layout/list1"/>
    <dgm:cxn modelId="{1BC994DE-5FE6-DB4E-ABF9-B41AEE5002CE}" srcId="{A1F5C195-12BC-F148-83CA-A04C7DB7C7A0}" destId="{D625C144-542E-3F45-9F5C-009C0C6888BE}" srcOrd="2" destOrd="0" parTransId="{08C716DB-D384-684E-8325-A3EC909864AA}" sibTransId="{15F00C87-EE4B-F647-95E5-4D9F004882C7}"/>
    <dgm:cxn modelId="{6BA35F87-4AE1-6140-B123-91D9E54027CA}" type="presOf" srcId="{ACA661F4-D577-2941-BA56-FC023B8FCC49}" destId="{FB4E1A0F-4EAB-3C46-A94C-5C6698213741}" srcOrd="0" destOrd="0" presId="urn:microsoft.com/office/officeart/2005/8/layout/list1"/>
    <dgm:cxn modelId="{E4C97DEA-9C20-C04B-86C6-0BD16E2297DD}" type="presParOf" srcId="{FB4E1A0F-4EAB-3C46-A94C-5C6698213741}" destId="{3F4B3A7A-983B-C64A-8A89-60C3A4054418}" srcOrd="0" destOrd="0" presId="urn:microsoft.com/office/officeart/2005/8/layout/list1"/>
    <dgm:cxn modelId="{769AEB57-6432-E84B-9B95-00B25BB5F689}" type="presParOf" srcId="{3F4B3A7A-983B-C64A-8A89-60C3A4054418}" destId="{AE628375-7E5E-FF45-9AD5-F4B71F72E884}" srcOrd="0" destOrd="0" presId="urn:microsoft.com/office/officeart/2005/8/layout/list1"/>
    <dgm:cxn modelId="{8BC61952-018B-0040-A4EF-7C5F0D6CE3B0}" type="presParOf" srcId="{3F4B3A7A-983B-C64A-8A89-60C3A4054418}" destId="{EEED78C3-34E3-3D40-89BF-833F2836E83C}" srcOrd="1" destOrd="0" presId="urn:microsoft.com/office/officeart/2005/8/layout/list1"/>
    <dgm:cxn modelId="{E311AAC2-44C5-5041-9586-CBE56543E2FF}" type="presParOf" srcId="{FB4E1A0F-4EAB-3C46-A94C-5C6698213741}" destId="{1FCAD45F-CE7F-F34E-B953-C7EA6ED0A7B9}" srcOrd="1" destOrd="0" presId="urn:microsoft.com/office/officeart/2005/8/layout/list1"/>
    <dgm:cxn modelId="{C17BA6D0-B3FC-8049-A4FA-83DE14F99FBC}" type="presParOf" srcId="{FB4E1A0F-4EAB-3C46-A94C-5C6698213741}" destId="{24935699-6714-5B44-B590-126B6289B9F7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CA661F4-D577-2941-BA56-FC023B8FCC49}" type="doc">
      <dgm:prSet loTypeId="urn:microsoft.com/office/officeart/2005/8/layout/list1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60362B3-182D-4543-8CE1-0674D130D00F}">
      <dgm:prSet phldrT="[Text]" custT="1"/>
      <dgm:spPr/>
      <dgm:t>
        <a:bodyPr/>
        <a:lstStyle/>
        <a:p>
          <a:r>
            <a:rPr lang="en-GB" sz="2000" dirty="0"/>
            <a:t>Privacy and security of genetic material</a:t>
          </a:r>
          <a:endParaRPr lang="en-US" sz="2000" dirty="0"/>
        </a:p>
      </dgm:t>
    </dgm:pt>
    <dgm:pt modelId="{7C36AB92-26EC-A14D-9C7C-CD2E9DA81CAA}" type="parTrans" cxnId="{D8984C32-39BC-FA4F-AC0F-EDD288AC410B}">
      <dgm:prSet/>
      <dgm:spPr/>
      <dgm:t>
        <a:bodyPr/>
        <a:lstStyle/>
        <a:p>
          <a:endParaRPr lang="en-US"/>
        </a:p>
      </dgm:t>
    </dgm:pt>
    <dgm:pt modelId="{FB6B601A-F02C-7A45-B6F6-A5D8F50869C7}" type="sibTrans" cxnId="{D8984C32-39BC-FA4F-AC0F-EDD288AC410B}">
      <dgm:prSet/>
      <dgm:spPr/>
      <dgm:t>
        <a:bodyPr/>
        <a:lstStyle/>
        <a:p>
          <a:endParaRPr lang="en-US"/>
        </a:p>
      </dgm:t>
    </dgm:pt>
    <dgm:pt modelId="{BE9450A9-682A-FB43-9B8E-6C2D0A15EF89}">
      <dgm:prSet phldrT="[Text]" custT="1"/>
      <dgm:spPr/>
      <dgm:t>
        <a:bodyPr/>
        <a:lstStyle/>
        <a:p>
          <a:r>
            <a:rPr lang="en-GB" sz="1800" dirty="0"/>
            <a:t>Results of the survey support the literature </a:t>
          </a:r>
          <a:endParaRPr lang="en-US" sz="1800" dirty="0"/>
        </a:p>
      </dgm:t>
    </dgm:pt>
    <dgm:pt modelId="{3221204F-0734-8043-85A1-001B3D04E061}" type="parTrans" cxnId="{018E233E-5C7E-CD46-A985-F949410E6498}">
      <dgm:prSet/>
      <dgm:spPr/>
      <dgm:t>
        <a:bodyPr/>
        <a:lstStyle/>
        <a:p>
          <a:endParaRPr lang="en-US"/>
        </a:p>
      </dgm:t>
    </dgm:pt>
    <dgm:pt modelId="{AD9E21C5-EC93-0743-82B7-CF4217FC531E}" type="sibTrans" cxnId="{018E233E-5C7E-CD46-A985-F949410E6498}">
      <dgm:prSet/>
      <dgm:spPr/>
      <dgm:t>
        <a:bodyPr/>
        <a:lstStyle/>
        <a:p>
          <a:endParaRPr lang="en-US"/>
        </a:p>
      </dgm:t>
    </dgm:pt>
    <dgm:pt modelId="{757EF482-F702-524D-9F93-2E5BCB7E51A4}">
      <dgm:prSet phldrT="[Text]" custT="1"/>
      <dgm:spPr/>
      <dgm:t>
        <a:bodyPr/>
        <a:lstStyle/>
        <a:p>
          <a:r>
            <a:rPr lang="en-GB" sz="2000" dirty="0"/>
            <a:t>Transparency &amp; informed consent </a:t>
          </a:r>
          <a:endParaRPr lang="en-US" sz="2000" dirty="0"/>
        </a:p>
      </dgm:t>
    </dgm:pt>
    <dgm:pt modelId="{94BE9EA4-FA85-F242-90A1-1C76A7E25165}" type="parTrans" cxnId="{628616A3-B7EC-1246-AE77-6BF937403221}">
      <dgm:prSet/>
      <dgm:spPr/>
      <dgm:t>
        <a:bodyPr/>
        <a:lstStyle/>
        <a:p>
          <a:endParaRPr lang="en-US"/>
        </a:p>
      </dgm:t>
    </dgm:pt>
    <dgm:pt modelId="{08C6DC8D-4BB1-554D-BC02-177D7A17F372}" type="sibTrans" cxnId="{628616A3-B7EC-1246-AE77-6BF937403221}">
      <dgm:prSet/>
      <dgm:spPr/>
      <dgm:t>
        <a:bodyPr/>
        <a:lstStyle/>
        <a:p>
          <a:endParaRPr lang="en-US"/>
        </a:p>
      </dgm:t>
    </dgm:pt>
    <dgm:pt modelId="{762982F3-5F9E-0B48-9097-C62C3E899D26}">
      <dgm:prSet phldrT="[Text]" custT="1"/>
      <dgm:spPr/>
      <dgm:t>
        <a:bodyPr/>
        <a:lstStyle/>
        <a:p>
          <a:r>
            <a:rPr lang="en-GB" sz="1800" dirty="0"/>
            <a:t>Higher education </a:t>
          </a:r>
          <a:r>
            <a:rPr lang="en-GB" sz="1800" dirty="0">
              <a:sym typeface="Wingdings" pitchFamily="2" charset="2"/>
            </a:rPr>
            <a:t> less likely to favour external collaborations &amp; funding </a:t>
          </a:r>
          <a:endParaRPr lang="en-US" sz="1800" dirty="0"/>
        </a:p>
      </dgm:t>
    </dgm:pt>
    <dgm:pt modelId="{23A7BDE1-5784-1240-ADDD-EB1F6CD62DE8}" type="parTrans" cxnId="{47A3BD8C-4FE8-6A43-BC54-1F5F6698FCC4}">
      <dgm:prSet/>
      <dgm:spPr/>
      <dgm:t>
        <a:bodyPr/>
        <a:lstStyle/>
        <a:p>
          <a:endParaRPr lang="en-US"/>
        </a:p>
      </dgm:t>
    </dgm:pt>
    <dgm:pt modelId="{86E81D8E-9BEE-F741-B41B-5E7E463FBB10}" type="sibTrans" cxnId="{47A3BD8C-4FE8-6A43-BC54-1F5F6698FCC4}">
      <dgm:prSet/>
      <dgm:spPr/>
      <dgm:t>
        <a:bodyPr/>
        <a:lstStyle/>
        <a:p>
          <a:endParaRPr lang="en-US"/>
        </a:p>
      </dgm:t>
    </dgm:pt>
    <dgm:pt modelId="{0234269B-D2B6-6041-9EFD-3B0405709ABC}">
      <dgm:prSet custT="1"/>
      <dgm:spPr/>
      <dgm:t>
        <a:bodyPr/>
        <a:lstStyle/>
        <a:p>
          <a:r>
            <a:rPr lang="en-GB" sz="1800" dirty="0"/>
            <a:t>To facilitate SC donations &amp; maintain trust </a:t>
          </a:r>
          <a:r>
            <a:rPr lang="en-GB" sz="1800" dirty="0">
              <a:sym typeface="Wingdings" pitchFamily="2" charset="2"/>
            </a:rPr>
            <a:t> </a:t>
          </a:r>
          <a:r>
            <a:rPr lang="en-GB" sz="1800" dirty="0"/>
            <a:t>General Data Protection Regulation (GDPR)</a:t>
          </a:r>
        </a:p>
      </dgm:t>
    </dgm:pt>
    <dgm:pt modelId="{B8E40A0D-DB14-D74C-9819-8F77F6FC31DA}" type="parTrans" cxnId="{EFC7BFA8-A6DD-754B-BF21-062DCF0CAA06}">
      <dgm:prSet/>
      <dgm:spPr/>
      <dgm:t>
        <a:bodyPr/>
        <a:lstStyle/>
        <a:p>
          <a:endParaRPr lang="en-US"/>
        </a:p>
      </dgm:t>
    </dgm:pt>
    <dgm:pt modelId="{FB4EB97B-37C0-9047-80ED-D4038E91AE40}" type="sibTrans" cxnId="{EFC7BFA8-A6DD-754B-BF21-062DCF0CAA06}">
      <dgm:prSet/>
      <dgm:spPr/>
      <dgm:t>
        <a:bodyPr/>
        <a:lstStyle/>
        <a:p>
          <a:endParaRPr lang="en-US"/>
        </a:p>
      </dgm:t>
    </dgm:pt>
    <dgm:pt modelId="{7E1BA9D3-A238-4E43-9CB3-44D728FD23D1}">
      <dgm:prSet custT="1"/>
      <dgm:spPr/>
      <dgm:t>
        <a:bodyPr/>
        <a:lstStyle/>
        <a:p>
          <a:r>
            <a:rPr lang="en-GB" sz="1800" dirty="0"/>
            <a:t>Transparent consent process </a:t>
          </a:r>
        </a:p>
      </dgm:t>
    </dgm:pt>
    <dgm:pt modelId="{CD7FB096-6775-3548-B3EB-29D8611CE3C8}" type="parTrans" cxnId="{1A9A283C-C184-CE43-A087-FE848459CED8}">
      <dgm:prSet/>
      <dgm:spPr/>
      <dgm:t>
        <a:bodyPr/>
        <a:lstStyle/>
        <a:p>
          <a:endParaRPr lang="en-US"/>
        </a:p>
      </dgm:t>
    </dgm:pt>
    <dgm:pt modelId="{98B5FDC8-08E5-A84B-8DEC-70FDE0E46F01}" type="sibTrans" cxnId="{1A9A283C-C184-CE43-A087-FE848459CED8}">
      <dgm:prSet/>
      <dgm:spPr/>
      <dgm:t>
        <a:bodyPr/>
        <a:lstStyle/>
        <a:p>
          <a:endParaRPr lang="en-US"/>
        </a:p>
      </dgm:t>
    </dgm:pt>
    <dgm:pt modelId="{02EBFC3F-CD67-C341-8FEE-36E384328F26}">
      <dgm:prSet custT="1"/>
      <dgm:spPr/>
      <dgm:t>
        <a:bodyPr/>
        <a:lstStyle/>
        <a:p>
          <a:r>
            <a:rPr lang="en-GB" sz="1800" b="1" dirty="0"/>
            <a:t>Full disclosure: nature of partnership, payment process, potential commercial value </a:t>
          </a:r>
        </a:p>
      </dgm:t>
    </dgm:pt>
    <dgm:pt modelId="{C5AE00B1-4C0C-5B43-99BF-A151E397F98E}" type="parTrans" cxnId="{4702714A-6746-C54F-8AD4-F55BC3FF820B}">
      <dgm:prSet/>
      <dgm:spPr/>
      <dgm:t>
        <a:bodyPr/>
        <a:lstStyle/>
        <a:p>
          <a:endParaRPr lang="en-US"/>
        </a:p>
      </dgm:t>
    </dgm:pt>
    <dgm:pt modelId="{3C372B11-6EF7-4849-A239-74E83132D9A3}" type="sibTrans" cxnId="{4702714A-6746-C54F-8AD4-F55BC3FF820B}">
      <dgm:prSet/>
      <dgm:spPr/>
      <dgm:t>
        <a:bodyPr/>
        <a:lstStyle/>
        <a:p>
          <a:endParaRPr lang="en-US"/>
        </a:p>
      </dgm:t>
    </dgm:pt>
    <dgm:pt modelId="{FB4E1A0F-4EAB-3C46-A94C-5C6698213741}" type="pres">
      <dgm:prSet presAssocID="{ACA661F4-D577-2941-BA56-FC023B8FCC4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B40CAE4-7484-0D40-BEC2-610B899DF939}" type="pres">
      <dgm:prSet presAssocID="{960362B3-182D-4543-8CE1-0674D130D00F}" presName="parentLin" presStyleCnt="0"/>
      <dgm:spPr/>
    </dgm:pt>
    <dgm:pt modelId="{64276845-9A06-0249-A4CB-8EA76950EC67}" type="pres">
      <dgm:prSet presAssocID="{960362B3-182D-4543-8CE1-0674D130D00F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EA6A707F-3E01-3942-8752-D230410A4D67}" type="pres">
      <dgm:prSet presAssocID="{960362B3-182D-4543-8CE1-0674D130D00F}" presName="parentText" presStyleLbl="node1" presStyleIdx="0" presStyleCnt="2" custScaleY="38669" custLinFactNeighborY="-2657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C70FEF-6F92-A749-A72A-569CEA6FCE44}" type="pres">
      <dgm:prSet presAssocID="{960362B3-182D-4543-8CE1-0674D130D00F}" presName="negativeSpace" presStyleCnt="0"/>
      <dgm:spPr/>
    </dgm:pt>
    <dgm:pt modelId="{8CBAE589-F2A6-0D4C-A766-4BFF7AD4F0A5}" type="pres">
      <dgm:prSet presAssocID="{960362B3-182D-4543-8CE1-0674D130D00F}" presName="childText" presStyleLbl="conFgAcc1" presStyleIdx="0" presStyleCnt="2" custScaleX="98600" custScaleY="714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145A9C-A006-454C-9C62-DBCA9C69801A}" type="pres">
      <dgm:prSet presAssocID="{FB6B601A-F02C-7A45-B6F6-A5D8F50869C7}" presName="spaceBetweenRectangles" presStyleCnt="0"/>
      <dgm:spPr/>
    </dgm:pt>
    <dgm:pt modelId="{0DFED11B-E7C6-1247-A1DC-FC4A43DF3BEE}" type="pres">
      <dgm:prSet presAssocID="{757EF482-F702-524D-9F93-2E5BCB7E51A4}" presName="parentLin" presStyleCnt="0"/>
      <dgm:spPr/>
    </dgm:pt>
    <dgm:pt modelId="{15F31378-E4C8-9441-9E59-A3908B84F649}" type="pres">
      <dgm:prSet presAssocID="{757EF482-F702-524D-9F93-2E5BCB7E51A4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56E86015-9EF1-0E46-B03F-92A5F831AE98}" type="pres">
      <dgm:prSet presAssocID="{757EF482-F702-524D-9F93-2E5BCB7E51A4}" presName="parentText" presStyleLbl="node1" presStyleIdx="1" presStyleCnt="2" custScaleY="34606" custLinFactNeighborX="-9222" custLinFactNeighborY="-1239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A09BBC-9BDE-7944-A9F0-EA210474707F}" type="pres">
      <dgm:prSet presAssocID="{757EF482-F702-524D-9F93-2E5BCB7E51A4}" presName="negativeSpace" presStyleCnt="0"/>
      <dgm:spPr/>
    </dgm:pt>
    <dgm:pt modelId="{F6ED3AF4-8D90-324C-9AA1-D71431761C30}" type="pres">
      <dgm:prSet presAssocID="{757EF482-F702-524D-9F93-2E5BCB7E51A4}" presName="childText" presStyleLbl="conFgAcc1" presStyleIdx="1" presStyleCnt="2" custScaleX="100000" custScaleY="70517" custLinFactNeighborX="911" custLinFactNeighborY="334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28616A3-B7EC-1246-AE77-6BF937403221}" srcId="{ACA661F4-D577-2941-BA56-FC023B8FCC49}" destId="{757EF482-F702-524D-9F93-2E5BCB7E51A4}" srcOrd="1" destOrd="0" parTransId="{94BE9EA4-FA85-F242-90A1-1C76A7E25165}" sibTransId="{08C6DC8D-4BB1-554D-BC02-177D7A17F372}"/>
    <dgm:cxn modelId="{58B9F315-418D-D94D-B5E9-528BC8A2F379}" type="presOf" srcId="{762982F3-5F9E-0B48-9097-C62C3E899D26}" destId="{F6ED3AF4-8D90-324C-9AA1-D71431761C30}" srcOrd="0" destOrd="0" presId="urn:microsoft.com/office/officeart/2005/8/layout/list1"/>
    <dgm:cxn modelId="{1A9A283C-C184-CE43-A087-FE848459CED8}" srcId="{757EF482-F702-524D-9F93-2E5BCB7E51A4}" destId="{7E1BA9D3-A238-4E43-9CB3-44D728FD23D1}" srcOrd="1" destOrd="0" parTransId="{CD7FB096-6775-3548-B3EB-29D8611CE3C8}" sibTransId="{98B5FDC8-08E5-A84B-8DEC-70FDE0E46F01}"/>
    <dgm:cxn modelId="{EFC7BFA8-A6DD-754B-BF21-062DCF0CAA06}" srcId="{960362B3-182D-4543-8CE1-0674D130D00F}" destId="{0234269B-D2B6-6041-9EFD-3B0405709ABC}" srcOrd="1" destOrd="0" parTransId="{B8E40A0D-DB14-D74C-9819-8F77F6FC31DA}" sibTransId="{FB4EB97B-37C0-9047-80ED-D4038E91AE40}"/>
    <dgm:cxn modelId="{0BF214EF-B14E-AA4A-AE2D-F79C1FAC4970}" type="presOf" srcId="{960362B3-182D-4543-8CE1-0674D130D00F}" destId="{EA6A707F-3E01-3942-8752-D230410A4D67}" srcOrd="1" destOrd="0" presId="urn:microsoft.com/office/officeart/2005/8/layout/list1"/>
    <dgm:cxn modelId="{EEDDD64C-6BE7-DC43-A022-E677DB7ECCE7}" type="presOf" srcId="{0234269B-D2B6-6041-9EFD-3B0405709ABC}" destId="{8CBAE589-F2A6-0D4C-A766-4BFF7AD4F0A5}" srcOrd="0" destOrd="1" presId="urn:microsoft.com/office/officeart/2005/8/layout/list1"/>
    <dgm:cxn modelId="{812448E1-26F8-8C4F-997F-53FCF9FA9ACB}" type="presOf" srcId="{7E1BA9D3-A238-4E43-9CB3-44D728FD23D1}" destId="{F6ED3AF4-8D90-324C-9AA1-D71431761C30}" srcOrd="0" destOrd="1" presId="urn:microsoft.com/office/officeart/2005/8/layout/list1"/>
    <dgm:cxn modelId="{97127D14-B3A3-DA46-B28E-902827512478}" type="presOf" srcId="{960362B3-182D-4543-8CE1-0674D130D00F}" destId="{64276845-9A06-0249-A4CB-8EA76950EC67}" srcOrd="0" destOrd="0" presId="urn:microsoft.com/office/officeart/2005/8/layout/list1"/>
    <dgm:cxn modelId="{68606087-A17E-5F45-8C20-D3EE8AF949FF}" type="presOf" srcId="{757EF482-F702-524D-9F93-2E5BCB7E51A4}" destId="{56E86015-9EF1-0E46-B03F-92A5F831AE98}" srcOrd="1" destOrd="0" presId="urn:microsoft.com/office/officeart/2005/8/layout/list1"/>
    <dgm:cxn modelId="{47A3BD8C-4FE8-6A43-BC54-1F5F6698FCC4}" srcId="{757EF482-F702-524D-9F93-2E5BCB7E51A4}" destId="{762982F3-5F9E-0B48-9097-C62C3E899D26}" srcOrd="0" destOrd="0" parTransId="{23A7BDE1-5784-1240-ADDD-EB1F6CD62DE8}" sibTransId="{86E81D8E-9BEE-F741-B41B-5E7E463FBB10}"/>
    <dgm:cxn modelId="{4702714A-6746-C54F-8AD4-F55BC3FF820B}" srcId="{757EF482-F702-524D-9F93-2E5BCB7E51A4}" destId="{02EBFC3F-CD67-C341-8FEE-36E384328F26}" srcOrd="2" destOrd="0" parTransId="{C5AE00B1-4C0C-5B43-99BF-A151E397F98E}" sibTransId="{3C372B11-6EF7-4849-A239-74E83132D9A3}"/>
    <dgm:cxn modelId="{D8984C32-39BC-FA4F-AC0F-EDD288AC410B}" srcId="{ACA661F4-D577-2941-BA56-FC023B8FCC49}" destId="{960362B3-182D-4543-8CE1-0674D130D00F}" srcOrd="0" destOrd="0" parTransId="{7C36AB92-26EC-A14D-9C7C-CD2E9DA81CAA}" sibTransId="{FB6B601A-F02C-7A45-B6F6-A5D8F50869C7}"/>
    <dgm:cxn modelId="{E166206F-E09F-A948-A189-FA58478264AE}" type="presOf" srcId="{02EBFC3F-CD67-C341-8FEE-36E384328F26}" destId="{F6ED3AF4-8D90-324C-9AA1-D71431761C30}" srcOrd="0" destOrd="2" presId="urn:microsoft.com/office/officeart/2005/8/layout/list1"/>
    <dgm:cxn modelId="{2D776DB4-0BEC-5F46-AED5-921C4716F9EB}" type="presOf" srcId="{BE9450A9-682A-FB43-9B8E-6C2D0A15EF89}" destId="{8CBAE589-F2A6-0D4C-A766-4BFF7AD4F0A5}" srcOrd="0" destOrd="0" presId="urn:microsoft.com/office/officeart/2005/8/layout/list1"/>
    <dgm:cxn modelId="{018E233E-5C7E-CD46-A985-F949410E6498}" srcId="{960362B3-182D-4543-8CE1-0674D130D00F}" destId="{BE9450A9-682A-FB43-9B8E-6C2D0A15EF89}" srcOrd="0" destOrd="0" parTransId="{3221204F-0734-8043-85A1-001B3D04E061}" sibTransId="{AD9E21C5-EC93-0743-82B7-CF4217FC531E}"/>
    <dgm:cxn modelId="{0F3A6E68-9C17-5A4C-806B-F8EB165D887C}" type="presOf" srcId="{757EF482-F702-524D-9F93-2E5BCB7E51A4}" destId="{15F31378-E4C8-9441-9E59-A3908B84F649}" srcOrd="0" destOrd="0" presId="urn:microsoft.com/office/officeart/2005/8/layout/list1"/>
    <dgm:cxn modelId="{6BA35F87-4AE1-6140-B123-91D9E54027CA}" type="presOf" srcId="{ACA661F4-D577-2941-BA56-FC023B8FCC49}" destId="{FB4E1A0F-4EAB-3C46-A94C-5C6698213741}" srcOrd="0" destOrd="0" presId="urn:microsoft.com/office/officeart/2005/8/layout/list1"/>
    <dgm:cxn modelId="{081B2545-A7AC-5947-879A-E5C5E590AA98}" type="presParOf" srcId="{FB4E1A0F-4EAB-3C46-A94C-5C6698213741}" destId="{AB40CAE4-7484-0D40-BEC2-610B899DF939}" srcOrd="0" destOrd="0" presId="urn:microsoft.com/office/officeart/2005/8/layout/list1"/>
    <dgm:cxn modelId="{54267B08-8CF1-EC43-91EC-195B99FD9D0A}" type="presParOf" srcId="{AB40CAE4-7484-0D40-BEC2-610B899DF939}" destId="{64276845-9A06-0249-A4CB-8EA76950EC67}" srcOrd="0" destOrd="0" presId="urn:microsoft.com/office/officeart/2005/8/layout/list1"/>
    <dgm:cxn modelId="{0046CA73-94E5-8141-A752-76DC2B5D8F63}" type="presParOf" srcId="{AB40CAE4-7484-0D40-BEC2-610B899DF939}" destId="{EA6A707F-3E01-3942-8752-D230410A4D67}" srcOrd="1" destOrd="0" presId="urn:microsoft.com/office/officeart/2005/8/layout/list1"/>
    <dgm:cxn modelId="{3D1CB07D-0221-1E40-BEAC-32AF0DC52D6D}" type="presParOf" srcId="{FB4E1A0F-4EAB-3C46-A94C-5C6698213741}" destId="{AFC70FEF-6F92-A749-A72A-569CEA6FCE44}" srcOrd="1" destOrd="0" presId="urn:microsoft.com/office/officeart/2005/8/layout/list1"/>
    <dgm:cxn modelId="{C37127E8-F4FD-5D46-BE8F-2AF3D8B5295C}" type="presParOf" srcId="{FB4E1A0F-4EAB-3C46-A94C-5C6698213741}" destId="{8CBAE589-F2A6-0D4C-A766-4BFF7AD4F0A5}" srcOrd="2" destOrd="0" presId="urn:microsoft.com/office/officeart/2005/8/layout/list1"/>
    <dgm:cxn modelId="{FB67CC13-C5F8-334E-98F3-F0BE4894B8A6}" type="presParOf" srcId="{FB4E1A0F-4EAB-3C46-A94C-5C6698213741}" destId="{43145A9C-A006-454C-9C62-DBCA9C69801A}" srcOrd="3" destOrd="0" presId="urn:microsoft.com/office/officeart/2005/8/layout/list1"/>
    <dgm:cxn modelId="{F8EC566F-0E1B-5543-BC42-DD25E96BE9AA}" type="presParOf" srcId="{FB4E1A0F-4EAB-3C46-A94C-5C6698213741}" destId="{0DFED11B-E7C6-1247-A1DC-FC4A43DF3BEE}" srcOrd="4" destOrd="0" presId="urn:microsoft.com/office/officeart/2005/8/layout/list1"/>
    <dgm:cxn modelId="{3AE4B11D-26B6-3243-9640-9F1100ECE391}" type="presParOf" srcId="{0DFED11B-E7C6-1247-A1DC-FC4A43DF3BEE}" destId="{15F31378-E4C8-9441-9E59-A3908B84F649}" srcOrd="0" destOrd="0" presId="urn:microsoft.com/office/officeart/2005/8/layout/list1"/>
    <dgm:cxn modelId="{6D22CFDB-8117-C345-ABE8-3A3753067BC1}" type="presParOf" srcId="{0DFED11B-E7C6-1247-A1DC-FC4A43DF3BEE}" destId="{56E86015-9EF1-0E46-B03F-92A5F831AE98}" srcOrd="1" destOrd="0" presId="urn:microsoft.com/office/officeart/2005/8/layout/list1"/>
    <dgm:cxn modelId="{8930C115-D1A7-A24D-B4FA-B8B7FF224FA7}" type="presParOf" srcId="{FB4E1A0F-4EAB-3C46-A94C-5C6698213741}" destId="{62A09BBC-9BDE-7944-A9F0-EA210474707F}" srcOrd="5" destOrd="0" presId="urn:microsoft.com/office/officeart/2005/8/layout/list1"/>
    <dgm:cxn modelId="{5B7D9486-C776-B64B-93CC-78F85EDE8936}" type="presParOf" srcId="{FB4E1A0F-4EAB-3C46-A94C-5C6698213741}" destId="{F6ED3AF4-8D90-324C-9AA1-D71431761C30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CA661F4-D577-2941-BA56-FC023B8FCC49}" type="doc">
      <dgm:prSet loTypeId="urn:microsoft.com/office/officeart/2005/8/layout/list1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60362B3-182D-4543-8CE1-0674D130D00F}">
      <dgm:prSet phldrT="[Text]" custT="1"/>
      <dgm:spPr/>
      <dgm:t>
        <a:bodyPr/>
        <a:lstStyle/>
        <a:p>
          <a:r>
            <a:rPr lang="en-GB" sz="2000" dirty="0"/>
            <a:t>Donors’ moral responsibility </a:t>
          </a:r>
          <a:endParaRPr lang="en-US" sz="2000" dirty="0"/>
        </a:p>
      </dgm:t>
    </dgm:pt>
    <dgm:pt modelId="{7C36AB92-26EC-A14D-9C7C-CD2E9DA81CAA}" type="parTrans" cxnId="{D8984C32-39BC-FA4F-AC0F-EDD288AC410B}">
      <dgm:prSet/>
      <dgm:spPr/>
      <dgm:t>
        <a:bodyPr/>
        <a:lstStyle/>
        <a:p>
          <a:endParaRPr lang="en-US"/>
        </a:p>
      </dgm:t>
    </dgm:pt>
    <dgm:pt modelId="{FB6B601A-F02C-7A45-B6F6-A5D8F50869C7}" type="sibTrans" cxnId="{D8984C32-39BC-FA4F-AC0F-EDD288AC410B}">
      <dgm:prSet/>
      <dgm:spPr/>
      <dgm:t>
        <a:bodyPr/>
        <a:lstStyle/>
        <a:p>
          <a:endParaRPr lang="en-US"/>
        </a:p>
      </dgm:t>
    </dgm:pt>
    <dgm:pt modelId="{BE9450A9-682A-FB43-9B8E-6C2D0A15EF89}">
      <dgm:prSet phldrT="[Text]" custT="1"/>
      <dgm:spPr/>
      <dgm:t>
        <a:bodyPr/>
        <a:lstStyle/>
        <a:p>
          <a:r>
            <a:rPr lang="en-GB" sz="1800" dirty="0"/>
            <a:t>Donors’ perceptions and understanding of the process of CGT development and manufacturing</a:t>
          </a:r>
          <a:r>
            <a:rPr lang="en-US" sz="1800" dirty="0"/>
            <a:t> </a:t>
          </a:r>
        </a:p>
      </dgm:t>
    </dgm:pt>
    <dgm:pt modelId="{3221204F-0734-8043-85A1-001B3D04E061}" type="parTrans" cxnId="{018E233E-5C7E-CD46-A985-F949410E6498}">
      <dgm:prSet/>
      <dgm:spPr/>
      <dgm:t>
        <a:bodyPr/>
        <a:lstStyle/>
        <a:p>
          <a:endParaRPr lang="en-US"/>
        </a:p>
      </dgm:t>
    </dgm:pt>
    <dgm:pt modelId="{AD9E21C5-EC93-0743-82B7-CF4217FC531E}" type="sibTrans" cxnId="{018E233E-5C7E-CD46-A985-F949410E6498}">
      <dgm:prSet/>
      <dgm:spPr/>
      <dgm:t>
        <a:bodyPr/>
        <a:lstStyle/>
        <a:p>
          <a:endParaRPr lang="en-US"/>
        </a:p>
      </dgm:t>
    </dgm:pt>
    <dgm:pt modelId="{757EF482-F702-524D-9F93-2E5BCB7E51A4}">
      <dgm:prSet phldrT="[Text]" custT="1"/>
      <dgm:spPr/>
      <dgm:t>
        <a:bodyPr/>
        <a:lstStyle/>
        <a:p>
          <a:r>
            <a:rPr lang="en-GB" sz="2000" dirty="0"/>
            <a:t>Hesitancy to donate stem cells for novel treatment research </a:t>
          </a:r>
          <a:endParaRPr lang="en-US" sz="2000" dirty="0"/>
        </a:p>
      </dgm:t>
    </dgm:pt>
    <dgm:pt modelId="{94BE9EA4-FA85-F242-90A1-1C76A7E25165}" type="parTrans" cxnId="{628616A3-B7EC-1246-AE77-6BF937403221}">
      <dgm:prSet/>
      <dgm:spPr/>
      <dgm:t>
        <a:bodyPr/>
        <a:lstStyle/>
        <a:p>
          <a:endParaRPr lang="en-US"/>
        </a:p>
      </dgm:t>
    </dgm:pt>
    <dgm:pt modelId="{08C6DC8D-4BB1-554D-BC02-177D7A17F372}" type="sibTrans" cxnId="{628616A3-B7EC-1246-AE77-6BF937403221}">
      <dgm:prSet/>
      <dgm:spPr/>
      <dgm:t>
        <a:bodyPr/>
        <a:lstStyle/>
        <a:p>
          <a:endParaRPr lang="en-US"/>
        </a:p>
      </dgm:t>
    </dgm:pt>
    <dgm:pt modelId="{762982F3-5F9E-0B48-9097-C62C3E899D26}">
      <dgm:prSet phldrT="[Text]" custT="1"/>
      <dgm:spPr/>
      <dgm:t>
        <a:bodyPr/>
        <a:lstStyle/>
        <a:p>
          <a:r>
            <a:rPr lang="en-GB" sz="1800" dirty="0"/>
            <a:t>Inquiry into factors influencing donors’ decisions to donate for CGT research </a:t>
          </a:r>
          <a:endParaRPr lang="en-US" sz="1800" dirty="0"/>
        </a:p>
      </dgm:t>
    </dgm:pt>
    <dgm:pt modelId="{23A7BDE1-5784-1240-ADDD-EB1F6CD62DE8}" type="parTrans" cxnId="{47A3BD8C-4FE8-6A43-BC54-1F5F6698FCC4}">
      <dgm:prSet/>
      <dgm:spPr/>
      <dgm:t>
        <a:bodyPr/>
        <a:lstStyle/>
        <a:p>
          <a:endParaRPr lang="en-US"/>
        </a:p>
      </dgm:t>
    </dgm:pt>
    <dgm:pt modelId="{86E81D8E-9BEE-F741-B41B-5E7E463FBB10}" type="sibTrans" cxnId="{47A3BD8C-4FE8-6A43-BC54-1F5F6698FCC4}">
      <dgm:prSet/>
      <dgm:spPr/>
      <dgm:t>
        <a:bodyPr/>
        <a:lstStyle/>
        <a:p>
          <a:endParaRPr lang="en-US"/>
        </a:p>
      </dgm:t>
    </dgm:pt>
    <dgm:pt modelId="{9F213C7C-E790-3C47-B064-EA1A959801C9}">
      <dgm:prSet/>
      <dgm:spPr/>
      <dgm:t>
        <a:bodyPr/>
        <a:lstStyle/>
        <a:p>
          <a:r>
            <a:rPr lang="en-GB" dirty="0"/>
            <a:t>Proactive educational initiatives</a:t>
          </a:r>
        </a:p>
      </dgm:t>
    </dgm:pt>
    <dgm:pt modelId="{742291C1-31B4-C345-A4AE-C784CE36C279}" type="parTrans" cxnId="{94E09761-E6D1-FE47-9C26-784683D97133}">
      <dgm:prSet/>
      <dgm:spPr/>
      <dgm:t>
        <a:bodyPr/>
        <a:lstStyle/>
        <a:p>
          <a:endParaRPr lang="en-US"/>
        </a:p>
      </dgm:t>
    </dgm:pt>
    <dgm:pt modelId="{B24C942E-2CA0-574D-B74E-72D49D7757C8}" type="sibTrans" cxnId="{94E09761-E6D1-FE47-9C26-784683D97133}">
      <dgm:prSet/>
      <dgm:spPr/>
      <dgm:t>
        <a:bodyPr/>
        <a:lstStyle/>
        <a:p>
          <a:endParaRPr lang="en-US"/>
        </a:p>
      </dgm:t>
    </dgm:pt>
    <dgm:pt modelId="{8557FF4E-B158-8943-9E8F-EED2F3B345DD}">
      <dgm:prSet custT="1"/>
      <dgm:spPr/>
      <dgm:t>
        <a:bodyPr/>
        <a:lstStyle/>
        <a:p>
          <a:r>
            <a:rPr lang="en-GB" sz="1800" dirty="0">
              <a:sym typeface="Wingdings" pitchFamily="2" charset="2"/>
            </a:rPr>
            <a:t>Increasing donors’ awareness on the work of the charity </a:t>
          </a:r>
          <a:endParaRPr lang="en-US" sz="1800" dirty="0"/>
        </a:p>
      </dgm:t>
    </dgm:pt>
    <dgm:pt modelId="{EB78D99D-4B1E-7F48-BA32-6A58ABE2BDF5}" type="parTrans" cxnId="{8A0DAD49-9445-E94A-9CD2-68EC139D5DF5}">
      <dgm:prSet/>
      <dgm:spPr/>
      <dgm:t>
        <a:bodyPr/>
        <a:lstStyle/>
        <a:p>
          <a:endParaRPr lang="en-US"/>
        </a:p>
      </dgm:t>
    </dgm:pt>
    <dgm:pt modelId="{3E005E80-58CA-C048-B542-4C76769C43A6}" type="sibTrans" cxnId="{8A0DAD49-9445-E94A-9CD2-68EC139D5DF5}">
      <dgm:prSet/>
      <dgm:spPr/>
      <dgm:t>
        <a:bodyPr/>
        <a:lstStyle/>
        <a:p>
          <a:endParaRPr lang="en-US"/>
        </a:p>
      </dgm:t>
    </dgm:pt>
    <dgm:pt modelId="{FB4E1A0F-4EAB-3C46-A94C-5C6698213741}" type="pres">
      <dgm:prSet presAssocID="{ACA661F4-D577-2941-BA56-FC023B8FCC4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B40CAE4-7484-0D40-BEC2-610B899DF939}" type="pres">
      <dgm:prSet presAssocID="{960362B3-182D-4543-8CE1-0674D130D00F}" presName="parentLin" presStyleCnt="0"/>
      <dgm:spPr/>
    </dgm:pt>
    <dgm:pt modelId="{64276845-9A06-0249-A4CB-8EA76950EC67}" type="pres">
      <dgm:prSet presAssocID="{960362B3-182D-4543-8CE1-0674D130D00F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EA6A707F-3E01-3942-8752-D230410A4D67}" type="pres">
      <dgm:prSet presAssocID="{960362B3-182D-4543-8CE1-0674D130D00F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C70FEF-6F92-A749-A72A-569CEA6FCE44}" type="pres">
      <dgm:prSet presAssocID="{960362B3-182D-4543-8CE1-0674D130D00F}" presName="negativeSpace" presStyleCnt="0"/>
      <dgm:spPr/>
    </dgm:pt>
    <dgm:pt modelId="{8CBAE589-F2A6-0D4C-A766-4BFF7AD4F0A5}" type="pres">
      <dgm:prSet presAssocID="{960362B3-182D-4543-8CE1-0674D130D00F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145A9C-A006-454C-9C62-DBCA9C69801A}" type="pres">
      <dgm:prSet presAssocID="{FB6B601A-F02C-7A45-B6F6-A5D8F50869C7}" presName="spaceBetweenRectangles" presStyleCnt="0"/>
      <dgm:spPr/>
    </dgm:pt>
    <dgm:pt modelId="{0DFED11B-E7C6-1247-A1DC-FC4A43DF3BEE}" type="pres">
      <dgm:prSet presAssocID="{757EF482-F702-524D-9F93-2E5BCB7E51A4}" presName="parentLin" presStyleCnt="0"/>
      <dgm:spPr/>
    </dgm:pt>
    <dgm:pt modelId="{15F31378-E4C8-9441-9E59-A3908B84F649}" type="pres">
      <dgm:prSet presAssocID="{757EF482-F702-524D-9F93-2E5BCB7E51A4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56E86015-9EF1-0E46-B03F-92A5F831AE98}" type="pres">
      <dgm:prSet presAssocID="{757EF482-F702-524D-9F93-2E5BCB7E51A4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A09BBC-9BDE-7944-A9F0-EA210474707F}" type="pres">
      <dgm:prSet presAssocID="{757EF482-F702-524D-9F93-2E5BCB7E51A4}" presName="negativeSpace" presStyleCnt="0"/>
      <dgm:spPr/>
    </dgm:pt>
    <dgm:pt modelId="{F6ED3AF4-8D90-324C-9AA1-D71431761C30}" type="pres">
      <dgm:prSet presAssocID="{757EF482-F702-524D-9F93-2E5BCB7E51A4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E3E1CC-68F5-F647-8BD6-19E81A0A35F9}" type="pres">
      <dgm:prSet presAssocID="{08C6DC8D-4BB1-554D-BC02-177D7A17F372}" presName="spaceBetweenRectangles" presStyleCnt="0"/>
      <dgm:spPr/>
    </dgm:pt>
    <dgm:pt modelId="{4C8D7199-DBF9-A24A-8B2F-289E5DE08289}" type="pres">
      <dgm:prSet presAssocID="{9F213C7C-E790-3C47-B064-EA1A959801C9}" presName="parentLin" presStyleCnt="0"/>
      <dgm:spPr/>
    </dgm:pt>
    <dgm:pt modelId="{58096455-99EF-634D-8101-590A275468C9}" type="pres">
      <dgm:prSet presAssocID="{9F213C7C-E790-3C47-B064-EA1A959801C9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3F5B9C57-B462-1442-ACEF-C966830D8C68}" type="pres">
      <dgm:prSet presAssocID="{9F213C7C-E790-3C47-B064-EA1A959801C9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2DB9FE-F0FB-674B-81BA-8EC99FB0D3AF}" type="pres">
      <dgm:prSet presAssocID="{9F213C7C-E790-3C47-B064-EA1A959801C9}" presName="negativeSpace" presStyleCnt="0"/>
      <dgm:spPr/>
    </dgm:pt>
    <dgm:pt modelId="{A70596B6-F87B-D849-8454-4F109E8F1D09}" type="pres">
      <dgm:prSet presAssocID="{9F213C7C-E790-3C47-B064-EA1A959801C9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28616A3-B7EC-1246-AE77-6BF937403221}" srcId="{ACA661F4-D577-2941-BA56-FC023B8FCC49}" destId="{757EF482-F702-524D-9F93-2E5BCB7E51A4}" srcOrd="1" destOrd="0" parTransId="{94BE9EA4-FA85-F242-90A1-1C76A7E25165}" sibTransId="{08C6DC8D-4BB1-554D-BC02-177D7A17F372}"/>
    <dgm:cxn modelId="{58B9F315-418D-D94D-B5E9-528BC8A2F379}" type="presOf" srcId="{762982F3-5F9E-0B48-9097-C62C3E899D26}" destId="{F6ED3AF4-8D90-324C-9AA1-D71431761C30}" srcOrd="0" destOrd="0" presId="urn:microsoft.com/office/officeart/2005/8/layout/list1"/>
    <dgm:cxn modelId="{0BF214EF-B14E-AA4A-AE2D-F79C1FAC4970}" type="presOf" srcId="{960362B3-182D-4543-8CE1-0674D130D00F}" destId="{EA6A707F-3E01-3942-8752-D230410A4D67}" srcOrd="1" destOrd="0" presId="urn:microsoft.com/office/officeart/2005/8/layout/list1"/>
    <dgm:cxn modelId="{8A0DAD49-9445-E94A-9CD2-68EC139D5DF5}" srcId="{9F213C7C-E790-3C47-B064-EA1A959801C9}" destId="{8557FF4E-B158-8943-9E8F-EED2F3B345DD}" srcOrd="0" destOrd="0" parTransId="{EB78D99D-4B1E-7F48-BA32-6A58ABE2BDF5}" sibTransId="{3E005E80-58CA-C048-B542-4C76769C43A6}"/>
    <dgm:cxn modelId="{F76C73BF-1223-4B4A-8636-62941E2EEEE4}" type="presOf" srcId="{9F213C7C-E790-3C47-B064-EA1A959801C9}" destId="{58096455-99EF-634D-8101-590A275468C9}" srcOrd="0" destOrd="0" presId="urn:microsoft.com/office/officeart/2005/8/layout/list1"/>
    <dgm:cxn modelId="{97127D14-B3A3-DA46-B28E-902827512478}" type="presOf" srcId="{960362B3-182D-4543-8CE1-0674D130D00F}" destId="{64276845-9A06-0249-A4CB-8EA76950EC67}" srcOrd="0" destOrd="0" presId="urn:microsoft.com/office/officeart/2005/8/layout/list1"/>
    <dgm:cxn modelId="{68606087-A17E-5F45-8C20-D3EE8AF949FF}" type="presOf" srcId="{757EF482-F702-524D-9F93-2E5BCB7E51A4}" destId="{56E86015-9EF1-0E46-B03F-92A5F831AE98}" srcOrd="1" destOrd="0" presId="urn:microsoft.com/office/officeart/2005/8/layout/list1"/>
    <dgm:cxn modelId="{47A3BD8C-4FE8-6A43-BC54-1F5F6698FCC4}" srcId="{757EF482-F702-524D-9F93-2E5BCB7E51A4}" destId="{762982F3-5F9E-0B48-9097-C62C3E899D26}" srcOrd="0" destOrd="0" parTransId="{23A7BDE1-5784-1240-ADDD-EB1F6CD62DE8}" sibTransId="{86E81D8E-9BEE-F741-B41B-5E7E463FBB10}"/>
    <dgm:cxn modelId="{0BB1CA3E-64A6-DC45-BA6A-048CFEB94326}" type="presOf" srcId="{9F213C7C-E790-3C47-B064-EA1A959801C9}" destId="{3F5B9C57-B462-1442-ACEF-C966830D8C68}" srcOrd="1" destOrd="0" presId="urn:microsoft.com/office/officeart/2005/8/layout/list1"/>
    <dgm:cxn modelId="{94E09761-E6D1-FE47-9C26-784683D97133}" srcId="{ACA661F4-D577-2941-BA56-FC023B8FCC49}" destId="{9F213C7C-E790-3C47-B064-EA1A959801C9}" srcOrd="2" destOrd="0" parTransId="{742291C1-31B4-C345-A4AE-C784CE36C279}" sibTransId="{B24C942E-2CA0-574D-B74E-72D49D7757C8}"/>
    <dgm:cxn modelId="{A63F0019-B26B-F243-A0D3-1198B231291D}" type="presOf" srcId="{8557FF4E-B158-8943-9E8F-EED2F3B345DD}" destId="{A70596B6-F87B-D849-8454-4F109E8F1D09}" srcOrd="0" destOrd="0" presId="urn:microsoft.com/office/officeart/2005/8/layout/list1"/>
    <dgm:cxn modelId="{D8984C32-39BC-FA4F-AC0F-EDD288AC410B}" srcId="{ACA661F4-D577-2941-BA56-FC023B8FCC49}" destId="{960362B3-182D-4543-8CE1-0674D130D00F}" srcOrd="0" destOrd="0" parTransId="{7C36AB92-26EC-A14D-9C7C-CD2E9DA81CAA}" sibTransId="{FB6B601A-F02C-7A45-B6F6-A5D8F50869C7}"/>
    <dgm:cxn modelId="{2D776DB4-0BEC-5F46-AED5-921C4716F9EB}" type="presOf" srcId="{BE9450A9-682A-FB43-9B8E-6C2D0A15EF89}" destId="{8CBAE589-F2A6-0D4C-A766-4BFF7AD4F0A5}" srcOrd="0" destOrd="0" presId="urn:microsoft.com/office/officeart/2005/8/layout/list1"/>
    <dgm:cxn modelId="{018E233E-5C7E-CD46-A985-F949410E6498}" srcId="{960362B3-182D-4543-8CE1-0674D130D00F}" destId="{BE9450A9-682A-FB43-9B8E-6C2D0A15EF89}" srcOrd="0" destOrd="0" parTransId="{3221204F-0734-8043-85A1-001B3D04E061}" sibTransId="{AD9E21C5-EC93-0743-82B7-CF4217FC531E}"/>
    <dgm:cxn modelId="{0F3A6E68-9C17-5A4C-806B-F8EB165D887C}" type="presOf" srcId="{757EF482-F702-524D-9F93-2E5BCB7E51A4}" destId="{15F31378-E4C8-9441-9E59-A3908B84F649}" srcOrd="0" destOrd="0" presId="urn:microsoft.com/office/officeart/2005/8/layout/list1"/>
    <dgm:cxn modelId="{6BA35F87-4AE1-6140-B123-91D9E54027CA}" type="presOf" srcId="{ACA661F4-D577-2941-BA56-FC023B8FCC49}" destId="{FB4E1A0F-4EAB-3C46-A94C-5C6698213741}" srcOrd="0" destOrd="0" presId="urn:microsoft.com/office/officeart/2005/8/layout/list1"/>
    <dgm:cxn modelId="{081B2545-A7AC-5947-879A-E5C5E590AA98}" type="presParOf" srcId="{FB4E1A0F-4EAB-3C46-A94C-5C6698213741}" destId="{AB40CAE4-7484-0D40-BEC2-610B899DF939}" srcOrd="0" destOrd="0" presId="urn:microsoft.com/office/officeart/2005/8/layout/list1"/>
    <dgm:cxn modelId="{54267B08-8CF1-EC43-91EC-195B99FD9D0A}" type="presParOf" srcId="{AB40CAE4-7484-0D40-BEC2-610B899DF939}" destId="{64276845-9A06-0249-A4CB-8EA76950EC67}" srcOrd="0" destOrd="0" presId="urn:microsoft.com/office/officeart/2005/8/layout/list1"/>
    <dgm:cxn modelId="{0046CA73-94E5-8141-A752-76DC2B5D8F63}" type="presParOf" srcId="{AB40CAE4-7484-0D40-BEC2-610B899DF939}" destId="{EA6A707F-3E01-3942-8752-D230410A4D67}" srcOrd="1" destOrd="0" presId="urn:microsoft.com/office/officeart/2005/8/layout/list1"/>
    <dgm:cxn modelId="{3D1CB07D-0221-1E40-BEAC-32AF0DC52D6D}" type="presParOf" srcId="{FB4E1A0F-4EAB-3C46-A94C-5C6698213741}" destId="{AFC70FEF-6F92-A749-A72A-569CEA6FCE44}" srcOrd="1" destOrd="0" presId="urn:microsoft.com/office/officeart/2005/8/layout/list1"/>
    <dgm:cxn modelId="{C37127E8-F4FD-5D46-BE8F-2AF3D8B5295C}" type="presParOf" srcId="{FB4E1A0F-4EAB-3C46-A94C-5C6698213741}" destId="{8CBAE589-F2A6-0D4C-A766-4BFF7AD4F0A5}" srcOrd="2" destOrd="0" presId="urn:microsoft.com/office/officeart/2005/8/layout/list1"/>
    <dgm:cxn modelId="{FB67CC13-C5F8-334E-98F3-F0BE4894B8A6}" type="presParOf" srcId="{FB4E1A0F-4EAB-3C46-A94C-5C6698213741}" destId="{43145A9C-A006-454C-9C62-DBCA9C69801A}" srcOrd="3" destOrd="0" presId="urn:microsoft.com/office/officeart/2005/8/layout/list1"/>
    <dgm:cxn modelId="{F8EC566F-0E1B-5543-BC42-DD25E96BE9AA}" type="presParOf" srcId="{FB4E1A0F-4EAB-3C46-A94C-5C6698213741}" destId="{0DFED11B-E7C6-1247-A1DC-FC4A43DF3BEE}" srcOrd="4" destOrd="0" presId="urn:microsoft.com/office/officeart/2005/8/layout/list1"/>
    <dgm:cxn modelId="{3AE4B11D-26B6-3243-9640-9F1100ECE391}" type="presParOf" srcId="{0DFED11B-E7C6-1247-A1DC-FC4A43DF3BEE}" destId="{15F31378-E4C8-9441-9E59-A3908B84F649}" srcOrd="0" destOrd="0" presId="urn:microsoft.com/office/officeart/2005/8/layout/list1"/>
    <dgm:cxn modelId="{6D22CFDB-8117-C345-ABE8-3A3753067BC1}" type="presParOf" srcId="{0DFED11B-E7C6-1247-A1DC-FC4A43DF3BEE}" destId="{56E86015-9EF1-0E46-B03F-92A5F831AE98}" srcOrd="1" destOrd="0" presId="urn:microsoft.com/office/officeart/2005/8/layout/list1"/>
    <dgm:cxn modelId="{8930C115-D1A7-A24D-B4FA-B8B7FF224FA7}" type="presParOf" srcId="{FB4E1A0F-4EAB-3C46-A94C-5C6698213741}" destId="{62A09BBC-9BDE-7944-A9F0-EA210474707F}" srcOrd="5" destOrd="0" presId="urn:microsoft.com/office/officeart/2005/8/layout/list1"/>
    <dgm:cxn modelId="{5B7D9486-C776-B64B-93CC-78F85EDE8936}" type="presParOf" srcId="{FB4E1A0F-4EAB-3C46-A94C-5C6698213741}" destId="{F6ED3AF4-8D90-324C-9AA1-D71431761C30}" srcOrd="6" destOrd="0" presId="urn:microsoft.com/office/officeart/2005/8/layout/list1"/>
    <dgm:cxn modelId="{536BFCF0-E358-334C-85A6-43E54B7847BC}" type="presParOf" srcId="{FB4E1A0F-4EAB-3C46-A94C-5C6698213741}" destId="{CFE3E1CC-68F5-F647-8BD6-19E81A0A35F9}" srcOrd="7" destOrd="0" presId="urn:microsoft.com/office/officeart/2005/8/layout/list1"/>
    <dgm:cxn modelId="{67E5E2AE-EC32-7F48-9B63-2D486E2E35CA}" type="presParOf" srcId="{FB4E1A0F-4EAB-3C46-A94C-5C6698213741}" destId="{4C8D7199-DBF9-A24A-8B2F-289E5DE08289}" srcOrd="8" destOrd="0" presId="urn:microsoft.com/office/officeart/2005/8/layout/list1"/>
    <dgm:cxn modelId="{CACDDC80-A1CE-D340-8988-E7A29A84EBB3}" type="presParOf" srcId="{4C8D7199-DBF9-A24A-8B2F-289E5DE08289}" destId="{58096455-99EF-634D-8101-590A275468C9}" srcOrd="0" destOrd="0" presId="urn:microsoft.com/office/officeart/2005/8/layout/list1"/>
    <dgm:cxn modelId="{5AACA6C4-D358-C34E-8FAF-F74B4F49E685}" type="presParOf" srcId="{4C8D7199-DBF9-A24A-8B2F-289E5DE08289}" destId="{3F5B9C57-B462-1442-ACEF-C966830D8C68}" srcOrd="1" destOrd="0" presId="urn:microsoft.com/office/officeart/2005/8/layout/list1"/>
    <dgm:cxn modelId="{569AB686-A7C1-7644-A937-DAA3482D8B79}" type="presParOf" srcId="{FB4E1A0F-4EAB-3C46-A94C-5C6698213741}" destId="{FB2DB9FE-F0FB-674B-81BA-8EC99FB0D3AF}" srcOrd="9" destOrd="0" presId="urn:microsoft.com/office/officeart/2005/8/layout/list1"/>
    <dgm:cxn modelId="{642339E9-F974-A847-BF54-A4C3DAD4A041}" type="presParOf" srcId="{FB4E1A0F-4EAB-3C46-A94C-5C6698213741}" destId="{A70596B6-F87B-D849-8454-4F109E8F1D0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189A014-D246-45DC-B7C1-AD48BA1DD3B1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40003946-FD75-4F1C-B59A-8E30C9239AAB}">
      <dgm:prSet/>
      <dgm:spPr/>
      <dgm:t>
        <a:bodyPr/>
        <a:lstStyle/>
        <a:p>
          <a:r>
            <a:rPr lang="en-US" dirty="0"/>
            <a:t>Insight into donors’ perceptions on pharmaceutical companies vs. charitable organizations </a:t>
          </a:r>
        </a:p>
      </dgm:t>
    </dgm:pt>
    <dgm:pt modelId="{0DC24E2D-3B4A-444C-AAD8-1759FEC90AC4}" type="parTrans" cxnId="{1D0E4477-AEA6-410B-A523-F901E6376555}">
      <dgm:prSet/>
      <dgm:spPr/>
      <dgm:t>
        <a:bodyPr/>
        <a:lstStyle/>
        <a:p>
          <a:endParaRPr lang="en-US"/>
        </a:p>
      </dgm:t>
    </dgm:pt>
    <dgm:pt modelId="{2E231A17-E112-483F-A782-A1CFCD874174}" type="sibTrans" cxnId="{1D0E4477-AEA6-410B-A523-F901E6376555}">
      <dgm:prSet/>
      <dgm:spPr/>
      <dgm:t>
        <a:bodyPr/>
        <a:lstStyle/>
        <a:p>
          <a:endParaRPr lang="en-US"/>
        </a:p>
      </dgm:t>
    </dgm:pt>
    <dgm:pt modelId="{CF474739-CCFF-4AF2-A823-FFC5F4F2750E}">
      <dgm:prSet/>
      <dgm:spPr/>
      <dgm:t>
        <a:bodyPr/>
        <a:lstStyle/>
        <a:p>
          <a:r>
            <a:rPr lang="en-GB" dirty="0"/>
            <a:t>Donors display moral obligation &amp; keenness to influence the direction of any donations made</a:t>
          </a:r>
          <a:r>
            <a:rPr lang="en-US" dirty="0"/>
            <a:t> </a:t>
          </a:r>
        </a:p>
      </dgm:t>
    </dgm:pt>
    <dgm:pt modelId="{7216DCB6-32EA-44E5-85FA-06DA3F6CADCC}" type="parTrans" cxnId="{C40F9F74-0A8D-4E3E-869A-5160553981B4}">
      <dgm:prSet/>
      <dgm:spPr/>
      <dgm:t>
        <a:bodyPr/>
        <a:lstStyle/>
        <a:p>
          <a:endParaRPr lang="en-US"/>
        </a:p>
      </dgm:t>
    </dgm:pt>
    <dgm:pt modelId="{D6C9DE22-1B2F-4634-990F-811090924E6F}" type="sibTrans" cxnId="{C40F9F74-0A8D-4E3E-869A-5160553981B4}">
      <dgm:prSet/>
      <dgm:spPr/>
      <dgm:t>
        <a:bodyPr/>
        <a:lstStyle/>
        <a:p>
          <a:endParaRPr lang="en-US"/>
        </a:p>
      </dgm:t>
    </dgm:pt>
    <dgm:pt modelId="{D9212B42-4847-4A5F-9E5C-2599F16662E0}">
      <dgm:prSet/>
      <dgm:spPr/>
      <dgm:t>
        <a:bodyPr/>
        <a:lstStyle/>
        <a:p>
          <a:r>
            <a:rPr lang="en-GB"/>
            <a:t>What is deemed to be ‘ethical’ engagement between charitable and commercial organizations</a:t>
          </a:r>
          <a:r>
            <a:rPr lang="en-US"/>
            <a:t>?</a:t>
          </a:r>
        </a:p>
      </dgm:t>
    </dgm:pt>
    <dgm:pt modelId="{FC73B055-A83F-49E0-9D2D-CC825D1892BE}" type="parTrans" cxnId="{A4EB7B15-F1A1-4764-9E13-E56670C7DC4B}">
      <dgm:prSet/>
      <dgm:spPr/>
      <dgm:t>
        <a:bodyPr/>
        <a:lstStyle/>
        <a:p>
          <a:endParaRPr lang="en-US"/>
        </a:p>
      </dgm:t>
    </dgm:pt>
    <dgm:pt modelId="{9AACC219-7DC9-4E81-B531-1F53B6690901}" type="sibTrans" cxnId="{A4EB7B15-F1A1-4764-9E13-E56670C7DC4B}">
      <dgm:prSet/>
      <dgm:spPr/>
      <dgm:t>
        <a:bodyPr/>
        <a:lstStyle/>
        <a:p>
          <a:endParaRPr lang="en-US"/>
        </a:p>
      </dgm:t>
    </dgm:pt>
    <dgm:pt modelId="{8D56C765-6A39-4D93-B287-992E51C3D2FC}">
      <dgm:prSet/>
      <dgm:spPr/>
      <dgm:t>
        <a:bodyPr/>
        <a:lstStyle/>
        <a:p>
          <a:r>
            <a:rPr lang="en-GB"/>
            <a:t>How can trust be constructed and when is it undermined?</a:t>
          </a:r>
          <a:r>
            <a:rPr lang="en-US"/>
            <a:t> </a:t>
          </a:r>
        </a:p>
      </dgm:t>
    </dgm:pt>
    <dgm:pt modelId="{F0A04BA5-0C82-4C03-9799-0F2F75DD7094}" type="parTrans" cxnId="{9B12226A-1E73-4E34-BDA1-086379308F24}">
      <dgm:prSet/>
      <dgm:spPr/>
      <dgm:t>
        <a:bodyPr/>
        <a:lstStyle/>
        <a:p>
          <a:endParaRPr lang="en-US"/>
        </a:p>
      </dgm:t>
    </dgm:pt>
    <dgm:pt modelId="{1DDCC4FC-7808-43C8-BB39-A23A4D9CA050}" type="sibTrans" cxnId="{9B12226A-1E73-4E34-BDA1-086379308F24}">
      <dgm:prSet/>
      <dgm:spPr/>
      <dgm:t>
        <a:bodyPr/>
        <a:lstStyle/>
        <a:p>
          <a:endParaRPr lang="en-US"/>
        </a:p>
      </dgm:t>
    </dgm:pt>
    <dgm:pt modelId="{1EEE5D43-F217-44BB-ACB6-D46E4FC9E8E9}" type="pres">
      <dgm:prSet presAssocID="{C189A014-D246-45DC-B7C1-AD48BA1DD3B1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7941C3B-EFF9-4024-8524-F82186F40622}" type="pres">
      <dgm:prSet presAssocID="{40003946-FD75-4F1C-B59A-8E30C9239AAB}" presName="compNode" presStyleCnt="0"/>
      <dgm:spPr/>
    </dgm:pt>
    <dgm:pt modelId="{CF6A2E14-9A0A-46D5-A9CB-5F9A35A195FB}" type="pres">
      <dgm:prSet presAssocID="{40003946-FD75-4F1C-B59A-8E30C9239AAB}" presName="bgRect" presStyleLbl="bgShp" presStyleIdx="0" presStyleCnt="4"/>
      <dgm:spPr/>
    </dgm:pt>
    <dgm:pt modelId="{5B2C9969-4410-48B4-85BA-B75BEDB9DDDE}" type="pres">
      <dgm:prSet presAssocID="{40003946-FD75-4F1C-B59A-8E30C9239AAB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86E04D0A-EC5C-4599-BCD3-DACEA9463248}" type="pres">
      <dgm:prSet presAssocID="{40003946-FD75-4F1C-B59A-8E30C9239AAB}" presName="spaceRect" presStyleCnt="0"/>
      <dgm:spPr/>
    </dgm:pt>
    <dgm:pt modelId="{7A375CEC-BD21-4496-B566-80A392C380D5}" type="pres">
      <dgm:prSet presAssocID="{40003946-FD75-4F1C-B59A-8E30C9239AAB}" presName="parTx" presStyleLbl="revTx" presStyleIdx="0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258A810B-9A71-4A7E-88FE-A42BDB31805A}" type="pres">
      <dgm:prSet presAssocID="{2E231A17-E112-483F-A782-A1CFCD874174}" presName="sibTrans" presStyleCnt="0"/>
      <dgm:spPr/>
    </dgm:pt>
    <dgm:pt modelId="{957CA95D-77D2-4EA8-AAC9-44FE9EC7E536}" type="pres">
      <dgm:prSet presAssocID="{CF474739-CCFF-4AF2-A823-FFC5F4F2750E}" presName="compNode" presStyleCnt="0"/>
      <dgm:spPr/>
    </dgm:pt>
    <dgm:pt modelId="{D0CB5E26-AA38-4706-AAAC-08C897122B2E}" type="pres">
      <dgm:prSet presAssocID="{CF474739-CCFF-4AF2-A823-FFC5F4F2750E}" presName="bgRect" presStyleLbl="bgShp" presStyleIdx="1" presStyleCnt="4"/>
      <dgm:spPr/>
    </dgm:pt>
    <dgm:pt modelId="{1A63DDFF-B36B-4D69-92FC-E64F006A0AA2}" type="pres">
      <dgm:prSet presAssocID="{CF474739-CCFF-4AF2-A823-FFC5F4F2750E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B3098714-30B3-4EF8-9E91-C9FB9EAE45DF}" type="pres">
      <dgm:prSet presAssocID="{CF474739-CCFF-4AF2-A823-FFC5F4F2750E}" presName="spaceRect" presStyleCnt="0"/>
      <dgm:spPr/>
    </dgm:pt>
    <dgm:pt modelId="{C0000F40-50E7-46F3-B1A9-3B65A0601DB7}" type="pres">
      <dgm:prSet presAssocID="{CF474739-CCFF-4AF2-A823-FFC5F4F2750E}" presName="parTx" presStyleLbl="revTx" presStyleIdx="1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B7D9BC5E-C8C0-45E2-B45D-9ABAE9A4AE0A}" type="pres">
      <dgm:prSet presAssocID="{D6C9DE22-1B2F-4634-990F-811090924E6F}" presName="sibTrans" presStyleCnt="0"/>
      <dgm:spPr/>
    </dgm:pt>
    <dgm:pt modelId="{8ED85843-A017-4A8E-A021-3AE5BDC5EEA5}" type="pres">
      <dgm:prSet presAssocID="{D9212B42-4847-4A5F-9E5C-2599F16662E0}" presName="compNode" presStyleCnt="0"/>
      <dgm:spPr/>
    </dgm:pt>
    <dgm:pt modelId="{2E7A3CAE-5D98-4E1E-BC7F-2A3322F0BB51}" type="pres">
      <dgm:prSet presAssocID="{D9212B42-4847-4A5F-9E5C-2599F16662E0}" presName="bgRect" presStyleLbl="bgShp" presStyleIdx="2" presStyleCnt="4"/>
      <dgm:spPr/>
    </dgm:pt>
    <dgm:pt modelId="{1EEEBEC8-1FE8-4A8B-AC17-2DA1B154A710}" type="pres">
      <dgm:prSet presAssocID="{D9212B42-4847-4A5F-9E5C-2599F16662E0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ustomer Review"/>
        </a:ext>
      </dgm:extLst>
    </dgm:pt>
    <dgm:pt modelId="{F247DF45-D612-4336-AE7F-59A27073799C}" type="pres">
      <dgm:prSet presAssocID="{D9212B42-4847-4A5F-9E5C-2599F16662E0}" presName="spaceRect" presStyleCnt="0"/>
      <dgm:spPr/>
    </dgm:pt>
    <dgm:pt modelId="{B5C9E631-79CB-4988-A33A-4BF4EC6CF464}" type="pres">
      <dgm:prSet presAssocID="{D9212B42-4847-4A5F-9E5C-2599F16662E0}" presName="parTx" presStyleLbl="revTx" presStyleIdx="2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A7219C81-42D5-4901-9BC5-BD037256CCDE}" type="pres">
      <dgm:prSet presAssocID="{9AACC219-7DC9-4E81-B531-1F53B6690901}" presName="sibTrans" presStyleCnt="0"/>
      <dgm:spPr/>
    </dgm:pt>
    <dgm:pt modelId="{C30142F2-6F1D-4831-AED3-4B53D50DB675}" type="pres">
      <dgm:prSet presAssocID="{8D56C765-6A39-4D93-B287-992E51C3D2FC}" presName="compNode" presStyleCnt="0"/>
      <dgm:spPr/>
    </dgm:pt>
    <dgm:pt modelId="{ABE3C4AD-E0E9-45DD-A248-F154A40CE43C}" type="pres">
      <dgm:prSet presAssocID="{8D56C765-6A39-4D93-B287-992E51C3D2FC}" presName="bgRect" presStyleLbl="bgShp" presStyleIdx="3" presStyleCnt="4"/>
      <dgm:spPr/>
    </dgm:pt>
    <dgm:pt modelId="{C2AC8778-3270-4266-AB9A-E50080ACFBC2}" type="pres">
      <dgm:prSet presAssocID="{8D56C765-6A39-4D93-B287-992E51C3D2FC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hield Tick outline"/>
        </a:ext>
      </dgm:extLst>
    </dgm:pt>
    <dgm:pt modelId="{D0CA8F88-9F37-4214-9AF2-D351A03CFA75}" type="pres">
      <dgm:prSet presAssocID="{8D56C765-6A39-4D93-B287-992E51C3D2FC}" presName="spaceRect" presStyleCnt="0"/>
      <dgm:spPr/>
    </dgm:pt>
    <dgm:pt modelId="{6E1C8AA3-147A-4032-A272-385E70BC8AD0}" type="pres">
      <dgm:prSet presAssocID="{8D56C765-6A39-4D93-B287-992E51C3D2FC}" presName="parTx" presStyleLbl="revTx" presStyleIdx="3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F31EA4AE-B1BE-434A-A1DD-B5ED79A5670B}" type="presOf" srcId="{C189A014-D246-45DC-B7C1-AD48BA1DD3B1}" destId="{1EEE5D43-F217-44BB-ACB6-D46E4FC9E8E9}" srcOrd="0" destOrd="0" presId="urn:microsoft.com/office/officeart/2018/2/layout/IconVerticalSolidList"/>
    <dgm:cxn modelId="{A4EB7B15-F1A1-4764-9E13-E56670C7DC4B}" srcId="{C189A014-D246-45DC-B7C1-AD48BA1DD3B1}" destId="{D9212B42-4847-4A5F-9E5C-2599F16662E0}" srcOrd="2" destOrd="0" parTransId="{FC73B055-A83F-49E0-9D2D-CC825D1892BE}" sibTransId="{9AACC219-7DC9-4E81-B531-1F53B6690901}"/>
    <dgm:cxn modelId="{3E594951-DB0C-4E1E-A813-EA87C1C95F0E}" type="presOf" srcId="{CF474739-CCFF-4AF2-A823-FFC5F4F2750E}" destId="{C0000F40-50E7-46F3-B1A9-3B65A0601DB7}" srcOrd="0" destOrd="0" presId="urn:microsoft.com/office/officeart/2018/2/layout/IconVerticalSolidList"/>
    <dgm:cxn modelId="{C40F9F74-0A8D-4E3E-869A-5160553981B4}" srcId="{C189A014-D246-45DC-B7C1-AD48BA1DD3B1}" destId="{CF474739-CCFF-4AF2-A823-FFC5F4F2750E}" srcOrd="1" destOrd="0" parTransId="{7216DCB6-32EA-44E5-85FA-06DA3F6CADCC}" sibTransId="{D6C9DE22-1B2F-4634-990F-811090924E6F}"/>
    <dgm:cxn modelId="{D77FD4C3-72FC-4D03-BABF-DA97630A3B78}" type="presOf" srcId="{8D56C765-6A39-4D93-B287-992E51C3D2FC}" destId="{6E1C8AA3-147A-4032-A272-385E70BC8AD0}" srcOrd="0" destOrd="0" presId="urn:microsoft.com/office/officeart/2018/2/layout/IconVerticalSolidList"/>
    <dgm:cxn modelId="{1D0E4477-AEA6-410B-A523-F901E6376555}" srcId="{C189A014-D246-45DC-B7C1-AD48BA1DD3B1}" destId="{40003946-FD75-4F1C-B59A-8E30C9239AAB}" srcOrd="0" destOrd="0" parTransId="{0DC24E2D-3B4A-444C-AAD8-1759FEC90AC4}" sibTransId="{2E231A17-E112-483F-A782-A1CFCD874174}"/>
    <dgm:cxn modelId="{3E677AB6-04AA-4578-BD92-28BC1A2D4DE0}" type="presOf" srcId="{40003946-FD75-4F1C-B59A-8E30C9239AAB}" destId="{7A375CEC-BD21-4496-B566-80A392C380D5}" srcOrd="0" destOrd="0" presId="urn:microsoft.com/office/officeart/2018/2/layout/IconVerticalSolidList"/>
    <dgm:cxn modelId="{9B12226A-1E73-4E34-BDA1-086379308F24}" srcId="{C189A014-D246-45DC-B7C1-AD48BA1DD3B1}" destId="{8D56C765-6A39-4D93-B287-992E51C3D2FC}" srcOrd="3" destOrd="0" parTransId="{F0A04BA5-0C82-4C03-9799-0F2F75DD7094}" sibTransId="{1DDCC4FC-7808-43C8-BB39-A23A4D9CA050}"/>
    <dgm:cxn modelId="{D4C0881C-F11E-48DB-90D5-E16CCC46512C}" type="presOf" srcId="{D9212B42-4847-4A5F-9E5C-2599F16662E0}" destId="{B5C9E631-79CB-4988-A33A-4BF4EC6CF464}" srcOrd="0" destOrd="0" presId="urn:microsoft.com/office/officeart/2018/2/layout/IconVerticalSolidList"/>
    <dgm:cxn modelId="{AC6548DB-C195-4346-B103-0FCB0FEFD53F}" type="presParOf" srcId="{1EEE5D43-F217-44BB-ACB6-D46E4FC9E8E9}" destId="{47941C3B-EFF9-4024-8524-F82186F40622}" srcOrd="0" destOrd="0" presId="urn:microsoft.com/office/officeart/2018/2/layout/IconVerticalSolidList"/>
    <dgm:cxn modelId="{5744DDF1-DB2B-4100-B3F6-079C1E85234E}" type="presParOf" srcId="{47941C3B-EFF9-4024-8524-F82186F40622}" destId="{CF6A2E14-9A0A-46D5-A9CB-5F9A35A195FB}" srcOrd="0" destOrd="0" presId="urn:microsoft.com/office/officeart/2018/2/layout/IconVerticalSolidList"/>
    <dgm:cxn modelId="{FE6033CB-ED10-403B-ABA4-5F4D36CC513C}" type="presParOf" srcId="{47941C3B-EFF9-4024-8524-F82186F40622}" destId="{5B2C9969-4410-48B4-85BA-B75BEDB9DDDE}" srcOrd="1" destOrd="0" presId="urn:microsoft.com/office/officeart/2018/2/layout/IconVerticalSolidList"/>
    <dgm:cxn modelId="{BD62461A-2600-4510-8AC5-68DBBFF2A44D}" type="presParOf" srcId="{47941C3B-EFF9-4024-8524-F82186F40622}" destId="{86E04D0A-EC5C-4599-BCD3-DACEA9463248}" srcOrd="2" destOrd="0" presId="urn:microsoft.com/office/officeart/2018/2/layout/IconVerticalSolidList"/>
    <dgm:cxn modelId="{6E4D9638-66AC-4672-9605-DAE630552C54}" type="presParOf" srcId="{47941C3B-EFF9-4024-8524-F82186F40622}" destId="{7A375CEC-BD21-4496-B566-80A392C380D5}" srcOrd="3" destOrd="0" presId="urn:microsoft.com/office/officeart/2018/2/layout/IconVerticalSolidList"/>
    <dgm:cxn modelId="{940035B9-FF82-4EBA-9319-808405B79661}" type="presParOf" srcId="{1EEE5D43-F217-44BB-ACB6-D46E4FC9E8E9}" destId="{258A810B-9A71-4A7E-88FE-A42BDB31805A}" srcOrd="1" destOrd="0" presId="urn:microsoft.com/office/officeart/2018/2/layout/IconVerticalSolidList"/>
    <dgm:cxn modelId="{7B6CD0AD-0DEB-47BF-8CBF-DA6471CC970F}" type="presParOf" srcId="{1EEE5D43-F217-44BB-ACB6-D46E4FC9E8E9}" destId="{957CA95D-77D2-4EA8-AAC9-44FE9EC7E536}" srcOrd="2" destOrd="0" presId="urn:microsoft.com/office/officeart/2018/2/layout/IconVerticalSolidList"/>
    <dgm:cxn modelId="{CD0846F9-E827-4EF3-8B24-7670BC42D5FD}" type="presParOf" srcId="{957CA95D-77D2-4EA8-AAC9-44FE9EC7E536}" destId="{D0CB5E26-AA38-4706-AAAC-08C897122B2E}" srcOrd="0" destOrd="0" presId="urn:microsoft.com/office/officeart/2018/2/layout/IconVerticalSolidList"/>
    <dgm:cxn modelId="{3EABB197-6A33-445E-8F91-8077B59A3DCD}" type="presParOf" srcId="{957CA95D-77D2-4EA8-AAC9-44FE9EC7E536}" destId="{1A63DDFF-B36B-4D69-92FC-E64F006A0AA2}" srcOrd="1" destOrd="0" presId="urn:microsoft.com/office/officeart/2018/2/layout/IconVerticalSolidList"/>
    <dgm:cxn modelId="{C567386E-42B4-47CA-B8E9-39BFEA619F39}" type="presParOf" srcId="{957CA95D-77D2-4EA8-AAC9-44FE9EC7E536}" destId="{B3098714-30B3-4EF8-9E91-C9FB9EAE45DF}" srcOrd="2" destOrd="0" presId="urn:microsoft.com/office/officeart/2018/2/layout/IconVerticalSolidList"/>
    <dgm:cxn modelId="{4D3551D5-0581-457C-950B-E71F5D0E45F9}" type="presParOf" srcId="{957CA95D-77D2-4EA8-AAC9-44FE9EC7E536}" destId="{C0000F40-50E7-46F3-B1A9-3B65A0601DB7}" srcOrd="3" destOrd="0" presId="urn:microsoft.com/office/officeart/2018/2/layout/IconVerticalSolidList"/>
    <dgm:cxn modelId="{4C753C1A-3E2E-4FD6-B6C4-C872E17670B7}" type="presParOf" srcId="{1EEE5D43-F217-44BB-ACB6-D46E4FC9E8E9}" destId="{B7D9BC5E-C8C0-45E2-B45D-9ABAE9A4AE0A}" srcOrd="3" destOrd="0" presId="urn:microsoft.com/office/officeart/2018/2/layout/IconVerticalSolidList"/>
    <dgm:cxn modelId="{18490FD8-A193-4A05-A5B6-BF2DBEF5709D}" type="presParOf" srcId="{1EEE5D43-F217-44BB-ACB6-D46E4FC9E8E9}" destId="{8ED85843-A017-4A8E-A021-3AE5BDC5EEA5}" srcOrd="4" destOrd="0" presId="urn:microsoft.com/office/officeart/2018/2/layout/IconVerticalSolidList"/>
    <dgm:cxn modelId="{DB831D9D-31C8-4E78-9363-D6F193771063}" type="presParOf" srcId="{8ED85843-A017-4A8E-A021-3AE5BDC5EEA5}" destId="{2E7A3CAE-5D98-4E1E-BC7F-2A3322F0BB51}" srcOrd="0" destOrd="0" presId="urn:microsoft.com/office/officeart/2018/2/layout/IconVerticalSolidList"/>
    <dgm:cxn modelId="{E1AF7C01-CAB2-4FFB-A9CC-8C181690B914}" type="presParOf" srcId="{8ED85843-A017-4A8E-A021-3AE5BDC5EEA5}" destId="{1EEEBEC8-1FE8-4A8B-AC17-2DA1B154A710}" srcOrd="1" destOrd="0" presId="urn:microsoft.com/office/officeart/2018/2/layout/IconVerticalSolidList"/>
    <dgm:cxn modelId="{215A577E-8B6C-4386-B6B2-69E5F0612D91}" type="presParOf" srcId="{8ED85843-A017-4A8E-A021-3AE5BDC5EEA5}" destId="{F247DF45-D612-4336-AE7F-59A27073799C}" srcOrd="2" destOrd="0" presId="urn:microsoft.com/office/officeart/2018/2/layout/IconVerticalSolidList"/>
    <dgm:cxn modelId="{E272D431-BEF5-4FAB-A886-CF5B5B887987}" type="presParOf" srcId="{8ED85843-A017-4A8E-A021-3AE5BDC5EEA5}" destId="{B5C9E631-79CB-4988-A33A-4BF4EC6CF464}" srcOrd="3" destOrd="0" presId="urn:microsoft.com/office/officeart/2018/2/layout/IconVerticalSolidList"/>
    <dgm:cxn modelId="{31072C63-0095-4DB3-B289-8E5B6B4B83A0}" type="presParOf" srcId="{1EEE5D43-F217-44BB-ACB6-D46E4FC9E8E9}" destId="{A7219C81-42D5-4901-9BC5-BD037256CCDE}" srcOrd="5" destOrd="0" presId="urn:microsoft.com/office/officeart/2018/2/layout/IconVerticalSolidList"/>
    <dgm:cxn modelId="{D033004A-D7EA-40F3-B5DC-CBE547BCDAC3}" type="presParOf" srcId="{1EEE5D43-F217-44BB-ACB6-D46E4FC9E8E9}" destId="{C30142F2-6F1D-4831-AED3-4B53D50DB675}" srcOrd="6" destOrd="0" presId="urn:microsoft.com/office/officeart/2018/2/layout/IconVerticalSolidList"/>
    <dgm:cxn modelId="{65858103-86B1-4DE1-B61C-3DE79DECBF83}" type="presParOf" srcId="{C30142F2-6F1D-4831-AED3-4B53D50DB675}" destId="{ABE3C4AD-E0E9-45DD-A248-F154A40CE43C}" srcOrd="0" destOrd="0" presId="urn:microsoft.com/office/officeart/2018/2/layout/IconVerticalSolidList"/>
    <dgm:cxn modelId="{FC329985-4CC1-46A2-862E-1372931D7C0A}" type="presParOf" srcId="{C30142F2-6F1D-4831-AED3-4B53D50DB675}" destId="{C2AC8778-3270-4266-AB9A-E50080ACFBC2}" srcOrd="1" destOrd="0" presId="urn:microsoft.com/office/officeart/2018/2/layout/IconVerticalSolidList"/>
    <dgm:cxn modelId="{53CC5CBE-9ED8-4B2B-8FFC-1102D5EC7DF4}" type="presParOf" srcId="{C30142F2-6F1D-4831-AED3-4B53D50DB675}" destId="{D0CA8F88-9F37-4214-9AF2-D351A03CFA75}" srcOrd="2" destOrd="0" presId="urn:microsoft.com/office/officeart/2018/2/layout/IconVerticalSolidList"/>
    <dgm:cxn modelId="{0932845C-E1D7-49E9-BB32-A5D037D61DD1}" type="presParOf" srcId="{C30142F2-6F1D-4831-AED3-4B53D50DB675}" destId="{6E1C8AA3-147A-4032-A272-385E70BC8AD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48B59-07B4-3148-8911-9F3023E323C7}">
      <dsp:nvSpPr>
        <dsp:cNvPr id="0" name=""/>
        <dsp:cNvSpPr/>
      </dsp:nvSpPr>
      <dsp:spPr>
        <a:xfrm>
          <a:off x="2991267" y="667407"/>
          <a:ext cx="4453330" cy="4453330"/>
        </a:xfrm>
        <a:prstGeom prst="blockArc">
          <a:avLst>
            <a:gd name="adj1" fmla="val 10800000"/>
            <a:gd name="adj2" fmla="val 16200000"/>
            <a:gd name="adj3" fmla="val 4638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0B6F737-2684-BB4A-9632-F85FDEC9B8B9}">
      <dsp:nvSpPr>
        <dsp:cNvPr id="0" name=""/>
        <dsp:cNvSpPr/>
      </dsp:nvSpPr>
      <dsp:spPr>
        <a:xfrm>
          <a:off x="2991267" y="667407"/>
          <a:ext cx="4453330" cy="4453330"/>
        </a:xfrm>
        <a:prstGeom prst="blockArc">
          <a:avLst>
            <a:gd name="adj1" fmla="val 5400000"/>
            <a:gd name="adj2" fmla="val 10800000"/>
            <a:gd name="adj3" fmla="val 4638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6087415-714C-6149-96C7-7438B849AAD1}">
      <dsp:nvSpPr>
        <dsp:cNvPr id="0" name=""/>
        <dsp:cNvSpPr/>
      </dsp:nvSpPr>
      <dsp:spPr>
        <a:xfrm>
          <a:off x="2991267" y="667407"/>
          <a:ext cx="4453330" cy="4453330"/>
        </a:xfrm>
        <a:prstGeom prst="blockArc">
          <a:avLst>
            <a:gd name="adj1" fmla="val 0"/>
            <a:gd name="adj2" fmla="val 5400000"/>
            <a:gd name="adj3" fmla="val 4638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91A7195-1319-9C47-8708-7AD3235E10C5}">
      <dsp:nvSpPr>
        <dsp:cNvPr id="0" name=""/>
        <dsp:cNvSpPr/>
      </dsp:nvSpPr>
      <dsp:spPr>
        <a:xfrm>
          <a:off x="2991267" y="667407"/>
          <a:ext cx="4453330" cy="4453330"/>
        </a:xfrm>
        <a:prstGeom prst="blockArc">
          <a:avLst>
            <a:gd name="adj1" fmla="val 16200000"/>
            <a:gd name="adj2" fmla="val 0"/>
            <a:gd name="adj3" fmla="val 4638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F539C62-0FEC-0F42-88BB-CE4BFA7D2678}">
      <dsp:nvSpPr>
        <dsp:cNvPr id="0" name=""/>
        <dsp:cNvSpPr/>
      </dsp:nvSpPr>
      <dsp:spPr>
        <a:xfrm>
          <a:off x="4193478" y="1869619"/>
          <a:ext cx="2048907" cy="204890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Integration challenges </a:t>
          </a:r>
        </a:p>
      </dsp:txBody>
      <dsp:txXfrm>
        <a:off x="4493533" y="2169674"/>
        <a:ext cx="1448797" cy="1448797"/>
      </dsp:txXfrm>
    </dsp:sp>
    <dsp:sp modelId="{79D6B8D4-C94F-6F43-ADD3-93A91D4F59CE}">
      <dsp:nvSpPr>
        <dsp:cNvPr id="0" name=""/>
        <dsp:cNvSpPr/>
      </dsp:nvSpPr>
      <dsp:spPr>
        <a:xfrm>
          <a:off x="4248360" y="1922"/>
          <a:ext cx="1939143" cy="1434235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Securing funding</a:t>
          </a:r>
        </a:p>
      </dsp:txBody>
      <dsp:txXfrm>
        <a:off x="4532341" y="211961"/>
        <a:ext cx="1371181" cy="1014157"/>
      </dsp:txXfrm>
    </dsp:sp>
    <dsp:sp modelId="{07FD87A2-1EEA-084A-B8CD-EBE487698D84}">
      <dsp:nvSpPr>
        <dsp:cNvPr id="0" name=""/>
        <dsp:cNvSpPr/>
      </dsp:nvSpPr>
      <dsp:spPr>
        <a:xfrm>
          <a:off x="6433569" y="2176955"/>
          <a:ext cx="1918791" cy="1434235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Logistical difficulties</a:t>
          </a:r>
        </a:p>
      </dsp:txBody>
      <dsp:txXfrm>
        <a:off x="6714569" y="2386994"/>
        <a:ext cx="1356791" cy="1014157"/>
      </dsp:txXfrm>
    </dsp:sp>
    <dsp:sp modelId="{8487AE57-6154-CC46-896A-BF26EBBA34F1}">
      <dsp:nvSpPr>
        <dsp:cNvPr id="0" name=""/>
        <dsp:cNvSpPr/>
      </dsp:nvSpPr>
      <dsp:spPr>
        <a:xfrm>
          <a:off x="4195609" y="4351988"/>
          <a:ext cx="2044645" cy="1434235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Disorganized regulatory measures</a:t>
          </a:r>
        </a:p>
      </dsp:txBody>
      <dsp:txXfrm>
        <a:off x="4495040" y="4562027"/>
        <a:ext cx="1445783" cy="1014157"/>
      </dsp:txXfrm>
    </dsp:sp>
    <dsp:sp modelId="{BC94ECCA-A1C6-4944-8D31-AE1859D7C8F4}">
      <dsp:nvSpPr>
        <dsp:cNvPr id="0" name=""/>
        <dsp:cNvSpPr/>
      </dsp:nvSpPr>
      <dsp:spPr>
        <a:xfrm>
          <a:off x="2164337" y="2176955"/>
          <a:ext cx="1757124" cy="1434235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Manufacturing scale up</a:t>
          </a:r>
        </a:p>
      </dsp:txBody>
      <dsp:txXfrm>
        <a:off x="2421662" y="2386994"/>
        <a:ext cx="1242474" cy="10141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CE20AF-57F9-1B4E-B54D-899AEA43C04D}">
      <dsp:nvSpPr>
        <dsp:cNvPr id="0" name=""/>
        <dsp:cNvSpPr/>
      </dsp:nvSpPr>
      <dsp:spPr>
        <a:xfrm>
          <a:off x="0" y="0"/>
          <a:ext cx="888873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76065A-FED5-3046-9287-4647359FE4EA}">
      <dsp:nvSpPr>
        <dsp:cNvPr id="0" name=""/>
        <dsp:cNvSpPr/>
      </dsp:nvSpPr>
      <dsp:spPr>
        <a:xfrm>
          <a:off x="0" y="0"/>
          <a:ext cx="8888731" cy="9857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/>
            <a:t>Situated at the cutting edge of translational research</a:t>
          </a:r>
          <a:endParaRPr lang="en-US" sz="2700" kern="1200" dirty="0"/>
        </a:p>
      </dsp:txBody>
      <dsp:txXfrm>
        <a:off x="0" y="0"/>
        <a:ext cx="8888731" cy="985763"/>
      </dsp:txXfrm>
    </dsp:sp>
    <dsp:sp modelId="{E5B5115F-BF21-B540-B5F8-06627C3D8596}">
      <dsp:nvSpPr>
        <dsp:cNvPr id="0" name=""/>
        <dsp:cNvSpPr/>
      </dsp:nvSpPr>
      <dsp:spPr>
        <a:xfrm>
          <a:off x="0" y="985763"/>
          <a:ext cx="888873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5B747B-BD4A-674D-8881-8C3EEDD82159}">
      <dsp:nvSpPr>
        <dsp:cNvPr id="0" name=""/>
        <dsp:cNvSpPr/>
      </dsp:nvSpPr>
      <dsp:spPr>
        <a:xfrm>
          <a:off x="0" y="985763"/>
          <a:ext cx="8888731" cy="9857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/>
            <a:t>Direct involvement with prospective donors to provide stem cells </a:t>
          </a:r>
          <a:endParaRPr lang="en-US" sz="2700" kern="1200" dirty="0"/>
        </a:p>
      </dsp:txBody>
      <dsp:txXfrm>
        <a:off x="0" y="985763"/>
        <a:ext cx="8888731" cy="98576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47E390-859B-6249-8240-FA935A1EEB1F}">
      <dsp:nvSpPr>
        <dsp:cNvPr id="0" name=""/>
        <dsp:cNvSpPr/>
      </dsp:nvSpPr>
      <dsp:spPr>
        <a:xfrm>
          <a:off x="0" y="352809"/>
          <a:ext cx="105156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8B6B33-6F1C-E54E-A080-571CCB1E78A3}">
      <dsp:nvSpPr>
        <dsp:cNvPr id="0" name=""/>
        <dsp:cNvSpPr/>
      </dsp:nvSpPr>
      <dsp:spPr>
        <a:xfrm>
          <a:off x="525780" y="72369"/>
          <a:ext cx="7360920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Participants’ level of understanding on the process of stem cell donation</a:t>
          </a:r>
          <a:endParaRPr lang="en-US" sz="1600" kern="1200" dirty="0">
            <a:solidFill>
              <a:schemeClr val="bg1"/>
            </a:solidFill>
          </a:endParaRPr>
        </a:p>
      </dsp:txBody>
      <dsp:txXfrm>
        <a:off x="553160" y="99749"/>
        <a:ext cx="7306160" cy="506120"/>
      </dsp:txXfrm>
    </dsp:sp>
    <dsp:sp modelId="{3BC5FE1C-9D8A-F04C-BEC1-D80FF212D34D}">
      <dsp:nvSpPr>
        <dsp:cNvPr id="0" name=""/>
        <dsp:cNvSpPr/>
      </dsp:nvSpPr>
      <dsp:spPr>
        <a:xfrm>
          <a:off x="0" y="1214649"/>
          <a:ext cx="105156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BDBB10-88F5-9845-9F01-0A64222BC172}">
      <dsp:nvSpPr>
        <dsp:cNvPr id="0" name=""/>
        <dsp:cNvSpPr/>
      </dsp:nvSpPr>
      <dsp:spPr>
        <a:xfrm>
          <a:off x="525780" y="934209"/>
          <a:ext cx="7360920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Participants’ level of understanding on work of the charity</a:t>
          </a:r>
          <a:endParaRPr lang="en-US" sz="1600" kern="1200" dirty="0">
            <a:solidFill>
              <a:schemeClr val="bg1"/>
            </a:solidFill>
          </a:endParaRPr>
        </a:p>
      </dsp:txBody>
      <dsp:txXfrm>
        <a:off x="553160" y="961589"/>
        <a:ext cx="7306160" cy="506120"/>
      </dsp:txXfrm>
    </dsp:sp>
    <dsp:sp modelId="{74E9206D-4533-2348-9AFA-66E20350A29C}">
      <dsp:nvSpPr>
        <dsp:cNvPr id="0" name=""/>
        <dsp:cNvSpPr/>
      </dsp:nvSpPr>
      <dsp:spPr>
        <a:xfrm>
          <a:off x="0" y="2076489"/>
          <a:ext cx="105156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A600F8-9808-3547-A16A-458E41009739}">
      <dsp:nvSpPr>
        <dsp:cNvPr id="0" name=""/>
        <dsp:cNvSpPr/>
      </dsp:nvSpPr>
      <dsp:spPr>
        <a:xfrm>
          <a:off x="525780" y="1796049"/>
          <a:ext cx="7360920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Participants’ willingness to donate cells to be used for research towards developing new therapies</a:t>
          </a:r>
          <a:endParaRPr lang="en-US" sz="1600" kern="1200" dirty="0">
            <a:solidFill>
              <a:schemeClr val="bg1"/>
            </a:solidFill>
          </a:endParaRPr>
        </a:p>
      </dsp:txBody>
      <dsp:txXfrm>
        <a:off x="553160" y="1823429"/>
        <a:ext cx="7306160" cy="506120"/>
      </dsp:txXfrm>
    </dsp:sp>
    <dsp:sp modelId="{48E3B579-872E-FD49-B672-CB5042724666}">
      <dsp:nvSpPr>
        <dsp:cNvPr id="0" name=""/>
        <dsp:cNvSpPr/>
      </dsp:nvSpPr>
      <dsp:spPr>
        <a:xfrm>
          <a:off x="0" y="2938329"/>
          <a:ext cx="105156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2060B2-9597-E24A-9B6C-396FFCE49043}">
      <dsp:nvSpPr>
        <dsp:cNvPr id="0" name=""/>
        <dsp:cNvSpPr/>
      </dsp:nvSpPr>
      <dsp:spPr>
        <a:xfrm>
          <a:off x="525780" y="2657889"/>
          <a:ext cx="7360920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Participants' degree of comfort with the charity collaborating with external organizations</a:t>
          </a:r>
          <a:endParaRPr lang="en-US" sz="1600" kern="1200" dirty="0">
            <a:solidFill>
              <a:schemeClr val="bg1"/>
            </a:solidFill>
          </a:endParaRPr>
        </a:p>
      </dsp:txBody>
      <dsp:txXfrm>
        <a:off x="553160" y="2685269"/>
        <a:ext cx="7306160" cy="506120"/>
      </dsp:txXfrm>
    </dsp:sp>
    <dsp:sp modelId="{4C89C9EF-FA10-F64A-8519-0ED62BF4BEFC}">
      <dsp:nvSpPr>
        <dsp:cNvPr id="0" name=""/>
        <dsp:cNvSpPr/>
      </dsp:nvSpPr>
      <dsp:spPr>
        <a:xfrm>
          <a:off x="0" y="3800169"/>
          <a:ext cx="105156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D7AA6C-291E-0F40-932D-FB020A26786D}">
      <dsp:nvSpPr>
        <dsp:cNvPr id="0" name=""/>
        <dsp:cNvSpPr/>
      </dsp:nvSpPr>
      <dsp:spPr>
        <a:xfrm>
          <a:off x="525780" y="3519729"/>
          <a:ext cx="7360920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Participants' degree of comfort with the charity receiving payment from external organizations</a:t>
          </a:r>
          <a:endParaRPr lang="en-US" sz="1600" kern="1200" dirty="0">
            <a:solidFill>
              <a:schemeClr val="bg1"/>
            </a:solidFill>
          </a:endParaRPr>
        </a:p>
      </dsp:txBody>
      <dsp:txXfrm>
        <a:off x="553160" y="3547109"/>
        <a:ext cx="7306160" cy="5061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197338-1D03-4672-B4D5-F58DC81A6DB4}">
      <dsp:nvSpPr>
        <dsp:cNvPr id="0" name=""/>
        <dsp:cNvSpPr/>
      </dsp:nvSpPr>
      <dsp:spPr>
        <a:xfrm>
          <a:off x="2044800" y="174437"/>
          <a:ext cx="2196000" cy="21960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487B36-093F-4ECB-BBF6-E84E27E0D8DD}">
      <dsp:nvSpPr>
        <dsp:cNvPr id="0" name=""/>
        <dsp:cNvSpPr/>
      </dsp:nvSpPr>
      <dsp:spPr>
        <a:xfrm>
          <a:off x="2512800" y="642437"/>
          <a:ext cx="1260000" cy="126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D7E305-9B85-4BC7-8850-1C08ED06752F}">
      <dsp:nvSpPr>
        <dsp:cNvPr id="0" name=""/>
        <dsp:cNvSpPr/>
      </dsp:nvSpPr>
      <dsp:spPr>
        <a:xfrm>
          <a:off x="1342800" y="3054438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2900" kern="1200"/>
            <a:t>Quantitative results</a:t>
          </a:r>
        </a:p>
      </dsp:txBody>
      <dsp:txXfrm>
        <a:off x="1342800" y="3054438"/>
        <a:ext cx="3600000" cy="720000"/>
      </dsp:txXfrm>
    </dsp:sp>
    <dsp:sp modelId="{A3768FD3-01AE-441D-8B49-783DD8DFEBDC}">
      <dsp:nvSpPr>
        <dsp:cNvPr id="0" name=""/>
        <dsp:cNvSpPr/>
      </dsp:nvSpPr>
      <dsp:spPr>
        <a:xfrm>
          <a:off x="6274800" y="174437"/>
          <a:ext cx="2196000" cy="21960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FCC5EB-0AA3-4F50-AC50-EFD243BAFA03}">
      <dsp:nvSpPr>
        <dsp:cNvPr id="0" name=""/>
        <dsp:cNvSpPr/>
      </dsp:nvSpPr>
      <dsp:spPr>
        <a:xfrm>
          <a:off x="6742800" y="642437"/>
          <a:ext cx="1260000" cy="126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0CE3C0-3367-4E5F-9752-FD48E22EE1B0}">
      <dsp:nvSpPr>
        <dsp:cNvPr id="0" name=""/>
        <dsp:cNvSpPr/>
      </dsp:nvSpPr>
      <dsp:spPr>
        <a:xfrm>
          <a:off x="5572800" y="3054438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2900" kern="1200"/>
            <a:t>Qualitative results </a:t>
          </a:r>
        </a:p>
      </dsp:txBody>
      <dsp:txXfrm>
        <a:off x="5572800" y="3054438"/>
        <a:ext cx="3600000" cy="7200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935699-6714-5B44-B590-126B6289B9F7}">
      <dsp:nvSpPr>
        <dsp:cNvPr id="0" name=""/>
        <dsp:cNvSpPr/>
      </dsp:nvSpPr>
      <dsp:spPr>
        <a:xfrm>
          <a:off x="0" y="1809299"/>
          <a:ext cx="6396669" cy="37705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6453" tIns="791464" rIns="496453" bIns="270256" numCol="1" spcCol="1270" anchor="t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800" kern="1200">
              <a:effectLst/>
              <a:latin typeface="+mn-lt"/>
              <a:ea typeface="+mn-ea"/>
              <a:cs typeface="+mn-cs"/>
            </a:rPr>
            <a:t>24% increase in the public’s positive views of the pharmaceutical industry since the pandemic </a:t>
          </a:r>
          <a:endParaRPr lang="en-US" sz="3800" kern="1200" dirty="0"/>
        </a:p>
      </dsp:txBody>
      <dsp:txXfrm>
        <a:off x="0" y="1809299"/>
        <a:ext cx="6396669" cy="3770550"/>
      </dsp:txXfrm>
    </dsp:sp>
    <dsp:sp modelId="{EEED78C3-34E3-3D40-89BF-833F2836E83C}">
      <dsp:nvSpPr>
        <dsp:cNvPr id="0" name=""/>
        <dsp:cNvSpPr/>
      </dsp:nvSpPr>
      <dsp:spPr>
        <a:xfrm>
          <a:off x="319833" y="39285"/>
          <a:ext cx="4477668" cy="2330893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9245" tIns="0" rIns="169245" bIns="0" numCol="1" spcCol="1270" anchor="ctr" anchorCtr="0">
          <a:noAutofit/>
        </a:bodyPr>
        <a:lstStyle/>
        <a:p>
          <a:pPr lvl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Role of pharmaceutical companies in relation to the COVID-19 pandemic</a:t>
          </a:r>
        </a:p>
      </dsp:txBody>
      <dsp:txXfrm>
        <a:off x="433618" y="153070"/>
        <a:ext cx="4250098" cy="210332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935699-6714-5B44-B590-126B6289B9F7}">
      <dsp:nvSpPr>
        <dsp:cNvPr id="0" name=""/>
        <dsp:cNvSpPr/>
      </dsp:nvSpPr>
      <dsp:spPr>
        <a:xfrm>
          <a:off x="0" y="465787"/>
          <a:ext cx="6396669" cy="511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6453" tIns="604012" rIns="496453" bIns="206248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kern="1200" dirty="0"/>
            <a:t>Therapeutic donations take precedence over donations for research purposes</a:t>
          </a:r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kern="1200" dirty="0"/>
            <a:t>Constructed hierarchy of donation </a:t>
          </a:r>
          <a:r>
            <a:rPr lang="en-US" sz="2900" kern="1200" dirty="0">
              <a:sym typeface="Wingdings" pitchFamily="2" charset="2"/>
            </a:rPr>
            <a:t> limitation on access to SC for CGT research </a:t>
          </a:r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kern="1200"/>
            <a:t>Recent data: age does not limit iPSC application for regenerative therapies</a:t>
          </a:r>
          <a:endParaRPr lang="en-US" sz="29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kern="1200" dirty="0"/>
            <a:t>Target older prospective donors </a:t>
          </a:r>
        </a:p>
      </dsp:txBody>
      <dsp:txXfrm>
        <a:off x="0" y="465787"/>
        <a:ext cx="6396669" cy="5115600"/>
      </dsp:txXfrm>
    </dsp:sp>
    <dsp:sp modelId="{EEED78C3-34E3-3D40-89BF-833F2836E83C}">
      <dsp:nvSpPr>
        <dsp:cNvPr id="0" name=""/>
        <dsp:cNvSpPr/>
      </dsp:nvSpPr>
      <dsp:spPr>
        <a:xfrm>
          <a:off x="319833" y="37747"/>
          <a:ext cx="4477668" cy="85608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9245" tIns="0" rIns="169245" bIns="0" numCol="1" spcCol="1270" anchor="ctr" anchorCtr="0">
          <a:noAutofit/>
        </a:bodyPr>
        <a:lstStyle/>
        <a:p>
          <a:pPr lvl="0" algn="l" defTabSz="12890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/>
            <a:t>Access to stem cells</a:t>
          </a:r>
        </a:p>
      </dsp:txBody>
      <dsp:txXfrm>
        <a:off x="361623" y="79537"/>
        <a:ext cx="4394088" cy="7725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BAE589-F2A6-0D4C-A766-4BFF7AD4F0A5}">
      <dsp:nvSpPr>
        <dsp:cNvPr id="0" name=""/>
        <dsp:cNvSpPr/>
      </dsp:nvSpPr>
      <dsp:spPr>
        <a:xfrm>
          <a:off x="0" y="976727"/>
          <a:ext cx="6307115" cy="162064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6453" tIns="520700" rIns="496453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/>
            <a:t>Results of the survey support the literature 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/>
            <a:t>To facilitate SC donations &amp; maintain trust </a:t>
          </a:r>
          <a:r>
            <a:rPr lang="en-GB" sz="1800" kern="1200" dirty="0">
              <a:sym typeface="Wingdings" pitchFamily="2" charset="2"/>
            </a:rPr>
            <a:t> </a:t>
          </a:r>
          <a:r>
            <a:rPr lang="en-GB" sz="1800" kern="1200" dirty="0"/>
            <a:t>General Data Protection Regulation (GDPR)</a:t>
          </a:r>
        </a:p>
      </dsp:txBody>
      <dsp:txXfrm>
        <a:off x="0" y="976727"/>
        <a:ext cx="6307115" cy="1620644"/>
      </dsp:txXfrm>
    </dsp:sp>
    <dsp:sp modelId="{EA6A707F-3E01-3942-8752-D230410A4D67}">
      <dsp:nvSpPr>
        <dsp:cNvPr id="0" name=""/>
        <dsp:cNvSpPr/>
      </dsp:nvSpPr>
      <dsp:spPr>
        <a:xfrm>
          <a:off x="319833" y="688668"/>
          <a:ext cx="4477668" cy="73056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9245" tIns="0" rIns="169245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/>
            <a:t>Privacy and security of genetic material</a:t>
          </a:r>
          <a:endParaRPr lang="en-US" sz="2000" kern="1200" dirty="0"/>
        </a:p>
      </dsp:txBody>
      <dsp:txXfrm>
        <a:off x="355496" y="724331"/>
        <a:ext cx="4406342" cy="659239"/>
      </dsp:txXfrm>
    </dsp:sp>
    <dsp:sp modelId="{F6ED3AF4-8D90-324C-9AA1-D71431761C30}">
      <dsp:nvSpPr>
        <dsp:cNvPr id="0" name=""/>
        <dsp:cNvSpPr/>
      </dsp:nvSpPr>
      <dsp:spPr>
        <a:xfrm>
          <a:off x="0" y="2968505"/>
          <a:ext cx="6396669" cy="199027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6453" tIns="520700" rIns="496453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/>
            <a:t>Higher education </a:t>
          </a:r>
          <a:r>
            <a:rPr lang="en-GB" sz="1800" kern="1200" dirty="0">
              <a:sym typeface="Wingdings" pitchFamily="2" charset="2"/>
            </a:rPr>
            <a:t> less likely to favour external collaborations &amp; funding 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/>
            <a:t>Transparent consent process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b="1" kern="1200" dirty="0"/>
            <a:t>Full disclosure: nature of partnership, payment process, potential commercial value </a:t>
          </a:r>
        </a:p>
      </dsp:txBody>
      <dsp:txXfrm>
        <a:off x="0" y="2968505"/>
        <a:ext cx="6396669" cy="1990271"/>
      </dsp:txXfrm>
    </dsp:sp>
    <dsp:sp modelId="{56E86015-9EF1-0E46-B03F-92A5F831AE98}">
      <dsp:nvSpPr>
        <dsp:cNvPr id="0" name=""/>
        <dsp:cNvSpPr/>
      </dsp:nvSpPr>
      <dsp:spPr>
        <a:xfrm>
          <a:off x="290338" y="2708833"/>
          <a:ext cx="4477668" cy="65380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9245" tIns="0" rIns="169245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/>
            <a:t>Transparency &amp; informed consent </a:t>
          </a:r>
          <a:endParaRPr lang="en-US" sz="2000" kern="1200" dirty="0"/>
        </a:p>
      </dsp:txBody>
      <dsp:txXfrm>
        <a:off x="322254" y="2740749"/>
        <a:ext cx="4413836" cy="58997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BAE589-F2A6-0D4C-A766-4BFF7AD4F0A5}">
      <dsp:nvSpPr>
        <dsp:cNvPr id="0" name=""/>
        <dsp:cNvSpPr/>
      </dsp:nvSpPr>
      <dsp:spPr>
        <a:xfrm>
          <a:off x="0" y="869074"/>
          <a:ext cx="6396669" cy="113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6453" tIns="499872" rIns="496453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/>
            <a:t>Donors’ perceptions and understanding of the process of CGT development and manufacturing</a:t>
          </a:r>
          <a:r>
            <a:rPr lang="en-US" sz="1800" kern="1200" dirty="0"/>
            <a:t> </a:t>
          </a:r>
        </a:p>
      </dsp:txBody>
      <dsp:txXfrm>
        <a:off x="0" y="869074"/>
        <a:ext cx="6396669" cy="1134000"/>
      </dsp:txXfrm>
    </dsp:sp>
    <dsp:sp modelId="{EA6A707F-3E01-3942-8752-D230410A4D67}">
      <dsp:nvSpPr>
        <dsp:cNvPr id="0" name=""/>
        <dsp:cNvSpPr/>
      </dsp:nvSpPr>
      <dsp:spPr>
        <a:xfrm>
          <a:off x="319833" y="514834"/>
          <a:ext cx="4477668" cy="7084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9245" tIns="0" rIns="169245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/>
            <a:t>Donors’ moral responsibility </a:t>
          </a:r>
          <a:endParaRPr lang="en-US" sz="2000" kern="1200" dirty="0"/>
        </a:p>
      </dsp:txBody>
      <dsp:txXfrm>
        <a:off x="354418" y="549419"/>
        <a:ext cx="4408498" cy="639310"/>
      </dsp:txXfrm>
    </dsp:sp>
    <dsp:sp modelId="{F6ED3AF4-8D90-324C-9AA1-D71431761C30}">
      <dsp:nvSpPr>
        <dsp:cNvPr id="0" name=""/>
        <dsp:cNvSpPr/>
      </dsp:nvSpPr>
      <dsp:spPr>
        <a:xfrm>
          <a:off x="0" y="2486914"/>
          <a:ext cx="6396669" cy="113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6453" tIns="499872" rIns="496453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/>
            <a:t>Inquiry into factors influencing donors’ decisions to donate for CGT research </a:t>
          </a:r>
          <a:endParaRPr lang="en-US" sz="1800" kern="1200" dirty="0"/>
        </a:p>
      </dsp:txBody>
      <dsp:txXfrm>
        <a:off x="0" y="2486914"/>
        <a:ext cx="6396669" cy="1134000"/>
      </dsp:txXfrm>
    </dsp:sp>
    <dsp:sp modelId="{56E86015-9EF1-0E46-B03F-92A5F831AE98}">
      <dsp:nvSpPr>
        <dsp:cNvPr id="0" name=""/>
        <dsp:cNvSpPr/>
      </dsp:nvSpPr>
      <dsp:spPr>
        <a:xfrm>
          <a:off x="319833" y="2132675"/>
          <a:ext cx="4477668" cy="7084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9245" tIns="0" rIns="169245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/>
            <a:t>Hesitancy to donate stem cells for novel treatment research </a:t>
          </a:r>
          <a:endParaRPr lang="en-US" sz="2000" kern="1200" dirty="0"/>
        </a:p>
      </dsp:txBody>
      <dsp:txXfrm>
        <a:off x="354418" y="2167260"/>
        <a:ext cx="4408498" cy="639310"/>
      </dsp:txXfrm>
    </dsp:sp>
    <dsp:sp modelId="{A70596B6-F87B-D849-8454-4F109E8F1D09}">
      <dsp:nvSpPr>
        <dsp:cNvPr id="0" name=""/>
        <dsp:cNvSpPr/>
      </dsp:nvSpPr>
      <dsp:spPr>
        <a:xfrm>
          <a:off x="0" y="4104755"/>
          <a:ext cx="6396669" cy="8883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6453" tIns="499872" rIns="496453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>
              <a:sym typeface="Wingdings" pitchFamily="2" charset="2"/>
            </a:rPr>
            <a:t>Increasing donors’ awareness on the work of the charity </a:t>
          </a:r>
          <a:endParaRPr lang="en-US" sz="1800" kern="1200" dirty="0"/>
        </a:p>
      </dsp:txBody>
      <dsp:txXfrm>
        <a:off x="0" y="4104755"/>
        <a:ext cx="6396669" cy="888300"/>
      </dsp:txXfrm>
    </dsp:sp>
    <dsp:sp modelId="{3F5B9C57-B462-1442-ACEF-C966830D8C68}">
      <dsp:nvSpPr>
        <dsp:cNvPr id="0" name=""/>
        <dsp:cNvSpPr/>
      </dsp:nvSpPr>
      <dsp:spPr>
        <a:xfrm>
          <a:off x="319833" y="3750514"/>
          <a:ext cx="4477668" cy="70848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9245" tIns="0" rIns="169245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/>
            <a:t>Proactive educational initiatives</a:t>
          </a:r>
        </a:p>
      </dsp:txBody>
      <dsp:txXfrm>
        <a:off x="354418" y="3785099"/>
        <a:ext cx="4408498" cy="63931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6A2E14-9A0A-46D5-A9CB-5F9A35A195FB}">
      <dsp:nvSpPr>
        <dsp:cNvPr id="0" name=""/>
        <dsp:cNvSpPr/>
      </dsp:nvSpPr>
      <dsp:spPr>
        <a:xfrm>
          <a:off x="0" y="2312"/>
          <a:ext cx="6269038" cy="117210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2C9969-4410-48B4-85BA-B75BEDB9DDDE}">
      <dsp:nvSpPr>
        <dsp:cNvPr id="0" name=""/>
        <dsp:cNvSpPr/>
      </dsp:nvSpPr>
      <dsp:spPr>
        <a:xfrm>
          <a:off x="354561" y="266036"/>
          <a:ext cx="644657" cy="64465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375CEC-BD21-4496-B566-80A392C380D5}">
      <dsp:nvSpPr>
        <dsp:cNvPr id="0" name=""/>
        <dsp:cNvSpPr/>
      </dsp:nvSpPr>
      <dsp:spPr>
        <a:xfrm>
          <a:off x="1353781" y="2312"/>
          <a:ext cx="4915256" cy="11721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048" tIns="124048" rIns="124048" bIns="124048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Insight into donors’ perceptions on pharmaceutical companies vs. charitable organizations </a:t>
          </a:r>
        </a:p>
      </dsp:txBody>
      <dsp:txXfrm>
        <a:off x="1353781" y="2312"/>
        <a:ext cx="4915256" cy="1172105"/>
      </dsp:txXfrm>
    </dsp:sp>
    <dsp:sp modelId="{D0CB5E26-AA38-4706-AAAC-08C897122B2E}">
      <dsp:nvSpPr>
        <dsp:cNvPr id="0" name=""/>
        <dsp:cNvSpPr/>
      </dsp:nvSpPr>
      <dsp:spPr>
        <a:xfrm>
          <a:off x="0" y="1467444"/>
          <a:ext cx="6269038" cy="117210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63DDFF-B36B-4D69-92FC-E64F006A0AA2}">
      <dsp:nvSpPr>
        <dsp:cNvPr id="0" name=""/>
        <dsp:cNvSpPr/>
      </dsp:nvSpPr>
      <dsp:spPr>
        <a:xfrm>
          <a:off x="354561" y="1731167"/>
          <a:ext cx="644657" cy="64465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000F40-50E7-46F3-B1A9-3B65A0601DB7}">
      <dsp:nvSpPr>
        <dsp:cNvPr id="0" name=""/>
        <dsp:cNvSpPr/>
      </dsp:nvSpPr>
      <dsp:spPr>
        <a:xfrm>
          <a:off x="1353781" y="1467444"/>
          <a:ext cx="4915256" cy="11721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048" tIns="124048" rIns="124048" bIns="124048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/>
            <a:t>Donors display moral obligation &amp; keenness to influence the direction of any donations made</a:t>
          </a:r>
          <a:r>
            <a:rPr lang="en-US" sz="2200" kern="1200" dirty="0"/>
            <a:t> </a:t>
          </a:r>
        </a:p>
      </dsp:txBody>
      <dsp:txXfrm>
        <a:off x="1353781" y="1467444"/>
        <a:ext cx="4915256" cy="1172105"/>
      </dsp:txXfrm>
    </dsp:sp>
    <dsp:sp modelId="{2E7A3CAE-5D98-4E1E-BC7F-2A3322F0BB51}">
      <dsp:nvSpPr>
        <dsp:cNvPr id="0" name=""/>
        <dsp:cNvSpPr/>
      </dsp:nvSpPr>
      <dsp:spPr>
        <a:xfrm>
          <a:off x="0" y="2932575"/>
          <a:ext cx="6269038" cy="117210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EEBEC8-1FE8-4A8B-AC17-2DA1B154A710}">
      <dsp:nvSpPr>
        <dsp:cNvPr id="0" name=""/>
        <dsp:cNvSpPr/>
      </dsp:nvSpPr>
      <dsp:spPr>
        <a:xfrm>
          <a:off x="354561" y="3196299"/>
          <a:ext cx="644657" cy="64465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C9E631-79CB-4988-A33A-4BF4EC6CF464}">
      <dsp:nvSpPr>
        <dsp:cNvPr id="0" name=""/>
        <dsp:cNvSpPr/>
      </dsp:nvSpPr>
      <dsp:spPr>
        <a:xfrm>
          <a:off x="1353781" y="2932575"/>
          <a:ext cx="4915256" cy="11721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048" tIns="124048" rIns="124048" bIns="124048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/>
            <a:t>What is deemed to be ‘ethical’ engagement between charitable and commercial organizations</a:t>
          </a:r>
          <a:r>
            <a:rPr lang="en-US" sz="2200" kern="1200"/>
            <a:t>?</a:t>
          </a:r>
        </a:p>
      </dsp:txBody>
      <dsp:txXfrm>
        <a:off x="1353781" y="2932575"/>
        <a:ext cx="4915256" cy="1172105"/>
      </dsp:txXfrm>
    </dsp:sp>
    <dsp:sp modelId="{ABE3C4AD-E0E9-45DD-A248-F154A40CE43C}">
      <dsp:nvSpPr>
        <dsp:cNvPr id="0" name=""/>
        <dsp:cNvSpPr/>
      </dsp:nvSpPr>
      <dsp:spPr>
        <a:xfrm>
          <a:off x="0" y="4397707"/>
          <a:ext cx="6269038" cy="117210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AC8778-3270-4266-AB9A-E50080ACFBC2}">
      <dsp:nvSpPr>
        <dsp:cNvPr id="0" name=""/>
        <dsp:cNvSpPr/>
      </dsp:nvSpPr>
      <dsp:spPr>
        <a:xfrm>
          <a:off x="354561" y="4661430"/>
          <a:ext cx="644657" cy="64465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1C8AA3-147A-4032-A272-385E70BC8AD0}">
      <dsp:nvSpPr>
        <dsp:cNvPr id="0" name=""/>
        <dsp:cNvSpPr/>
      </dsp:nvSpPr>
      <dsp:spPr>
        <a:xfrm>
          <a:off x="1353781" y="4397707"/>
          <a:ext cx="4915256" cy="11721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048" tIns="124048" rIns="124048" bIns="124048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/>
            <a:t>How can trust be constructed and when is it undermined?</a:t>
          </a:r>
          <a:r>
            <a:rPr lang="en-US" sz="2200" kern="1200"/>
            <a:t> </a:t>
          </a:r>
        </a:p>
      </dsp:txBody>
      <dsp:txXfrm>
        <a:off x="1353781" y="4397707"/>
        <a:ext cx="4915256" cy="11721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 xmlns="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  <a:defRPr cap="all"/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7E243F-8B39-F84C-8FF3-9B8E6DFD8D1C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7CC225-AD3A-9F41-BEF9-009D3CD7BE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568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7CC225-AD3A-9F41-BEF9-009D3CD7BEC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1601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7CC225-AD3A-9F41-BEF9-009D3CD7BEC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2003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7CC225-AD3A-9F41-BEF9-009D3CD7BEC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776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7CC225-AD3A-9F41-BEF9-009D3CD7BEC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2320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7CC225-AD3A-9F41-BEF9-009D3CD7BEC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2804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7CC225-AD3A-9F41-BEF9-009D3CD7BEC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7347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7CC225-AD3A-9F41-BEF9-009D3CD7BEC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6560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7CC225-AD3A-9F41-BEF9-009D3CD7BEC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3286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7CC225-AD3A-9F41-BEF9-009D3CD7BEC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4289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7CC225-AD3A-9F41-BEF9-009D3CD7BEC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4801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7CC225-AD3A-9F41-BEF9-009D3CD7BEC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4032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7CC225-AD3A-9F41-BEF9-009D3CD7BEC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1970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7CC225-AD3A-9F41-BEF9-009D3CD7BEC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0697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7CC225-AD3A-9F41-BEF9-009D3CD7BEC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8557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7CC225-AD3A-9F41-BEF9-009D3CD7BEC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3762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7CC225-AD3A-9F41-BEF9-009D3CD7BEC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2386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7CC225-AD3A-9F41-BEF9-009D3CD7BEC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6500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7CC225-AD3A-9F41-BEF9-009D3CD7BEC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3491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7CC225-AD3A-9F41-BEF9-009D3CD7BEC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1729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7CC225-AD3A-9F41-BEF9-009D3CD7BEC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3341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7CC225-AD3A-9F41-BEF9-009D3CD7BEC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6015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7CC225-AD3A-9F41-BEF9-009D3CD7BEC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4418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7CC225-AD3A-9F41-BEF9-009D3CD7BEC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8916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7CC225-AD3A-9F41-BEF9-009D3CD7BEC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0114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7CC225-AD3A-9F41-BEF9-009D3CD7BEC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47051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7CC225-AD3A-9F41-BEF9-009D3CD7BEC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64559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7CC225-AD3A-9F41-BEF9-009D3CD7BEC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98817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7CC225-AD3A-9F41-BEF9-009D3CD7BEC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050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57E7A-807B-1023-F729-BD2232FE3C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2F8773-F1E7-543F-87B3-0E43CC1233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F361C8-5417-62CE-7F29-91EEED7FA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012AA-9B67-4D43-AE75-DE9FB8F3FECE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600A64-BEB9-EACE-7AEC-7EEFAB1CA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378BD4-F5DE-DA88-8C93-B17792E12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BF64-5C34-C545-98BE-4B88D4DCE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397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8B538-BE88-0AEB-B6D1-7DDBBD6F7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D9C18A-EEDC-965A-FC9A-94A80788B6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DE7A8-60A3-EB17-80CD-60F8654A0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012AA-9B67-4D43-AE75-DE9FB8F3FECE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3851C8-AB44-2F41-F40E-EFA225178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FB1483-22C0-6690-14E4-368BE20E0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BF64-5C34-C545-98BE-4B88D4DCE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912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6A7BD-971D-4C8D-59FE-E1751F33D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2A6291-851F-82EF-B6DA-BED992DD9A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84EFD2-4039-C6E4-4E42-1433F8290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012AA-9B67-4D43-AE75-DE9FB8F3FECE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922692-06DB-EAFB-F920-CE163FDD3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107A8-9E18-43C2-119D-61BADE2E6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BF64-5C34-C545-98BE-4B88D4DCE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773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4D487-06F1-2FED-1A11-83C70CAF1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3E77EC-B09D-80C0-DA16-5CF344CDA2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345555-2705-2BB9-9479-D134A9BF33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7B9F6F-0917-916E-6FDF-7068C91D6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012AA-9B67-4D43-AE75-DE9FB8F3FECE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B8D9FA-CDA2-5F18-5E08-FC94E6ADF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B934B4-CF0F-B354-BCB1-5AB72EE2F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BF64-5C34-C545-98BE-4B88D4DCE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53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0062A-0CAC-2D6A-11DD-0EFDD78C7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2220BA-BA71-036A-C6CC-AF8BD56CAF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2C82BB-5135-D9A7-5557-CB29DB1245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A3BD0B-8D0A-B8CA-9BD9-5D35BF6B8E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6A1DEB-7E16-2167-E99A-D923236A6F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E392B5-E329-72CE-F13D-09FCE236E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012AA-9B67-4D43-AE75-DE9FB8F3FECE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805C91-EF1A-2B87-3EAC-8054FD517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0AE2E3-83D2-2AFE-58F2-9E5E63989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BF64-5C34-C545-98BE-4B88D4DCE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329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CE92A-D196-29CD-140A-FA3914AEE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ADA609-88DB-FDF9-9984-95BD1A3C4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012AA-9B67-4D43-AE75-DE9FB8F3FECE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CEDD13-BBE0-3D4E-0BEA-3A3309703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A13E60-C79D-1E82-CB0E-218D4F860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BF64-5C34-C545-98BE-4B88D4DCE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001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3B5383-C21E-4E7B-37CC-C31F1E732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012AA-9B67-4D43-AE75-DE9FB8F3FECE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84C7CA-9C34-E2B9-1AC3-181E3E089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B0382F-D457-D13F-7151-BCF9968D6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BF64-5C34-C545-98BE-4B88D4DCE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406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304F9-C86E-DEC6-B613-1D06CBCC7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48828D-7F23-5A33-C8DC-AF456AB5A4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7CBC-C74A-05F9-CFA4-CC1E24A390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FAF6F0-282F-422B-F1F4-B29EB3401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012AA-9B67-4D43-AE75-DE9FB8F3FECE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FBE74A-C852-1D24-B729-B449E4B32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3B13C9-DDC2-AF4F-B7FD-E19BACCC5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BF64-5C34-C545-98BE-4B88D4DCE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809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05CA0-BCD7-92D9-F444-E1C0927F7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AC0FC1-C8E0-0DD9-C09F-E2C90CC52C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74C203-EC68-54E4-30C7-F4004AC700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B06EED-E580-528D-5019-FFC4372A5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012AA-9B67-4D43-AE75-DE9FB8F3FECE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F4646F-35C9-091D-0423-3E586BFBF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DBE715-5781-10B0-4C34-49E9E818C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BF64-5C34-C545-98BE-4B88D4DCE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527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1FDE3-1585-B062-0AF5-CE200D4D9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715E78-62EF-5CCB-1BB7-E8306A7C21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3D1099-28FB-03B6-0479-63E39A44E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012AA-9B67-4D43-AE75-DE9FB8F3FECE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A4218-0BDA-EF4C-F97A-DCDBFE361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D09275-D434-830C-EE15-A2078670A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BF64-5C34-C545-98BE-4B88D4DCE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741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CC84D6-1E14-7F00-43EB-268CC75A74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E3FA4C-3B77-F3B4-EDF6-A8B4D6DC6E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07A28-C6B4-E0FD-40D7-B6B7F28F5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012AA-9B67-4D43-AE75-DE9FB8F3FECE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180B0F-8063-A1ED-DF9E-D2301668C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0EE9D5-9CC4-64D2-50F7-0670E8C86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BF64-5C34-C545-98BE-4B88D4DCE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795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7526E2-D5D0-E4B7-1B61-8A031C818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634405-3FFE-DA5A-CA72-CBB3DA94A7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ACA0FC-E533-BC6E-DEB5-CA42B139C5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012AA-9B67-4D43-AE75-DE9FB8F3FECE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5E4BF8-8777-8CF0-D922-9A9088337A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D312E8-553D-0DD0-DC4C-183AE0F4C3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EBF64-5C34-C545-98BE-4B88D4DCE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798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audio" Target="../media/media2.m4a"/><Relationship Id="rId7" Type="http://schemas.openxmlformats.org/officeDocument/2006/relationships/diagramLayout" Target="../diagrams/layout1.xml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diagramData" Target="../diagrams/data1.xml"/><Relationship Id="rId11" Type="http://schemas.openxmlformats.org/officeDocument/2006/relationships/image" Target="../media/image1.png"/><Relationship Id="rId5" Type="http://schemas.openxmlformats.org/officeDocument/2006/relationships/notesSlide" Target="../notesSlides/notesSlide2.xml"/><Relationship Id="rId10" Type="http://schemas.microsoft.com/office/2007/relationships/diagramDrawing" Target="../diagrams/drawing1.xml"/><Relationship Id="rId4" Type="http://schemas.openxmlformats.org/officeDocument/2006/relationships/slideLayout" Target="../slideLayouts/slideLayout2.xml"/><Relationship Id="rId9" Type="http://schemas.openxmlformats.org/officeDocument/2006/relationships/diagramColors" Target="../diagrams/colors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audio" Target="../media/media3.m4a"/><Relationship Id="rId7" Type="http://schemas.openxmlformats.org/officeDocument/2006/relationships/diagramLayout" Target="../diagrams/layout2.xml"/><Relationship Id="rId2" Type="http://schemas.microsoft.com/office/2007/relationships/media" Target="../media/media3.m4a"/><Relationship Id="rId1" Type="http://schemas.openxmlformats.org/officeDocument/2006/relationships/tags" Target="../tags/tag2.xml"/><Relationship Id="rId6" Type="http://schemas.openxmlformats.org/officeDocument/2006/relationships/diagramData" Target="../diagrams/data2.xml"/><Relationship Id="rId11" Type="http://schemas.openxmlformats.org/officeDocument/2006/relationships/image" Target="../media/image1.png"/><Relationship Id="rId5" Type="http://schemas.openxmlformats.org/officeDocument/2006/relationships/notesSlide" Target="../notesSlides/notesSlide3.xml"/><Relationship Id="rId10" Type="http://schemas.microsoft.com/office/2007/relationships/diagramDrawing" Target="../diagrams/drawing2.xml"/><Relationship Id="rId4" Type="http://schemas.openxmlformats.org/officeDocument/2006/relationships/slideLayout" Target="../slideLayouts/slideLayout2.xml"/><Relationship Id="rId9" Type="http://schemas.openxmlformats.org/officeDocument/2006/relationships/diagramColors" Target="../diagrams/colors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3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10" Type="http://schemas.openxmlformats.org/officeDocument/2006/relationships/image" Target="../media/image1.png"/><Relationship Id="rId4" Type="http://schemas.openxmlformats.org/officeDocument/2006/relationships/notesSlide" Target="../notesSlides/notesSlide7.xml"/><Relationship Id="rId9" Type="http://schemas.microsoft.com/office/2007/relationships/diagramDrawing" Target="../diagrams/drawing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4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10" Type="http://schemas.openxmlformats.org/officeDocument/2006/relationships/image" Target="../media/image1.png"/><Relationship Id="rId4" Type="http://schemas.openxmlformats.org/officeDocument/2006/relationships/notesSlide" Target="../notesSlides/notesSlide9.xml"/><Relationship Id="rId9" Type="http://schemas.microsoft.com/office/2007/relationships/diagramDrawing" Target="../diagrams/drawing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1.png"/><Relationship Id="rId5" Type="http://schemas.openxmlformats.org/officeDocument/2006/relationships/chart" Target="../charts/char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audio" Target="../media/media12.m4a"/><Relationship Id="rId7" Type="http://schemas.openxmlformats.org/officeDocument/2006/relationships/chart" Target="../charts/chart3.xml"/><Relationship Id="rId2" Type="http://schemas.microsoft.com/office/2007/relationships/media" Target="../media/media12.m4a"/><Relationship Id="rId1" Type="http://schemas.openxmlformats.org/officeDocument/2006/relationships/tags" Target="../tags/tag3.xml"/><Relationship Id="rId6" Type="http://schemas.openxmlformats.org/officeDocument/2006/relationships/chart" Target="../charts/chart2.xml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1.png"/><Relationship Id="rId5" Type="http://schemas.openxmlformats.org/officeDocument/2006/relationships/chart" Target="../charts/chart4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media16.m4a"/><Relationship Id="rId2" Type="http://schemas.microsoft.com/office/2007/relationships/media" Target="../media/media16.m4a"/><Relationship Id="rId1" Type="http://schemas.openxmlformats.org/officeDocument/2006/relationships/tags" Target="../tags/tag4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media19.m4a"/><Relationship Id="rId2" Type="http://schemas.microsoft.com/office/2007/relationships/media" Target="../media/media19.m4a"/><Relationship Id="rId1" Type="http://schemas.openxmlformats.org/officeDocument/2006/relationships/tags" Target="../tags/tag5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media20.m4a"/><Relationship Id="rId2" Type="http://schemas.microsoft.com/office/2007/relationships/media" Target="../media/media20.m4a"/><Relationship Id="rId1" Type="http://schemas.openxmlformats.org/officeDocument/2006/relationships/tags" Target="../tags/tag6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media21.m4a"/><Relationship Id="rId2" Type="http://schemas.microsoft.com/office/2007/relationships/media" Target="../media/media21.m4a"/><Relationship Id="rId1" Type="http://schemas.openxmlformats.org/officeDocument/2006/relationships/tags" Target="../tags/tag7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2.m4a"/><Relationship Id="rId2" Type="http://schemas.microsoft.com/office/2007/relationships/media" Target="../media/media22.m4a"/><Relationship Id="rId1" Type="http://schemas.openxmlformats.org/officeDocument/2006/relationships/tags" Target="../tags/tag8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audio" Target="../media/media23.m4a"/><Relationship Id="rId7" Type="http://schemas.openxmlformats.org/officeDocument/2006/relationships/diagramLayout" Target="../diagrams/layout5.xml"/><Relationship Id="rId2" Type="http://schemas.microsoft.com/office/2007/relationships/media" Target="../media/media23.m4a"/><Relationship Id="rId1" Type="http://schemas.openxmlformats.org/officeDocument/2006/relationships/tags" Target="../tags/tag9.xml"/><Relationship Id="rId6" Type="http://schemas.openxmlformats.org/officeDocument/2006/relationships/diagramData" Target="../diagrams/data5.xml"/><Relationship Id="rId11" Type="http://schemas.openxmlformats.org/officeDocument/2006/relationships/image" Target="../media/image1.png"/><Relationship Id="rId5" Type="http://schemas.openxmlformats.org/officeDocument/2006/relationships/notesSlide" Target="../notesSlides/notesSlide23.xml"/><Relationship Id="rId10" Type="http://schemas.microsoft.com/office/2007/relationships/diagramDrawing" Target="../diagrams/drawing5.xml"/><Relationship Id="rId4" Type="http://schemas.openxmlformats.org/officeDocument/2006/relationships/slideLayout" Target="../slideLayouts/slideLayout2.xml"/><Relationship Id="rId9" Type="http://schemas.openxmlformats.org/officeDocument/2006/relationships/diagramColors" Target="../diagrams/colors5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3" Type="http://schemas.openxmlformats.org/officeDocument/2006/relationships/audio" Target="../media/media24.m4a"/><Relationship Id="rId7" Type="http://schemas.openxmlformats.org/officeDocument/2006/relationships/diagramLayout" Target="../diagrams/layout6.xml"/><Relationship Id="rId2" Type="http://schemas.microsoft.com/office/2007/relationships/media" Target="../media/media24.m4a"/><Relationship Id="rId1" Type="http://schemas.openxmlformats.org/officeDocument/2006/relationships/tags" Target="../tags/tag10.xml"/><Relationship Id="rId6" Type="http://schemas.openxmlformats.org/officeDocument/2006/relationships/diagramData" Target="../diagrams/data6.xml"/><Relationship Id="rId11" Type="http://schemas.openxmlformats.org/officeDocument/2006/relationships/image" Target="../media/image1.png"/><Relationship Id="rId5" Type="http://schemas.openxmlformats.org/officeDocument/2006/relationships/notesSlide" Target="../notesSlides/notesSlide24.xml"/><Relationship Id="rId10" Type="http://schemas.microsoft.com/office/2007/relationships/diagramDrawing" Target="../diagrams/drawing6.xml"/><Relationship Id="rId4" Type="http://schemas.openxmlformats.org/officeDocument/2006/relationships/slideLayout" Target="../slideLayouts/slideLayout2.xml"/><Relationship Id="rId9" Type="http://schemas.openxmlformats.org/officeDocument/2006/relationships/diagramColors" Target="../diagrams/colors6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3" Type="http://schemas.openxmlformats.org/officeDocument/2006/relationships/audio" Target="../media/media25.m4a"/><Relationship Id="rId7" Type="http://schemas.openxmlformats.org/officeDocument/2006/relationships/diagramLayout" Target="../diagrams/layout7.xml"/><Relationship Id="rId2" Type="http://schemas.microsoft.com/office/2007/relationships/media" Target="../media/media25.m4a"/><Relationship Id="rId1" Type="http://schemas.openxmlformats.org/officeDocument/2006/relationships/tags" Target="../tags/tag11.xml"/><Relationship Id="rId6" Type="http://schemas.openxmlformats.org/officeDocument/2006/relationships/diagramData" Target="../diagrams/data7.xml"/><Relationship Id="rId11" Type="http://schemas.openxmlformats.org/officeDocument/2006/relationships/image" Target="../media/image1.png"/><Relationship Id="rId5" Type="http://schemas.openxmlformats.org/officeDocument/2006/relationships/notesSlide" Target="../notesSlides/notesSlide25.xml"/><Relationship Id="rId10" Type="http://schemas.microsoft.com/office/2007/relationships/diagramDrawing" Target="../diagrams/drawing7.xml"/><Relationship Id="rId4" Type="http://schemas.openxmlformats.org/officeDocument/2006/relationships/slideLayout" Target="../slideLayouts/slideLayout2.xml"/><Relationship Id="rId9" Type="http://schemas.openxmlformats.org/officeDocument/2006/relationships/diagramColors" Target="../diagrams/colors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8.xml"/><Relationship Id="rId3" Type="http://schemas.openxmlformats.org/officeDocument/2006/relationships/audio" Target="../media/media26.m4a"/><Relationship Id="rId7" Type="http://schemas.openxmlformats.org/officeDocument/2006/relationships/diagramLayout" Target="../diagrams/layout8.xml"/><Relationship Id="rId2" Type="http://schemas.microsoft.com/office/2007/relationships/media" Target="../media/media26.m4a"/><Relationship Id="rId1" Type="http://schemas.openxmlformats.org/officeDocument/2006/relationships/tags" Target="../tags/tag12.xml"/><Relationship Id="rId6" Type="http://schemas.openxmlformats.org/officeDocument/2006/relationships/diagramData" Target="../diagrams/data8.xml"/><Relationship Id="rId11" Type="http://schemas.openxmlformats.org/officeDocument/2006/relationships/image" Target="../media/image1.png"/><Relationship Id="rId5" Type="http://schemas.openxmlformats.org/officeDocument/2006/relationships/notesSlide" Target="../notesSlides/notesSlide26.xml"/><Relationship Id="rId10" Type="http://schemas.microsoft.com/office/2007/relationships/diagramDrawing" Target="../diagrams/drawing8.xml"/><Relationship Id="rId4" Type="http://schemas.openxmlformats.org/officeDocument/2006/relationships/slideLayout" Target="../slideLayouts/slideLayout2.xml"/><Relationship Id="rId9" Type="http://schemas.openxmlformats.org/officeDocument/2006/relationships/diagramColors" Target="../diagrams/colors8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9.xml"/><Relationship Id="rId3" Type="http://schemas.openxmlformats.org/officeDocument/2006/relationships/audio" Target="../media/media27.m4a"/><Relationship Id="rId7" Type="http://schemas.openxmlformats.org/officeDocument/2006/relationships/diagramLayout" Target="../diagrams/layout9.xml"/><Relationship Id="rId2" Type="http://schemas.microsoft.com/office/2007/relationships/media" Target="../media/media27.m4a"/><Relationship Id="rId1" Type="http://schemas.openxmlformats.org/officeDocument/2006/relationships/tags" Target="../tags/tag13.xml"/><Relationship Id="rId6" Type="http://schemas.openxmlformats.org/officeDocument/2006/relationships/diagramData" Target="../diagrams/data9.xml"/><Relationship Id="rId11" Type="http://schemas.openxmlformats.org/officeDocument/2006/relationships/image" Target="../media/image1.png"/><Relationship Id="rId5" Type="http://schemas.openxmlformats.org/officeDocument/2006/relationships/notesSlide" Target="../notesSlides/notesSlide27.xml"/><Relationship Id="rId10" Type="http://schemas.microsoft.com/office/2007/relationships/diagramDrawing" Target="../diagrams/drawing9.xml"/><Relationship Id="rId4" Type="http://schemas.openxmlformats.org/officeDocument/2006/relationships/slideLayout" Target="../slideLayouts/slideLayout2.xml"/><Relationship Id="rId9" Type="http://schemas.openxmlformats.org/officeDocument/2006/relationships/diagramColors" Target="../diagrams/colors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6" Type="http://schemas.openxmlformats.org/officeDocument/2006/relationships/image" Target="../media/image1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AD76F3E-3A97-486B-B402-44400A8B91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4448C9-E34B-1084-0DFA-BA41831E18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1093788"/>
            <a:ext cx="10506455" cy="2967208"/>
          </a:xfrm>
        </p:spPr>
        <p:txBody>
          <a:bodyPr>
            <a:normAutofit fontScale="90000"/>
          </a:bodyPr>
          <a:lstStyle/>
          <a:p>
            <a:r>
              <a:rPr lang="en-GB" sz="4400" b="1" dirty="0"/>
              <a:t>Exploring Prospective Donors’ Perspectives on Stem Cell Donation for Cell and Gene Therapy Research and Development </a:t>
            </a: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000" i="1" dirty="0"/>
              <a:t>Donor Research Network Symposium Series 2022</a:t>
            </a:r>
            <a:endParaRPr lang="en-US" sz="4400" i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F5FB09-BB8C-2724-4E20-177F120311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6885" y="4547213"/>
            <a:ext cx="13008077" cy="2742620"/>
          </a:xfrm>
        </p:spPr>
        <p:txBody>
          <a:bodyPr>
            <a:normAutofit/>
          </a:bodyPr>
          <a:lstStyle/>
          <a:p>
            <a:pPr algn="l"/>
            <a:r>
              <a:rPr lang="en-US" sz="1800" dirty="0"/>
              <a:t>Lina Hamad</a:t>
            </a:r>
            <a:r>
              <a:rPr lang="en-US" sz="1800" baseline="30000" dirty="0"/>
              <a:t>1</a:t>
            </a:r>
            <a:r>
              <a:rPr lang="en-US" sz="1800" dirty="0"/>
              <a:t>, Chloe Anthias</a:t>
            </a:r>
            <a:r>
              <a:rPr lang="en-US" sz="1800" baseline="30000" dirty="0"/>
              <a:t>2</a:t>
            </a:r>
            <a:r>
              <a:rPr lang="en-US" sz="1800" dirty="0"/>
              <a:t>, Laura Machin</a:t>
            </a:r>
            <a:r>
              <a:rPr lang="en-US" sz="1800" baseline="30000" dirty="0"/>
              <a:t>3</a:t>
            </a:r>
            <a:r>
              <a:rPr lang="en-US" sz="1800" dirty="0"/>
              <a:t>* </a:t>
            </a:r>
          </a:p>
          <a:p>
            <a:pPr algn="l"/>
            <a:r>
              <a:rPr lang="en-US" sz="1800" baseline="30000" dirty="0"/>
              <a:t>1</a:t>
            </a:r>
            <a:r>
              <a:rPr lang="en-US" sz="1800" dirty="0"/>
              <a:t>Faculty of Medicine, American University of Beirut, Beirut, Lebanon</a:t>
            </a:r>
          </a:p>
          <a:p>
            <a:pPr algn="l"/>
            <a:r>
              <a:rPr lang="en-US" sz="1800" baseline="30000" dirty="0"/>
              <a:t>2</a:t>
            </a:r>
            <a:r>
              <a:rPr lang="en-US" sz="1800" dirty="0"/>
              <a:t>Anthony Nolan Research Institute, London, UK</a:t>
            </a:r>
          </a:p>
          <a:p>
            <a:pPr algn="l"/>
            <a:r>
              <a:rPr lang="en-US" sz="1800" baseline="30000" dirty="0"/>
              <a:t>3</a:t>
            </a:r>
            <a:r>
              <a:rPr lang="en-US" sz="1800" dirty="0"/>
              <a:t>Lancaster Medical School, Lancaster University, Lancaster, UK</a:t>
            </a:r>
          </a:p>
          <a:p>
            <a:pPr algn="l"/>
            <a:endParaRPr lang="en-US" sz="1800" baseline="30000" dirty="0"/>
          </a:p>
          <a:p>
            <a:pPr algn="l"/>
            <a:r>
              <a:rPr lang="en-US" sz="2800" baseline="30000" dirty="0"/>
              <a:t>Funding: Anthony Nolan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1F6B52-91F4-4AEB-B6DB-29FEBCF28C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4331166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D6F061-7C53-44F4-9794-953DB70A451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346882" y="2348839"/>
            <a:ext cx="54864" cy="39467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42D64E4A-2918-53F8-6D85-17F5964B2E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508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605"/>
    </mc:Choice>
    <mc:Fallback xmlns="">
      <p:transition spd="slow" advTm="236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0776D-2EE4-1541-9806-64B3D0CCB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 need &amp; challenges for CGT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7781C0-CD6D-4A3C-4ACB-8E9707A762D5}"/>
              </a:ext>
            </a:extLst>
          </p:cNvPr>
          <p:cNvSpPr txBox="1"/>
          <p:nvPr/>
        </p:nvSpPr>
        <p:spPr>
          <a:xfrm>
            <a:off x="3765677" y="6332204"/>
            <a:ext cx="89036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dirty="0"/>
              <a:t>Gardner J, Webster A. Accelerating Innovation in the Creation of </a:t>
            </a:r>
            <a:r>
              <a:rPr lang="en-US" sz="1400" dirty="0" err="1"/>
              <a:t>Biovalue</a:t>
            </a:r>
            <a:r>
              <a:rPr lang="en-US" sz="1400" dirty="0"/>
              <a:t>: The Cell and Gene Therapy Catapult. Sci Technol Human Values. 2017;42(5):925-46 </a:t>
            </a:r>
            <a:endParaRPr lang="en-US" sz="1400"/>
          </a:p>
        </p:txBody>
      </p:sp>
      <p:graphicFrame>
        <p:nvGraphicFramePr>
          <p:cNvPr id="12" name="Content Placeholder 3">
            <a:extLst>
              <a:ext uri="{FF2B5EF4-FFF2-40B4-BE49-F238E27FC236}">
                <a16:creationId xmlns:a16="http://schemas.microsoft.com/office/drawing/2014/main" id="{A30B4517-0D05-4F5D-C721-1B87444411EF}"/>
              </a:ext>
            </a:extLst>
          </p:cNvPr>
          <p:cNvGraphicFramePr>
            <a:graphicFrameLocks/>
          </p:cNvGraphicFramePr>
          <p:nvPr/>
        </p:nvGraphicFramePr>
        <p:xfrm>
          <a:off x="2630010" y="321734"/>
          <a:ext cx="10516699" cy="57881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4A48E0C4-FC49-AB6C-2A59-C168BBDF35E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76847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613"/>
    </mc:Choice>
    <mc:Fallback xmlns="">
      <p:transition spd="slow" advTm="346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Graphic spid="12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8FB0B-A357-12D0-5679-06DF45735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9617"/>
            <a:ext cx="10515600" cy="1325563"/>
          </a:xfrm>
        </p:spPr>
        <p:txBody>
          <a:bodyPr/>
          <a:lstStyle/>
          <a:p>
            <a:r>
              <a:rPr lang="en-US" dirty="0"/>
              <a:t>Role of Stem Cell Registries in Cell &amp; Gene Therapy Research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8A1DD086-1B95-BEC6-903D-BE041CF2E7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2451147"/>
              </p:ext>
            </p:extLst>
          </p:nvPr>
        </p:nvGraphicFramePr>
        <p:xfrm>
          <a:off x="1611226" y="1869219"/>
          <a:ext cx="8888731" cy="19715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4" name="Down Arrow 3">
            <a:extLst>
              <a:ext uri="{FF2B5EF4-FFF2-40B4-BE49-F238E27FC236}">
                <a16:creationId xmlns:a16="http://schemas.microsoft.com/office/drawing/2014/main" id="{2A2DCC4C-5911-2E89-570B-288AD2104383}"/>
              </a:ext>
            </a:extLst>
          </p:cNvPr>
          <p:cNvSpPr/>
          <p:nvPr/>
        </p:nvSpPr>
        <p:spPr>
          <a:xfrm>
            <a:off x="5737123" y="4110312"/>
            <a:ext cx="717754" cy="15106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31F1CD-883C-FF35-F173-3B2C97603BE9}"/>
              </a:ext>
            </a:extLst>
          </p:cNvPr>
          <p:cNvSpPr txBox="1"/>
          <p:nvPr/>
        </p:nvSpPr>
        <p:spPr>
          <a:xfrm>
            <a:off x="3126434" y="5890497"/>
            <a:ext cx="59391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GB" sz="4000" b="1" dirty="0"/>
              <a:t>Ethical implications?</a:t>
            </a:r>
            <a:endParaRPr lang="en-US" sz="4000" dirty="0"/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8951E711-43F7-6B84-FC53-54561A65AF4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0359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189"/>
    </mc:Choice>
    <mc:Fallback xmlns="">
      <p:transition spd="slow" advTm="271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4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81B2E5-98FD-549E-E3F9-389E50FF1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995"/>
            <a:ext cx="10515600" cy="1133693"/>
          </a:xfrm>
        </p:spPr>
        <p:txBody>
          <a:bodyPr>
            <a:normAutofit/>
          </a:bodyPr>
          <a:lstStyle/>
          <a:p>
            <a:r>
              <a:rPr lang="en-US" sz="3600" b="1" dirty="0"/>
              <a:t>Overview of ethical concerns related to stem cell donation for research and biobanking</a:t>
            </a:r>
            <a:r>
              <a:rPr lang="en-US" sz="3600" dirty="0">
                <a:effectLst/>
              </a:rPr>
              <a:t> </a:t>
            </a:r>
            <a:endParaRPr lang="en-US" sz="3600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C4B6296-E266-D30C-B55A-2AC7BC4A31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6775564"/>
              </p:ext>
            </p:extLst>
          </p:nvPr>
        </p:nvGraphicFramePr>
        <p:xfrm>
          <a:off x="518746" y="1970209"/>
          <a:ext cx="11154508" cy="4330796"/>
        </p:xfrm>
        <a:graphic>
          <a:graphicData uri="http://schemas.openxmlformats.org/drawingml/2006/table">
            <a:tbl>
              <a:tblPr firstRow="1" firstCol="1" bandRow="1"/>
              <a:tblGrid>
                <a:gridCol w="2327393">
                  <a:extLst>
                    <a:ext uri="{9D8B030D-6E8A-4147-A177-3AD203B41FA5}">
                      <a16:colId xmlns:a16="http://schemas.microsoft.com/office/drawing/2014/main" val="1349783604"/>
                    </a:ext>
                  </a:extLst>
                </a:gridCol>
                <a:gridCol w="6778213">
                  <a:extLst>
                    <a:ext uri="{9D8B030D-6E8A-4147-A177-3AD203B41FA5}">
                      <a16:colId xmlns:a16="http://schemas.microsoft.com/office/drawing/2014/main" val="2460869527"/>
                    </a:ext>
                  </a:extLst>
                </a:gridCol>
                <a:gridCol w="2048902">
                  <a:extLst>
                    <a:ext uri="{9D8B030D-6E8A-4147-A177-3AD203B41FA5}">
                      <a16:colId xmlns:a16="http://schemas.microsoft.com/office/drawing/2014/main" val="3634773181"/>
                    </a:ext>
                  </a:extLst>
                </a:gridCol>
              </a:tblGrid>
              <a:tr h="294702">
                <a:tc>
                  <a:txBody>
                    <a:bodyPr/>
                    <a:lstStyle/>
                    <a:p>
                      <a:pPr marL="0" marR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Ethical concern</a:t>
                      </a:r>
                      <a:endParaRPr lang="en-US" sz="23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785" marR="64785" marT="899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Context under which ethical concerns emerge </a:t>
                      </a:r>
                      <a:endParaRPr lang="en-US" sz="23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785" marR="64785" marT="899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Reference </a:t>
                      </a:r>
                      <a:endParaRPr lang="en-US" sz="23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785" marR="64785" marT="899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3115867"/>
                  </a:ext>
                </a:extLst>
              </a:tr>
              <a:tr h="1115939">
                <a:tc>
                  <a:txBody>
                    <a:bodyPr/>
                    <a:lstStyle/>
                    <a:p>
                      <a:pPr marL="0" marR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Trust</a:t>
                      </a:r>
                      <a:endParaRPr lang="en-US" sz="2300" b="1" i="0" u="none" strike="noStrike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785" marR="64785" marT="899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7472" marR="0" indent="-347472" algn="l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Symbol" panose="05050102010706020507" pitchFamily="18" charset="2"/>
                        <a:buChar char="·"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Among the public, trust in university-funded research on preserved stem cells in biorepositories is high but </a:t>
                      </a:r>
                      <a:r>
                        <a:rPr lang="en-US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decreases when researchers associate with private, for-profit institutes.  </a:t>
                      </a:r>
                    </a:p>
                    <a:p>
                      <a:pPr marL="347472" marR="0" lvl="0" indent="-347472" algn="l" defTabSz="914400" rtl="0" eaLnBrk="1" fontAlgn="t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Symbol" panose="05050102010706020507" pitchFamily="18" charset="2"/>
                        <a:buChar char="·"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Collaborations with private preservation enterprises may be viewed by the public as a </a:t>
                      </a:r>
                      <a:r>
                        <a:rPr lang="en-US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compromise to public/academic institutes’ commitment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to their mission of public service and would lead to a </a:t>
                      </a:r>
                      <a:r>
                        <a:rPr lang="en-US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loss of trust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 public/academic sectors. </a:t>
                      </a:r>
                      <a:endParaRPr lang="en-US" sz="1700" b="0" i="0" u="none" strike="noStrike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785" marR="64785" marT="899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Master, Z. et al.</a:t>
                      </a:r>
                      <a:endParaRPr lang="en-US" sz="1700" b="0" i="0" u="none" strike="noStrike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700" b="0" i="0" u="none" strike="noStrike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700" b="0" i="0" u="none" strike="noStrike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700" b="0" i="0" u="none" strike="noStrike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700" b="0" i="0" u="none" strike="noStrike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785" marR="64785" marT="899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9561805"/>
                  </a:ext>
                </a:extLst>
              </a:tr>
              <a:tr h="902108">
                <a:tc>
                  <a:txBody>
                    <a:bodyPr/>
                    <a:lstStyle/>
                    <a:p>
                      <a:pPr marL="0" marR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Informed consent </a:t>
                      </a:r>
                      <a:endParaRPr lang="en-US" sz="2300" b="1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785" marR="64785" marT="899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7472" marR="0" indent="-347472" algn="l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Symbol" panose="05050102010706020507" pitchFamily="18" charset="2"/>
                        <a:buChar char="·"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issue of consent emerges in relation to subsequent </a:t>
                      </a:r>
                      <a:r>
                        <a:rPr lang="en-US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commercialization of products and therapies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that resulted from research on biobank samples. Consent as an ethical concern is also prominent when </a:t>
                      </a:r>
                      <a:r>
                        <a:rPr lang="en-US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financial support by private bodies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is provided to public biobanks. This is especially significant when this type of funding has not been attended to in the initial consent. </a:t>
                      </a:r>
                      <a:endParaRPr lang="en-US" sz="1100" b="0" i="0" u="none" strike="noStrike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785" marR="64785" marT="899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Caulfield T. et al. </a:t>
                      </a:r>
                      <a:endParaRPr lang="en-US" sz="1700" b="0" i="0" u="none" strike="noStrike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algn="l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700" b="0" i="0" u="none" strike="noStrike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785" marR="64785" marT="899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1667367"/>
                  </a:ext>
                </a:extLst>
              </a:tr>
              <a:tr h="1329771">
                <a:tc>
                  <a:txBody>
                    <a:bodyPr/>
                    <a:lstStyle/>
                    <a:p>
                      <a:pPr marL="0" marR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Privacy </a:t>
                      </a:r>
                      <a:endParaRPr lang="en-US" sz="2300" b="1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785" marR="64785" marT="899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7472" marR="0" indent="-347472" algn="l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Symbol" panose="05050102010706020507" pitchFamily="18" charset="2"/>
                        <a:buChar char="·"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potential for genetic health information leading to </a:t>
                      </a:r>
                      <a:r>
                        <a:rPr lang="en-US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reidentification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is associated with great concern for iPSC donors. This concern relates to the possible </a:t>
                      </a:r>
                      <a:r>
                        <a:rPr lang="en-US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risk of discrimination and stigmatization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such information may lead to. </a:t>
                      </a:r>
                    </a:p>
                    <a:p>
                      <a:pPr marL="347472" marR="0" indent="-347472" algn="l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Symbol" panose="05050102010706020507" pitchFamily="18" charset="2"/>
                        <a:buChar char="·"/>
                      </a:pPr>
                      <a:r>
                        <a:rPr lang="en-US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Involvement of private funders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may aggravate privacy concerns for biobank participants. Participants may deem their privacy violated if </a:t>
                      </a:r>
                      <a:r>
                        <a:rPr lang="en-US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data sharing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were to take place with for-profit organizations, inevitably compromising the public’s </a:t>
                      </a:r>
                      <a:r>
                        <a:rPr lang="en-US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trust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 biobanks</a:t>
                      </a:r>
                    </a:p>
                  </a:txBody>
                  <a:tcPr marL="64785" marR="64785" marT="899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Isasi R. et al. </a:t>
                      </a:r>
                      <a:endParaRPr lang="en-US" sz="17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algn="l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7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algn="l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7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algn="l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7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algn="l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Caulfield T. et al. </a:t>
                      </a:r>
                      <a:endParaRPr lang="en-US" sz="17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algn="l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700" b="0" i="0" u="none" strike="noStrike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785" marR="64785" marT="899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6649516"/>
                  </a:ext>
                </a:extLst>
              </a:tr>
              <a:tr h="688276">
                <a:tc>
                  <a:txBody>
                    <a:bodyPr/>
                    <a:lstStyle/>
                    <a:p>
                      <a:pPr marL="0" marR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Commercialization</a:t>
                      </a:r>
                      <a:endParaRPr lang="en-US" sz="2300" b="1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785" marR="64785" marT="899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7472" marR="0" indent="-347472" algn="l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Symbol" panose="05050102010706020507" pitchFamily="18" charset="2"/>
                        <a:buChar char="·"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Potential donors for iPSC research demonstrate concerns over the </a:t>
                      </a:r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distribution of any resulting commercialized therapies.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These concerns are demonstrated in the context of the immortalization of cell lines and the </a:t>
                      </a:r>
                      <a:r>
                        <a:rPr lang="en-US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distribution of profit if therapies were to arise 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from them.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785" marR="64785" marT="899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Dasgupta et al.</a:t>
                      </a:r>
                      <a:endParaRPr lang="en-US" sz="1700" b="0" i="0" u="none" strike="noStrike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785" marR="64785" marT="899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2027387"/>
                  </a:ext>
                </a:extLst>
              </a:tr>
            </a:tbl>
          </a:graphicData>
        </a:graphic>
      </p:graphicFrame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FBB47EA2-2775-D71B-6061-2C506E9AC1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056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242"/>
    </mc:Choice>
    <mc:Fallback xmlns="">
      <p:transition spd="slow" advTm="832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Freeform: Shape 8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398DF2-03D1-4C8A-B6CD-0254DF8B0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3" y="1999615"/>
            <a:ext cx="9144000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9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It is essential to understand prospective donors’ attitudes and perceptions on the sourcing of their stem cells by these charities to external organizations for the purpose of CGT development. </a:t>
            </a:r>
            <a:br>
              <a:rPr lang="en-US" sz="29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29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50563B60-3D3D-A954-9B24-8E790E0E98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986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989"/>
    </mc:Choice>
    <mc:Fallback xmlns="">
      <p:transition spd="slow" advTm="239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B89B38B-C575-0C27-2F7F-07D26F7CB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/>
              <a:t>Methods</a:t>
            </a:r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6F901F0-40A0-2B19-1F1E-A127AB0667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en-GB" sz="3200" dirty="0"/>
              <a:t>The survey was completed in 2019 by 2400 prospective stem cell donors enrolled in a not-for-profit stem cell registry  </a:t>
            </a:r>
          </a:p>
          <a:p>
            <a:endParaRPr lang="en-GB" sz="3200" dirty="0"/>
          </a:p>
          <a:p>
            <a:r>
              <a:rPr lang="en-GB" sz="3200" dirty="0"/>
              <a:t>Approximately 10,000 people on register were contacted with the aim for a 20% response rate </a:t>
            </a:r>
          </a:p>
          <a:p>
            <a:endParaRPr lang="en-GB" sz="3200" dirty="0"/>
          </a:p>
          <a:p>
            <a:endParaRPr lang="en-GB" sz="2200" dirty="0"/>
          </a:p>
          <a:p>
            <a:endParaRPr lang="en-US" sz="2200" dirty="0"/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044CC085-2B13-E669-A5FE-B1E6B0737B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51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034"/>
    </mc:Choice>
    <mc:Fallback xmlns="">
      <p:transition spd="slow" advTm="290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E2240-E943-A785-18E7-BDCB0EA42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measures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09F87B1-979A-4872-7F51-75B6C8D63C1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536579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55DC9F7A-714B-0581-9B89-4B6F3E9596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136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888"/>
    </mc:Choice>
    <mc:Fallback xmlns="">
      <p:transition spd="slow" advTm="338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473FF-E2BA-B42F-8822-0E16AB7A5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analysis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F13D9A-7B82-B497-2497-A8BDCABBB8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GB" dirty="0"/>
              <a:t>Date entry and analysis of results: SPSS software</a:t>
            </a:r>
            <a:r>
              <a:rPr lang="en-US" dirty="0">
                <a:effectLst/>
              </a:rPr>
              <a:t> </a:t>
            </a:r>
          </a:p>
          <a:p>
            <a:r>
              <a:rPr lang="en-US" dirty="0"/>
              <a:t>Participants n: 2372 </a:t>
            </a:r>
          </a:p>
          <a:p>
            <a:r>
              <a:rPr lang="en-GB" dirty="0"/>
              <a:t>94 participants provided qualitative responses</a:t>
            </a:r>
            <a:endParaRPr lang="en-US" dirty="0"/>
          </a:p>
          <a:p>
            <a:pPr marL="0" indent="0">
              <a:buNone/>
            </a:pPr>
            <a:endParaRPr lang="en-US" dirty="0">
              <a:effectLst/>
            </a:endParaRP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ED33D36C-85BE-D748-AD6E-5DD58BA32C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488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984"/>
    </mc:Choice>
    <mc:Fallback xmlns="">
      <p:transition spd="slow" advTm="219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F709D0-6A61-B04F-D4AD-BA8DF568F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dirty="0"/>
              <a:t>Results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1865313"/>
            <a:ext cx="10424160" cy="18288"/>
          </a:xfrm>
          <a:custGeom>
            <a:avLst/>
            <a:gdLst>
              <a:gd name="connsiteX0" fmla="*/ 0 w 10424160"/>
              <a:gd name="connsiteY0" fmla="*/ 0 h 18288"/>
              <a:gd name="connsiteX1" fmla="*/ 903427 w 10424160"/>
              <a:gd name="connsiteY1" fmla="*/ 0 h 18288"/>
              <a:gd name="connsiteX2" fmla="*/ 1389888 w 10424160"/>
              <a:gd name="connsiteY2" fmla="*/ 0 h 18288"/>
              <a:gd name="connsiteX3" fmla="*/ 2189074 w 10424160"/>
              <a:gd name="connsiteY3" fmla="*/ 0 h 18288"/>
              <a:gd name="connsiteX4" fmla="*/ 2675534 w 10424160"/>
              <a:gd name="connsiteY4" fmla="*/ 0 h 18288"/>
              <a:gd name="connsiteX5" fmla="*/ 3370478 w 10424160"/>
              <a:gd name="connsiteY5" fmla="*/ 0 h 18288"/>
              <a:gd name="connsiteX6" fmla="*/ 4169664 w 10424160"/>
              <a:gd name="connsiteY6" fmla="*/ 0 h 18288"/>
              <a:gd name="connsiteX7" fmla="*/ 4551883 w 10424160"/>
              <a:gd name="connsiteY7" fmla="*/ 0 h 18288"/>
              <a:gd name="connsiteX8" fmla="*/ 4934102 w 10424160"/>
              <a:gd name="connsiteY8" fmla="*/ 0 h 18288"/>
              <a:gd name="connsiteX9" fmla="*/ 5837530 w 10424160"/>
              <a:gd name="connsiteY9" fmla="*/ 0 h 18288"/>
              <a:gd name="connsiteX10" fmla="*/ 6532474 w 10424160"/>
              <a:gd name="connsiteY10" fmla="*/ 0 h 18288"/>
              <a:gd name="connsiteX11" fmla="*/ 6914693 w 10424160"/>
              <a:gd name="connsiteY11" fmla="*/ 0 h 18288"/>
              <a:gd name="connsiteX12" fmla="*/ 7609637 w 10424160"/>
              <a:gd name="connsiteY12" fmla="*/ 0 h 18288"/>
              <a:gd name="connsiteX13" fmla="*/ 8513064 w 10424160"/>
              <a:gd name="connsiteY13" fmla="*/ 0 h 18288"/>
              <a:gd name="connsiteX14" fmla="*/ 9103766 w 10424160"/>
              <a:gd name="connsiteY14" fmla="*/ 0 h 18288"/>
              <a:gd name="connsiteX15" fmla="*/ 9694469 w 10424160"/>
              <a:gd name="connsiteY15" fmla="*/ 0 h 18288"/>
              <a:gd name="connsiteX16" fmla="*/ 10424160 w 10424160"/>
              <a:gd name="connsiteY16" fmla="*/ 0 h 18288"/>
              <a:gd name="connsiteX17" fmla="*/ 10424160 w 10424160"/>
              <a:gd name="connsiteY17" fmla="*/ 18288 h 18288"/>
              <a:gd name="connsiteX18" fmla="*/ 9729216 w 10424160"/>
              <a:gd name="connsiteY18" fmla="*/ 18288 h 18288"/>
              <a:gd name="connsiteX19" fmla="*/ 8930030 w 10424160"/>
              <a:gd name="connsiteY19" fmla="*/ 18288 h 18288"/>
              <a:gd name="connsiteX20" fmla="*/ 8130845 w 10424160"/>
              <a:gd name="connsiteY20" fmla="*/ 18288 h 18288"/>
              <a:gd name="connsiteX21" fmla="*/ 7644384 w 10424160"/>
              <a:gd name="connsiteY21" fmla="*/ 18288 h 18288"/>
              <a:gd name="connsiteX22" fmla="*/ 6740957 w 10424160"/>
              <a:gd name="connsiteY22" fmla="*/ 18288 h 18288"/>
              <a:gd name="connsiteX23" fmla="*/ 6046013 w 10424160"/>
              <a:gd name="connsiteY23" fmla="*/ 18288 h 18288"/>
              <a:gd name="connsiteX24" fmla="*/ 5663794 w 10424160"/>
              <a:gd name="connsiteY24" fmla="*/ 18288 h 18288"/>
              <a:gd name="connsiteX25" fmla="*/ 4968850 w 10424160"/>
              <a:gd name="connsiteY25" fmla="*/ 18288 h 18288"/>
              <a:gd name="connsiteX26" fmla="*/ 4378147 w 10424160"/>
              <a:gd name="connsiteY26" fmla="*/ 18288 h 18288"/>
              <a:gd name="connsiteX27" fmla="*/ 3787445 w 10424160"/>
              <a:gd name="connsiteY27" fmla="*/ 18288 h 18288"/>
              <a:gd name="connsiteX28" fmla="*/ 3196742 w 10424160"/>
              <a:gd name="connsiteY28" fmla="*/ 18288 h 18288"/>
              <a:gd name="connsiteX29" fmla="*/ 2606040 w 10424160"/>
              <a:gd name="connsiteY29" fmla="*/ 18288 h 18288"/>
              <a:gd name="connsiteX30" fmla="*/ 1806854 w 10424160"/>
              <a:gd name="connsiteY30" fmla="*/ 18288 h 18288"/>
              <a:gd name="connsiteX31" fmla="*/ 1111910 w 10424160"/>
              <a:gd name="connsiteY31" fmla="*/ 18288 h 18288"/>
              <a:gd name="connsiteX32" fmla="*/ 729691 w 10424160"/>
              <a:gd name="connsiteY32" fmla="*/ 18288 h 18288"/>
              <a:gd name="connsiteX33" fmla="*/ 0 w 10424160"/>
              <a:gd name="connsiteY33" fmla="*/ 18288 h 18288"/>
              <a:gd name="connsiteX34" fmla="*/ 0 w 10424160"/>
              <a:gd name="connsiteY3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4160" h="18288" fill="none" extrusionOk="0">
                <a:moveTo>
                  <a:pt x="0" y="0"/>
                </a:moveTo>
                <a:cubicBezTo>
                  <a:pt x="251416" y="-3874"/>
                  <a:pt x="479411" y="-20508"/>
                  <a:pt x="903427" y="0"/>
                </a:cubicBezTo>
                <a:cubicBezTo>
                  <a:pt x="1327443" y="20508"/>
                  <a:pt x="1177990" y="-7387"/>
                  <a:pt x="1389888" y="0"/>
                </a:cubicBezTo>
                <a:cubicBezTo>
                  <a:pt x="1601786" y="7387"/>
                  <a:pt x="1928602" y="-6697"/>
                  <a:pt x="2189074" y="0"/>
                </a:cubicBezTo>
                <a:cubicBezTo>
                  <a:pt x="2449546" y="6697"/>
                  <a:pt x="2440085" y="-21144"/>
                  <a:pt x="2675534" y="0"/>
                </a:cubicBezTo>
                <a:cubicBezTo>
                  <a:pt x="2910983" y="21144"/>
                  <a:pt x="3026158" y="-11124"/>
                  <a:pt x="3370478" y="0"/>
                </a:cubicBezTo>
                <a:cubicBezTo>
                  <a:pt x="3714798" y="11124"/>
                  <a:pt x="3864539" y="-10660"/>
                  <a:pt x="4169664" y="0"/>
                </a:cubicBezTo>
                <a:cubicBezTo>
                  <a:pt x="4474789" y="10660"/>
                  <a:pt x="4471218" y="16488"/>
                  <a:pt x="4551883" y="0"/>
                </a:cubicBezTo>
                <a:cubicBezTo>
                  <a:pt x="4632548" y="-16488"/>
                  <a:pt x="4786830" y="7986"/>
                  <a:pt x="4934102" y="0"/>
                </a:cubicBezTo>
                <a:cubicBezTo>
                  <a:pt x="5081374" y="-7986"/>
                  <a:pt x="5575881" y="-33003"/>
                  <a:pt x="5837530" y="0"/>
                </a:cubicBezTo>
                <a:cubicBezTo>
                  <a:pt x="6099179" y="33003"/>
                  <a:pt x="6305895" y="14170"/>
                  <a:pt x="6532474" y="0"/>
                </a:cubicBezTo>
                <a:cubicBezTo>
                  <a:pt x="6759053" y="-14170"/>
                  <a:pt x="6726707" y="16121"/>
                  <a:pt x="6914693" y="0"/>
                </a:cubicBezTo>
                <a:cubicBezTo>
                  <a:pt x="7102679" y="-16121"/>
                  <a:pt x="7397857" y="32594"/>
                  <a:pt x="7609637" y="0"/>
                </a:cubicBezTo>
                <a:cubicBezTo>
                  <a:pt x="7821417" y="-32594"/>
                  <a:pt x="8141235" y="-3745"/>
                  <a:pt x="8513064" y="0"/>
                </a:cubicBezTo>
                <a:cubicBezTo>
                  <a:pt x="8884893" y="3745"/>
                  <a:pt x="8877548" y="3359"/>
                  <a:pt x="9103766" y="0"/>
                </a:cubicBezTo>
                <a:cubicBezTo>
                  <a:pt x="9329984" y="-3359"/>
                  <a:pt x="9545570" y="-17843"/>
                  <a:pt x="9694469" y="0"/>
                </a:cubicBezTo>
                <a:cubicBezTo>
                  <a:pt x="9843368" y="17843"/>
                  <a:pt x="10162477" y="-1217"/>
                  <a:pt x="10424160" y="0"/>
                </a:cubicBezTo>
                <a:cubicBezTo>
                  <a:pt x="10424498" y="7640"/>
                  <a:pt x="10423710" y="11289"/>
                  <a:pt x="10424160" y="18288"/>
                </a:cubicBezTo>
                <a:cubicBezTo>
                  <a:pt x="10184680" y="20716"/>
                  <a:pt x="10034768" y="-9357"/>
                  <a:pt x="9729216" y="18288"/>
                </a:cubicBezTo>
                <a:cubicBezTo>
                  <a:pt x="9423664" y="45933"/>
                  <a:pt x="9309220" y="36372"/>
                  <a:pt x="8930030" y="18288"/>
                </a:cubicBezTo>
                <a:cubicBezTo>
                  <a:pt x="8550840" y="204"/>
                  <a:pt x="8513376" y="34707"/>
                  <a:pt x="8130845" y="18288"/>
                </a:cubicBezTo>
                <a:cubicBezTo>
                  <a:pt x="7748315" y="1869"/>
                  <a:pt x="7864674" y="19659"/>
                  <a:pt x="7644384" y="18288"/>
                </a:cubicBezTo>
                <a:cubicBezTo>
                  <a:pt x="7424094" y="16917"/>
                  <a:pt x="6947001" y="55680"/>
                  <a:pt x="6740957" y="18288"/>
                </a:cubicBezTo>
                <a:cubicBezTo>
                  <a:pt x="6534913" y="-19104"/>
                  <a:pt x="6313809" y="33391"/>
                  <a:pt x="6046013" y="18288"/>
                </a:cubicBezTo>
                <a:cubicBezTo>
                  <a:pt x="5778217" y="3185"/>
                  <a:pt x="5786775" y="1439"/>
                  <a:pt x="5663794" y="18288"/>
                </a:cubicBezTo>
                <a:cubicBezTo>
                  <a:pt x="5540813" y="35137"/>
                  <a:pt x="5204724" y="25434"/>
                  <a:pt x="4968850" y="18288"/>
                </a:cubicBezTo>
                <a:cubicBezTo>
                  <a:pt x="4732976" y="11142"/>
                  <a:pt x="4559928" y="34568"/>
                  <a:pt x="4378147" y="18288"/>
                </a:cubicBezTo>
                <a:cubicBezTo>
                  <a:pt x="4196366" y="2008"/>
                  <a:pt x="3992200" y="35409"/>
                  <a:pt x="3787445" y="18288"/>
                </a:cubicBezTo>
                <a:cubicBezTo>
                  <a:pt x="3582690" y="1167"/>
                  <a:pt x="3488876" y="-7583"/>
                  <a:pt x="3196742" y="18288"/>
                </a:cubicBezTo>
                <a:cubicBezTo>
                  <a:pt x="2904608" y="44159"/>
                  <a:pt x="2729828" y="45906"/>
                  <a:pt x="2606040" y="18288"/>
                </a:cubicBezTo>
                <a:cubicBezTo>
                  <a:pt x="2482252" y="-9330"/>
                  <a:pt x="2000672" y="-5498"/>
                  <a:pt x="1806854" y="18288"/>
                </a:cubicBezTo>
                <a:cubicBezTo>
                  <a:pt x="1613036" y="42074"/>
                  <a:pt x="1310933" y="-4240"/>
                  <a:pt x="1111910" y="18288"/>
                </a:cubicBezTo>
                <a:cubicBezTo>
                  <a:pt x="912887" y="40816"/>
                  <a:pt x="891560" y="1701"/>
                  <a:pt x="729691" y="18288"/>
                </a:cubicBezTo>
                <a:cubicBezTo>
                  <a:pt x="567822" y="34875"/>
                  <a:pt x="203025" y="34462"/>
                  <a:pt x="0" y="18288"/>
                </a:cubicBezTo>
                <a:cubicBezTo>
                  <a:pt x="-82" y="11708"/>
                  <a:pt x="-178" y="8956"/>
                  <a:pt x="0" y="0"/>
                </a:cubicBezTo>
                <a:close/>
              </a:path>
              <a:path w="10424160" h="18288" stroke="0" extrusionOk="0">
                <a:moveTo>
                  <a:pt x="0" y="0"/>
                </a:moveTo>
                <a:cubicBezTo>
                  <a:pt x="119910" y="17195"/>
                  <a:pt x="345032" y="1652"/>
                  <a:pt x="590702" y="0"/>
                </a:cubicBezTo>
                <a:cubicBezTo>
                  <a:pt x="836372" y="-1652"/>
                  <a:pt x="830717" y="-10944"/>
                  <a:pt x="972922" y="0"/>
                </a:cubicBezTo>
                <a:cubicBezTo>
                  <a:pt x="1115127" y="10944"/>
                  <a:pt x="1638708" y="17269"/>
                  <a:pt x="1876349" y="0"/>
                </a:cubicBezTo>
                <a:cubicBezTo>
                  <a:pt x="2113990" y="-17269"/>
                  <a:pt x="2263529" y="27642"/>
                  <a:pt x="2467051" y="0"/>
                </a:cubicBezTo>
                <a:cubicBezTo>
                  <a:pt x="2670573" y="-27642"/>
                  <a:pt x="2867743" y="-1552"/>
                  <a:pt x="3057754" y="0"/>
                </a:cubicBezTo>
                <a:cubicBezTo>
                  <a:pt x="3247765" y="1552"/>
                  <a:pt x="3729099" y="45169"/>
                  <a:pt x="3961181" y="0"/>
                </a:cubicBezTo>
                <a:cubicBezTo>
                  <a:pt x="4193263" y="-45169"/>
                  <a:pt x="4313735" y="4067"/>
                  <a:pt x="4447642" y="0"/>
                </a:cubicBezTo>
                <a:cubicBezTo>
                  <a:pt x="4581549" y="-4067"/>
                  <a:pt x="5123626" y="11867"/>
                  <a:pt x="5351069" y="0"/>
                </a:cubicBezTo>
                <a:cubicBezTo>
                  <a:pt x="5578512" y="-11867"/>
                  <a:pt x="6044105" y="-19983"/>
                  <a:pt x="6254496" y="0"/>
                </a:cubicBezTo>
                <a:cubicBezTo>
                  <a:pt x="6464887" y="19983"/>
                  <a:pt x="6664731" y="4232"/>
                  <a:pt x="6949440" y="0"/>
                </a:cubicBezTo>
                <a:cubicBezTo>
                  <a:pt x="7234149" y="-4232"/>
                  <a:pt x="7497205" y="28731"/>
                  <a:pt x="7852867" y="0"/>
                </a:cubicBezTo>
                <a:cubicBezTo>
                  <a:pt x="8208529" y="-28731"/>
                  <a:pt x="8287556" y="2616"/>
                  <a:pt x="8443570" y="0"/>
                </a:cubicBezTo>
                <a:cubicBezTo>
                  <a:pt x="8599584" y="-2616"/>
                  <a:pt x="8871283" y="-14113"/>
                  <a:pt x="9034272" y="0"/>
                </a:cubicBezTo>
                <a:cubicBezTo>
                  <a:pt x="9197261" y="14113"/>
                  <a:pt x="9604978" y="-35623"/>
                  <a:pt x="9833458" y="0"/>
                </a:cubicBezTo>
                <a:cubicBezTo>
                  <a:pt x="10061938" y="35623"/>
                  <a:pt x="10231944" y="-8194"/>
                  <a:pt x="10424160" y="0"/>
                </a:cubicBezTo>
                <a:cubicBezTo>
                  <a:pt x="10424285" y="4395"/>
                  <a:pt x="10424085" y="9776"/>
                  <a:pt x="10424160" y="18288"/>
                </a:cubicBezTo>
                <a:cubicBezTo>
                  <a:pt x="10058736" y="-5772"/>
                  <a:pt x="9942989" y="-18764"/>
                  <a:pt x="9624974" y="18288"/>
                </a:cubicBezTo>
                <a:cubicBezTo>
                  <a:pt x="9306959" y="55340"/>
                  <a:pt x="9229263" y="24995"/>
                  <a:pt x="8930030" y="18288"/>
                </a:cubicBezTo>
                <a:cubicBezTo>
                  <a:pt x="8630797" y="11581"/>
                  <a:pt x="8647263" y="10931"/>
                  <a:pt x="8547811" y="18288"/>
                </a:cubicBezTo>
                <a:cubicBezTo>
                  <a:pt x="8448359" y="25645"/>
                  <a:pt x="8173221" y="219"/>
                  <a:pt x="8061350" y="18288"/>
                </a:cubicBezTo>
                <a:cubicBezTo>
                  <a:pt x="7949479" y="36357"/>
                  <a:pt x="7437002" y="17516"/>
                  <a:pt x="7157923" y="18288"/>
                </a:cubicBezTo>
                <a:cubicBezTo>
                  <a:pt x="6878844" y="19060"/>
                  <a:pt x="6610241" y="8864"/>
                  <a:pt x="6462979" y="18288"/>
                </a:cubicBezTo>
                <a:cubicBezTo>
                  <a:pt x="6315717" y="27712"/>
                  <a:pt x="6124879" y="4989"/>
                  <a:pt x="5976518" y="18288"/>
                </a:cubicBezTo>
                <a:cubicBezTo>
                  <a:pt x="5828157" y="31587"/>
                  <a:pt x="5566880" y="7112"/>
                  <a:pt x="5281574" y="18288"/>
                </a:cubicBezTo>
                <a:cubicBezTo>
                  <a:pt x="4996268" y="29464"/>
                  <a:pt x="5085614" y="20493"/>
                  <a:pt x="4899355" y="18288"/>
                </a:cubicBezTo>
                <a:cubicBezTo>
                  <a:pt x="4713096" y="16083"/>
                  <a:pt x="4606138" y="34359"/>
                  <a:pt x="4517136" y="18288"/>
                </a:cubicBezTo>
                <a:cubicBezTo>
                  <a:pt x="4428134" y="2217"/>
                  <a:pt x="4125335" y="52414"/>
                  <a:pt x="3822192" y="18288"/>
                </a:cubicBezTo>
                <a:cubicBezTo>
                  <a:pt x="3519049" y="-15838"/>
                  <a:pt x="3453132" y="3859"/>
                  <a:pt x="3335731" y="18288"/>
                </a:cubicBezTo>
                <a:cubicBezTo>
                  <a:pt x="3218330" y="32717"/>
                  <a:pt x="2718749" y="-13936"/>
                  <a:pt x="2536546" y="18288"/>
                </a:cubicBezTo>
                <a:cubicBezTo>
                  <a:pt x="2354343" y="50512"/>
                  <a:pt x="2190669" y="3238"/>
                  <a:pt x="2050085" y="18288"/>
                </a:cubicBezTo>
                <a:cubicBezTo>
                  <a:pt x="1909501" y="33338"/>
                  <a:pt x="1520975" y="3062"/>
                  <a:pt x="1250899" y="18288"/>
                </a:cubicBezTo>
                <a:cubicBezTo>
                  <a:pt x="980823" y="33514"/>
                  <a:pt x="992936" y="28036"/>
                  <a:pt x="868680" y="18288"/>
                </a:cubicBezTo>
                <a:cubicBezTo>
                  <a:pt x="744424" y="8540"/>
                  <a:pt x="230364" y="33365"/>
                  <a:pt x="0" y="18288"/>
                </a:cubicBezTo>
                <a:cubicBezTo>
                  <a:pt x="-504" y="12101"/>
                  <a:pt x="-591" y="77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FF77FA7-9003-B92B-D2E2-10EDD2EF60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3727233"/>
              </p:ext>
            </p:extLst>
          </p:nvPr>
        </p:nvGraphicFramePr>
        <p:xfrm>
          <a:off x="838200" y="2228087"/>
          <a:ext cx="10515600" cy="394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934DBC2B-AF99-7DEA-8AF3-CAA5F314C3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205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74"/>
    </mc:Choice>
    <mc:Fallback xmlns="">
      <p:transition spd="slow" advTm="16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Freeform: Shape 8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CAC9C5-011E-9545-B748-EB3A8A9699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3" y="1999615"/>
            <a:ext cx="9144000" cy="2764028"/>
          </a:xfrm>
        </p:spPr>
        <p:txBody>
          <a:bodyPr anchor="ctr">
            <a:normAutofit/>
          </a:bodyPr>
          <a:lstStyle/>
          <a:p>
            <a:r>
              <a:rPr lang="en-US" sz="7200"/>
              <a:t>Quantitative Data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CFB96F0D-2F13-2C96-8149-5F01E3754B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902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22"/>
    </mc:Choice>
    <mc:Fallback xmlns="">
      <p:transition spd="slow" advTm="61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0961EF-DFB5-0A9E-4A9F-F74E50268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200" b="1"/>
              <a:t>Understanding the process of peripheral blood stem cell collection</a:t>
            </a:r>
          </a:p>
        </p:txBody>
      </p:sp>
      <p:sp>
        <p:nvSpPr>
          <p:cNvPr id="53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1865313"/>
            <a:ext cx="10424160" cy="18288"/>
          </a:xfrm>
          <a:custGeom>
            <a:avLst/>
            <a:gdLst>
              <a:gd name="connsiteX0" fmla="*/ 0 w 10424160"/>
              <a:gd name="connsiteY0" fmla="*/ 0 h 18288"/>
              <a:gd name="connsiteX1" fmla="*/ 903427 w 10424160"/>
              <a:gd name="connsiteY1" fmla="*/ 0 h 18288"/>
              <a:gd name="connsiteX2" fmla="*/ 1389888 w 10424160"/>
              <a:gd name="connsiteY2" fmla="*/ 0 h 18288"/>
              <a:gd name="connsiteX3" fmla="*/ 2189074 w 10424160"/>
              <a:gd name="connsiteY3" fmla="*/ 0 h 18288"/>
              <a:gd name="connsiteX4" fmla="*/ 2675534 w 10424160"/>
              <a:gd name="connsiteY4" fmla="*/ 0 h 18288"/>
              <a:gd name="connsiteX5" fmla="*/ 3370478 w 10424160"/>
              <a:gd name="connsiteY5" fmla="*/ 0 h 18288"/>
              <a:gd name="connsiteX6" fmla="*/ 4169664 w 10424160"/>
              <a:gd name="connsiteY6" fmla="*/ 0 h 18288"/>
              <a:gd name="connsiteX7" fmla="*/ 4551883 w 10424160"/>
              <a:gd name="connsiteY7" fmla="*/ 0 h 18288"/>
              <a:gd name="connsiteX8" fmla="*/ 4934102 w 10424160"/>
              <a:gd name="connsiteY8" fmla="*/ 0 h 18288"/>
              <a:gd name="connsiteX9" fmla="*/ 5837530 w 10424160"/>
              <a:gd name="connsiteY9" fmla="*/ 0 h 18288"/>
              <a:gd name="connsiteX10" fmla="*/ 6532474 w 10424160"/>
              <a:gd name="connsiteY10" fmla="*/ 0 h 18288"/>
              <a:gd name="connsiteX11" fmla="*/ 6914693 w 10424160"/>
              <a:gd name="connsiteY11" fmla="*/ 0 h 18288"/>
              <a:gd name="connsiteX12" fmla="*/ 7609637 w 10424160"/>
              <a:gd name="connsiteY12" fmla="*/ 0 h 18288"/>
              <a:gd name="connsiteX13" fmla="*/ 8513064 w 10424160"/>
              <a:gd name="connsiteY13" fmla="*/ 0 h 18288"/>
              <a:gd name="connsiteX14" fmla="*/ 9103766 w 10424160"/>
              <a:gd name="connsiteY14" fmla="*/ 0 h 18288"/>
              <a:gd name="connsiteX15" fmla="*/ 9694469 w 10424160"/>
              <a:gd name="connsiteY15" fmla="*/ 0 h 18288"/>
              <a:gd name="connsiteX16" fmla="*/ 10424160 w 10424160"/>
              <a:gd name="connsiteY16" fmla="*/ 0 h 18288"/>
              <a:gd name="connsiteX17" fmla="*/ 10424160 w 10424160"/>
              <a:gd name="connsiteY17" fmla="*/ 18288 h 18288"/>
              <a:gd name="connsiteX18" fmla="*/ 9729216 w 10424160"/>
              <a:gd name="connsiteY18" fmla="*/ 18288 h 18288"/>
              <a:gd name="connsiteX19" fmla="*/ 8930030 w 10424160"/>
              <a:gd name="connsiteY19" fmla="*/ 18288 h 18288"/>
              <a:gd name="connsiteX20" fmla="*/ 8130845 w 10424160"/>
              <a:gd name="connsiteY20" fmla="*/ 18288 h 18288"/>
              <a:gd name="connsiteX21" fmla="*/ 7644384 w 10424160"/>
              <a:gd name="connsiteY21" fmla="*/ 18288 h 18288"/>
              <a:gd name="connsiteX22" fmla="*/ 6740957 w 10424160"/>
              <a:gd name="connsiteY22" fmla="*/ 18288 h 18288"/>
              <a:gd name="connsiteX23" fmla="*/ 6046013 w 10424160"/>
              <a:gd name="connsiteY23" fmla="*/ 18288 h 18288"/>
              <a:gd name="connsiteX24" fmla="*/ 5663794 w 10424160"/>
              <a:gd name="connsiteY24" fmla="*/ 18288 h 18288"/>
              <a:gd name="connsiteX25" fmla="*/ 4968850 w 10424160"/>
              <a:gd name="connsiteY25" fmla="*/ 18288 h 18288"/>
              <a:gd name="connsiteX26" fmla="*/ 4378147 w 10424160"/>
              <a:gd name="connsiteY26" fmla="*/ 18288 h 18288"/>
              <a:gd name="connsiteX27" fmla="*/ 3787445 w 10424160"/>
              <a:gd name="connsiteY27" fmla="*/ 18288 h 18288"/>
              <a:gd name="connsiteX28" fmla="*/ 3196742 w 10424160"/>
              <a:gd name="connsiteY28" fmla="*/ 18288 h 18288"/>
              <a:gd name="connsiteX29" fmla="*/ 2606040 w 10424160"/>
              <a:gd name="connsiteY29" fmla="*/ 18288 h 18288"/>
              <a:gd name="connsiteX30" fmla="*/ 1806854 w 10424160"/>
              <a:gd name="connsiteY30" fmla="*/ 18288 h 18288"/>
              <a:gd name="connsiteX31" fmla="*/ 1111910 w 10424160"/>
              <a:gd name="connsiteY31" fmla="*/ 18288 h 18288"/>
              <a:gd name="connsiteX32" fmla="*/ 729691 w 10424160"/>
              <a:gd name="connsiteY32" fmla="*/ 18288 h 18288"/>
              <a:gd name="connsiteX33" fmla="*/ 0 w 10424160"/>
              <a:gd name="connsiteY33" fmla="*/ 18288 h 18288"/>
              <a:gd name="connsiteX34" fmla="*/ 0 w 10424160"/>
              <a:gd name="connsiteY3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4160" h="18288" fill="none" extrusionOk="0">
                <a:moveTo>
                  <a:pt x="0" y="0"/>
                </a:moveTo>
                <a:cubicBezTo>
                  <a:pt x="251416" y="-3874"/>
                  <a:pt x="479411" y="-20508"/>
                  <a:pt x="903427" y="0"/>
                </a:cubicBezTo>
                <a:cubicBezTo>
                  <a:pt x="1327443" y="20508"/>
                  <a:pt x="1177990" y="-7387"/>
                  <a:pt x="1389888" y="0"/>
                </a:cubicBezTo>
                <a:cubicBezTo>
                  <a:pt x="1601786" y="7387"/>
                  <a:pt x="1928602" y="-6697"/>
                  <a:pt x="2189074" y="0"/>
                </a:cubicBezTo>
                <a:cubicBezTo>
                  <a:pt x="2449546" y="6697"/>
                  <a:pt x="2440085" y="-21144"/>
                  <a:pt x="2675534" y="0"/>
                </a:cubicBezTo>
                <a:cubicBezTo>
                  <a:pt x="2910983" y="21144"/>
                  <a:pt x="3026158" y="-11124"/>
                  <a:pt x="3370478" y="0"/>
                </a:cubicBezTo>
                <a:cubicBezTo>
                  <a:pt x="3714798" y="11124"/>
                  <a:pt x="3864539" y="-10660"/>
                  <a:pt x="4169664" y="0"/>
                </a:cubicBezTo>
                <a:cubicBezTo>
                  <a:pt x="4474789" y="10660"/>
                  <a:pt x="4471218" y="16488"/>
                  <a:pt x="4551883" y="0"/>
                </a:cubicBezTo>
                <a:cubicBezTo>
                  <a:pt x="4632548" y="-16488"/>
                  <a:pt x="4786830" y="7986"/>
                  <a:pt x="4934102" y="0"/>
                </a:cubicBezTo>
                <a:cubicBezTo>
                  <a:pt x="5081374" y="-7986"/>
                  <a:pt x="5575881" y="-33003"/>
                  <a:pt x="5837530" y="0"/>
                </a:cubicBezTo>
                <a:cubicBezTo>
                  <a:pt x="6099179" y="33003"/>
                  <a:pt x="6305895" y="14170"/>
                  <a:pt x="6532474" y="0"/>
                </a:cubicBezTo>
                <a:cubicBezTo>
                  <a:pt x="6759053" y="-14170"/>
                  <a:pt x="6726707" y="16121"/>
                  <a:pt x="6914693" y="0"/>
                </a:cubicBezTo>
                <a:cubicBezTo>
                  <a:pt x="7102679" y="-16121"/>
                  <a:pt x="7397857" y="32594"/>
                  <a:pt x="7609637" y="0"/>
                </a:cubicBezTo>
                <a:cubicBezTo>
                  <a:pt x="7821417" y="-32594"/>
                  <a:pt x="8141235" y="-3745"/>
                  <a:pt x="8513064" y="0"/>
                </a:cubicBezTo>
                <a:cubicBezTo>
                  <a:pt x="8884893" y="3745"/>
                  <a:pt x="8877548" y="3359"/>
                  <a:pt x="9103766" y="0"/>
                </a:cubicBezTo>
                <a:cubicBezTo>
                  <a:pt x="9329984" y="-3359"/>
                  <a:pt x="9545570" y="-17843"/>
                  <a:pt x="9694469" y="0"/>
                </a:cubicBezTo>
                <a:cubicBezTo>
                  <a:pt x="9843368" y="17843"/>
                  <a:pt x="10162477" y="-1217"/>
                  <a:pt x="10424160" y="0"/>
                </a:cubicBezTo>
                <a:cubicBezTo>
                  <a:pt x="10424498" y="7640"/>
                  <a:pt x="10423710" y="11289"/>
                  <a:pt x="10424160" y="18288"/>
                </a:cubicBezTo>
                <a:cubicBezTo>
                  <a:pt x="10184680" y="20716"/>
                  <a:pt x="10034768" y="-9357"/>
                  <a:pt x="9729216" y="18288"/>
                </a:cubicBezTo>
                <a:cubicBezTo>
                  <a:pt x="9423664" y="45933"/>
                  <a:pt x="9309220" y="36372"/>
                  <a:pt x="8930030" y="18288"/>
                </a:cubicBezTo>
                <a:cubicBezTo>
                  <a:pt x="8550840" y="204"/>
                  <a:pt x="8513376" y="34707"/>
                  <a:pt x="8130845" y="18288"/>
                </a:cubicBezTo>
                <a:cubicBezTo>
                  <a:pt x="7748315" y="1869"/>
                  <a:pt x="7864674" y="19659"/>
                  <a:pt x="7644384" y="18288"/>
                </a:cubicBezTo>
                <a:cubicBezTo>
                  <a:pt x="7424094" y="16917"/>
                  <a:pt x="6947001" y="55680"/>
                  <a:pt x="6740957" y="18288"/>
                </a:cubicBezTo>
                <a:cubicBezTo>
                  <a:pt x="6534913" y="-19104"/>
                  <a:pt x="6313809" y="33391"/>
                  <a:pt x="6046013" y="18288"/>
                </a:cubicBezTo>
                <a:cubicBezTo>
                  <a:pt x="5778217" y="3185"/>
                  <a:pt x="5786775" y="1439"/>
                  <a:pt x="5663794" y="18288"/>
                </a:cubicBezTo>
                <a:cubicBezTo>
                  <a:pt x="5540813" y="35137"/>
                  <a:pt x="5204724" y="25434"/>
                  <a:pt x="4968850" y="18288"/>
                </a:cubicBezTo>
                <a:cubicBezTo>
                  <a:pt x="4732976" y="11142"/>
                  <a:pt x="4559928" y="34568"/>
                  <a:pt x="4378147" y="18288"/>
                </a:cubicBezTo>
                <a:cubicBezTo>
                  <a:pt x="4196366" y="2008"/>
                  <a:pt x="3992200" y="35409"/>
                  <a:pt x="3787445" y="18288"/>
                </a:cubicBezTo>
                <a:cubicBezTo>
                  <a:pt x="3582690" y="1167"/>
                  <a:pt x="3488876" y="-7583"/>
                  <a:pt x="3196742" y="18288"/>
                </a:cubicBezTo>
                <a:cubicBezTo>
                  <a:pt x="2904608" y="44159"/>
                  <a:pt x="2729828" y="45906"/>
                  <a:pt x="2606040" y="18288"/>
                </a:cubicBezTo>
                <a:cubicBezTo>
                  <a:pt x="2482252" y="-9330"/>
                  <a:pt x="2000672" y="-5498"/>
                  <a:pt x="1806854" y="18288"/>
                </a:cubicBezTo>
                <a:cubicBezTo>
                  <a:pt x="1613036" y="42074"/>
                  <a:pt x="1310933" y="-4240"/>
                  <a:pt x="1111910" y="18288"/>
                </a:cubicBezTo>
                <a:cubicBezTo>
                  <a:pt x="912887" y="40816"/>
                  <a:pt x="891560" y="1701"/>
                  <a:pt x="729691" y="18288"/>
                </a:cubicBezTo>
                <a:cubicBezTo>
                  <a:pt x="567822" y="34875"/>
                  <a:pt x="203025" y="34462"/>
                  <a:pt x="0" y="18288"/>
                </a:cubicBezTo>
                <a:cubicBezTo>
                  <a:pt x="-82" y="11708"/>
                  <a:pt x="-178" y="8956"/>
                  <a:pt x="0" y="0"/>
                </a:cubicBezTo>
                <a:close/>
              </a:path>
              <a:path w="10424160" h="18288" stroke="0" extrusionOk="0">
                <a:moveTo>
                  <a:pt x="0" y="0"/>
                </a:moveTo>
                <a:cubicBezTo>
                  <a:pt x="119910" y="17195"/>
                  <a:pt x="345032" y="1652"/>
                  <a:pt x="590702" y="0"/>
                </a:cubicBezTo>
                <a:cubicBezTo>
                  <a:pt x="836372" y="-1652"/>
                  <a:pt x="830717" y="-10944"/>
                  <a:pt x="972922" y="0"/>
                </a:cubicBezTo>
                <a:cubicBezTo>
                  <a:pt x="1115127" y="10944"/>
                  <a:pt x="1638708" y="17269"/>
                  <a:pt x="1876349" y="0"/>
                </a:cubicBezTo>
                <a:cubicBezTo>
                  <a:pt x="2113990" y="-17269"/>
                  <a:pt x="2263529" y="27642"/>
                  <a:pt x="2467051" y="0"/>
                </a:cubicBezTo>
                <a:cubicBezTo>
                  <a:pt x="2670573" y="-27642"/>
                  <a:pt x="2867743" y="-1552"/>
                  <a:pt x="3057754" y="0"/>
                </a:cubicBezTo>
                <a:cubicBezTo>
                  <a:pt x="3247765" y="1552"/>
                  <a:pt x="3729099" y="45169"/>
                  <a:pt x="3961181" y="0"/>
                </a:cubicBezTo>
                <a:cubicBezTo>
                  <a:pt x="4193263" y="-45169"/>
                  <a:pt x="4313735" y="4067"/>
                  <a:pt x="4447642" y="0"/>
                </a:cubicBezTo>
                <a:cubicBezTo>
                  <a:pt x="4581549" y="-4067"/>
                  <a:pt x="5123626" y="11867"/>
                  <a:pt x="5351069" y="0"/>
                </a:cubicBezTo>
                <a:cubicBezTo>
                  <a:pt x="5578512" y="-11867"/>
                  <a:pt x="6044105" y="-19983"/>
                  <a:pt x="6254496" y="0"/>
                </a:cubicBezTo>
                <a:cubicBezTo>
                  <a:pt x="6464887" y="19983"/>
                  <a:pt x="6664731" y="4232"/>
                  <a:pt x="6949440" y="0"/>
                </a:cubicBezTo>
                <a:cubicBezTo>
                  <a:pt x="7234149" y="-4232"/>
                  <a:pt x="7497205" y="28731"/>
                  <a:pt x="7852867" y="0"/>
                </a:cubicBezTo>
                <a:cubicBezTo>
                  <a:pt x="8208529" y="-28731"/>
                  <a:pt x="8287556" y="2616"/>
                  <a:pt x="8443570" y="0"/>
                </a:cubicBezTo>
                <a:cubicBezTo>
                  <a:pt x="8599584" y="-2616"/>
                  <a:pt x="8871283" y="-14113"/>
                  <a:pt x="9034272" y="0"/>
                </a:cubicBezTo>
                <a:cubicBezTo>
                  <a:pt x="9197261" y="14113"/>
                  <a:pt x="9604978" y="-35623"/>
                  <a:pt x="9833458" y="0"/>
                </a:cubicBezTo>
                <a:cubicBezTo>
                  <a:pt x="10061938" y="35623"/>
                  <a:pt x="10231944" y="-8194"/>
                  <a:pt x="10424160" y="0"/>
                </a:cubicBezTo>
                <a:cubicBezTo>
                  <a:pt x="10424285" y="4395"/>
                  <a:pt x="10424085" y="9776"/>
                  <a:pt x="10424160" y="18288"/>
                </a:cubicBezTo>
                <a:cubicBezTo>
                  <a:pt x="10058736" y="-5772"/>
                  <a:pt x="9942989" y="-18764"/>
                  <a:pt x="9624974" y="18288"/>
                </a:cubicBezTo>
                <a:cubicBezTo>
                  <a:pt x="9306959" y="55340"/>
                  <a:pt x="9229263" y="24995"/>
                  <a:pt x="8930030" y="18288"/>
                </a:cubicBezTo>
                <a:cubicBezTo>
                  <a:pt x="8630797" y="11581"/>
                  <a:pt x="8647263" y="10931"/>
                  <a:pt x="8547811" y="18288"/>
                </a:cubicBezTo>
                <a:cubicBezTo>
                  <a:pt x="8448359" y="25645"/>
                  <a:pt x="8173221" y="219"/>
                  <a:pt x="8061350" y="18288"/>
                </a:cubicBezTo>
                <a:cubicBezTo>
                  <a:pt x="7949479" y="36357"/>
                  <a:pt x="7437002" y="17516"/>
                  <a:pt x="7157923" y="18288"/>
                </a:cubicBezTo>
                <a:cubicBezTo>
                  <a:pt x="6878844" y="19060"/>
                  <a:pt x="6610241" y="8864"/>
                  <a:pt x="6462979" y="18288"/>
                </a:cubicBezTo>
                <a:cubicBezTo>
                  <a:pt x="6315717" y="27712"/>
                  <a:pt x="6124879" y="4989"/>
                  <a:pt x="5976518" y="18288"/>
                </a:cubicBezTo>
                <a:cubicBezTo>
                  <a:pt x="5828157" y="31587"/>
                  <a:pt x="5566880" y="7112"/>
                  <a:pt x="5281574" y="18288"/>
                </a:cubicBezTo>
                <a:cubicBezTo>
                  <a:pt x="4996268" y="29464"/>
                  <a:pt x="5085614" y="20493"/>
                  <a:pt x="4899355" y="18288"/>
                </a:cubicBezTo>
                <a:cubicBezTo>
                  <a:pt x="4713096" y="16083"/>
                  <a:pt x="4606138" y="34359"/>
                  <a:pt x="4517136" y="18288"/>
                </a:cubicBezTo>
                <a:cubicBezTo>
                  <a:pt x="4428134" y="2217"/>
                  <a:pt x="4125335" y="52414"/>
                  <a:pt x="3822192" y="18288"/>
                </a:cubicBezTo>
                <a:cubicBezTo>
                  <a:pt x="3519049" y="-15838"/>
                  <a:pt x="3453132" y="3859"/>
                  <a:pt x="3335731" y="18288"/>
                </a:cubicBezTo>
                <a:cubicBezTo>
                  <a:pt x="3218330" y="32717"/>
                  <a:pt x="2718749" y="-13936"/>
                  <a:pt x="2536546" y="18288"/>
                </a:cubicBezTo>
                <a:cubicBezTo>
                  <a:pt x="2354343" y="50512"/>
                  <a:pt x="2190669" y="3238"/>
                  <a:pt x="2050085" y="18288"/>
                </a:cubicBezTo>
                <a:cubicBezTo>
                  <a:pt x="1909501" y="33338"/>
                  <a:pt x="1520975" y="3062"/>
                  <a:pt x="1250899" y="18288"/>
                </a:cubicBezTo>
                <a:cubicBezTo>
                  <a:pt x="980823" y="33514"/>
                  <a:pt x="992936" y="28036"/>
                  <a:pt x="868680" y="18288"/>
                </a:cubicBezTo>
                <a:cubicBezTo>
                  <a:pt x="744424" y="8540"/>
                  <a:pt x="230364" y="33365"/>
                  <a:pt x="0" y="18288"/>
                </a:cubicBezTo>
                <a:cubicBezTo>
                  <a:pt x="-504" y="12101"/>
                  <a:pt x="-591" y="77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8" name="Content Placeholder 4">
            <a:extLst>
              <a:ext uri="{FF2B5EF4-FFF2-40B4-BE49-F238E27FC236}">
                <a16:creationId xmlns:a16="http://schemas.microsoft.com/office/drawing/2014/main" id="{FDAD32D9-501D-C01F-B618-1DF0A5DA2A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3843754"/>
              </p:ext>
            </p:extLst>
          </p:nvPr>
        </p:nvGraphicFramePr>
        <p:xfrm>
          <a:off x="838200" y="2228087"/>
          <a:ext cx="10515600" cy="39488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7516C049-D1DB-E85A-C047-09318A5B1A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940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554"/>
    </mc:Choice>
    <mc:Fallback xmlns="">
      <p:transition spd="slow" advTm="165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9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0961EF-DFB5-0A9E-4A9F-F74E50268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en-US" sz="3200" b="1" dirty="0"/>
              <a:t>Understanding the work of the charity</a:t>
            </a:r>
            <a:endParaRPr lang="en-US" sz="3000" b="1" dirty="0"/>
          </a:p>
        </p:txBody>
      </p:sp>
      <p:sp>
        <p:nvSpPr>
          <p:cNvPr id="15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800871-A6F6-EC64-3D0E-6CE57B3B25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080802" cy="35478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en-US" sz="1700" b="1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GB" sz="2000" dirty="0"/>
              <a:t>Statistically significant association between participants’ understanding of the work of the charity and how comfortable they were with the charity receiving payments from external organizations (p value = 0.015)</a:t>
            </a:r>
            <a:endParaRPr lang="en-US" sz="2000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DAD32D9-501D-C01F-B618-1DF0A5DA2AD6}"/>
              </a:ext>
            </a:extLst>
          </p:cNvPr>
          <p:cNvGraphicFramePr/>
          <p:nvPr/>
        </p:nvGraphicFramePr>
        <p:xfrm>
          <a:off x="6099048" y="640080"/>
          <a:ext cx="5458968" cy="60420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2F044525-0C31-A0AD-ABF0-E2E51AD046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4371185"/>
              </p:ext>
            </p:extLst>
          </p:nvPr>
        </p:nvGraphicFramePr>
        <p:xfrm>
          <a:off x="4894384" y="442229"/>
          <a:ext cx="7297616" cy="59735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2926D05A-8B9A-BF72-3390-330A835A624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0442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717"/>
    </mc:Choice>
    <mc:Fallback xmlns="">
      <p:transition spd="slow" advTm="217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BA9B552-BFD2-F8E9-A4CD-2B8592BF9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3" y="1999615"/>
            <a:ext cx="9144000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Good understanding of the work of the charity </a:t>
            </a:r>
            <a:r>
              <a:rPr lang="en-US" sz="3400" kern="1200" dirty="0">
                <a:solidFill>
                  <a:schemeClr val="tx1"/>
                </a:solidFill>
                <a:latin typeface="+mj-lt"/>
                <a:ea typeface="+mj-ea"/>
                <a:cs typeface="+mj-cs"/>
                <a:sym typeface="Wingdings" pitchFamily="2" charset="2"/>
              </a:rPr>
              <a:t> </a:t>
            </a:r>
            <a:r>
              <a:rPr lang="en-US" sz="3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more agreement with regards to the charity receiving payments (OR 2.893, 95%CI = 1.179,7.101)</a:t>
            </a:r>
            <a:br>
              <a:rPr lang="en-US" sz="3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3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F5775363-D2BC-7398-E2E5-76D1E11BCB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995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08"/>
    </mc:Choice>
    <mc:Fallback xmlns="">
      <p:transition spd="slow" advTm="126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69A9AD-6865-B2F2-393C-9B5E80233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en-US" sz="3400" b="1" dirty="0"/>
              <a:t>Willingness to donate for novel treatment research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0AC34DE-1C26-5735-CBDB-8FE162A75C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0141223"/>
              </p:ext>
            </p:extLst>
          </p:nvPr>
        </p:nvGraphicFramePr>
        <p:xfrm>
          <a:off x="5671344" y="640080"/>
          <a:ext cx="5889719" cy="5683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4BFF9556-5DE4-E63D-6DA0-12FE01A0F204}"/>
              </a:ext>
            </a:extLst>
          </p:cNvPr>
          <p:cNvSpPr txBox="1"/>
          <p:nvPr/>
        </p:nvSpPr>
        <p:spPr>
          <a:xfrm>
            <a:off x="752168" y="2713702"/>
            <a:ext cx="428823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Among the participants who were unsure of their willingness to donate: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 92% were comfortable with the charity collaborating with external organizations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85% were comfortable with the charity receiving payment</a:t>
            </a:r>
          </a:p>
        </p:txBody>
      </p: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05AF75CA-5864-4F1F-91CF-3D7456E0AB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137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885"/>
    </mc:Choice>
    <mc:Fallback xmlns="">
      <p:transition spd="slow" advTm="248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54AC3F-A56C-3225-53AD-B10BEA77D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/>
              <a:t>Degree of comfort with charity collaborating with external organizations &amp; receiving payment</a:t>
            </a:r>
            <a:endParaRPr lang="en-GB" sz="4200" b="1" dirty="0"/>
          </a:p>
        </p:txBody>
      </p:sp>
      <p:sp>
        <p:nvSpPr>
          <p:cNvPr id="44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5C85B04E-477A-9416-14D8-2028F9B412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944524"/>
              </p:ext>
            </p:extLst>
          </p:nvPr>
        </p:nvGraphicFramePr>
        <p:xfrm>
          <a:off x="165382" y="1844675"/>
          <a:ext cx="5798574" cy="5220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9E64BE07-A8F4-8077-AA8E-8D283074BC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1166730"/>
              </p:ext>
            </p:extLst>
          </p:nvPr>
        </p:nvGraphicFramePr>
        <p:xfrm>
          <a:off x="6129338" y="1844675"/>
          <a:ext cx="5595630" cy="48215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E808174F-AE11-5722-BC84-91CB3ADC35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223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920"/>
    </mc:Choice>
    <mc:Fallback xmlns="">
      <p:transition spd="slow" advTm="179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4A628A-6BE0-18D7-5DD1-CD82A65A82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2200" dirty="0"/>
          </a:p>
          <a:p>
            <a:r>
              <a:rPr lang="en-GB" sz="2200" dirty="0"/>
              <a:t>Statistically significant association between participants’ level of education and their degree of comfort with the charity receiving payments (p value &lt; 0.001) </a:t>
            </a:r>
          </a:p>
          <a:p>
            <a:endParaRPr lang="en-GB" sz="2200" dirty="0"/>
          </a:p>
          <a:p>
            <a:r>
              <a:rPr lang="en-GB" sz="2200" dirty="0"/>
              <a:t>Statistically significant association between participants’ level of education with their degree of comfort with the charity collaborating with external organizations (p value = 0.005)</a:t>
            </a:r>
            <a:endParaRPr lang="en-US" sz="2200" dirty="0"/>
          </a:p>
          <a:p>
            <a:endParaRPr lang="en-US" sz="220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708B54D-A86D-ABFF-9BCD-D52C5D21A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/>
              <a:t>Degree of comfort with charity collaborating with external organizations &amp; receiving payment</a:t>
            </a:r>
            <a:endParaRPr lang="en-GB" sz="4200" b="1" dirty="0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EE12CDE4-54F9-9B4F-D2DF-2E27C2DE292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6377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394"/>
    </mc:Choice>
    <mc:Fallback xmlns="">
      <p:transition spd="slow" advTm="203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5BE7D73-707C-EFAD-BD16-44F6C32EDC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3" y="1999615"/>
            <a:ext cx="9144000" cy="2764028"/>
          </a:xfrm>
        </p:spPr>
        <p:txBody>
          <a:bodyPr anchor="ctr">
            <a:noAutofit/>
          </a:bodyPr>
          <a:lstStyle/>
          <a:p>
            <a:r>
              <a:rPr lang="en-US" sz="3200" dirty="0"/>
              <a:t>Higher level of education </a:t>
            </a:r>
            <a:r>
              <a:rPr lang="en-US" sz="3200" dirty="0">
                <a:sym typeface="Wingdings" pitchFamily="2" charset="2"/>
              </a:rPr>
              <a:t></a:t>
            </a:r>
            <a:r>
              <a:rPr lang="en-GB" sz="3200" dirty="0"/>
              <a:t> less likely to favour </a:t>
            </a:r>
            <a:r>
              <a:rPr lang="en-GB" sz="3200" b="1" dirty="0"/>
              <a:t>partnerships with external organizations </a:t>
            </a:r>
            <a:r>
              <a:rPr lang="en-GB" sz="3200" dirty="0"/>
              <a:t>(OR = 0.312, 95%CI = 0.133,0.730)</a:t>
            </a:r>
            <a:r>
              <a:rPr lang="en-US" sz="3200" dirty="0">
                <a:sym typeface="Wingdings" pitchFamily="2" charset="2"/>
              </a:rPr>
              <a:t> </a:t>
            </a:r>
            <a:br>
              <a:rPr lang="en-US" sz="3200" dirty="0">
                <a:sym typeface="Wingdings" pitchFamily="2" charset="2"/>
              </a:rPr>
            </a:br>
            <a:r>
              <a:rPr lang="en-US" sz="3200" dirty="0">
                <a:sym typeface="Wingdings" pitchFamily="2" charset="2"/>
              </a:rPr>
              <a:t/>
            </a:r>
            <a:br>
              <a:rPr lang="en-US" sz="3200" dirty="0">
                <a:sym typeface="Wingdings" pitchFamily="2" charset="2"/>
              </a:rPr>
            </a:br>
            <a:r>
              <a:rPr lang="en-US" sz="3200" dirty="0"/>
              <a:t>Higher level of education </a:t>
            </a:r>
            <a:r>
              <a:rPr lang="en-US" sz="3200" dirty="0">
                <a:sym typeface="Wingdings" pitchFamily="2" charset="2"/>
              </a:rPr>
              <a:t></a:t>
            </a:r>
            <a:r>
              <a:rPr lang="en-GB" sz="3200" dirty="0"/>
              <a:t> less likely to favour </a:t>
            </a:r>
            <a:r>
              <a:rPr lang="en-GB" sz="3200" b="1" dirty="0"/>
              <a:t>receiving payment </a:t>
            </a:r>
            <a:r>
              <a:rPr lang="en-GB" sz="3200" dirty="0"/>
              <a:t>from external organizations (OR = 0.40, 95% CI = 0.247, 0.648)</a:t>
            </a:r>
            <a:endParaRPr lang="en-US" sz="32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23ADCCB0-2251-0C69-43BC-88DE77698B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780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656"/>
    </mc:Choice>
    <mc:Fallback xmlns="">
      <p:transition spd="slow" advTm="186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E85E994-257B-3C01-CEC7-0325584F8A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3" y="1999615"/>
            <a:ext cx="9144000" cy="2764028"/>
          </a:xfrm>
        </p:spPr>
        <p:txBody>
          <a:bodyPr anchor="ctr">
            <a:normAutofit/>
          </a:bodyPr>
          <a:lstStyle/>
          <a:p>
            <a:r>
              <a:rPr lang="en-US" sz="7200" dirty="0"/>
              <a:t>Qualitative Data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463708B0-4437-DCFA-5490-9DE0AA2533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769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18"/>
    </mc:Choice>
    <mc:Fallback xmlns="">
      <p:transition spd="slow" advTm="150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52FD4-3E6D-7A25-F172-37AC94099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Reasons underlying support for collaboration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986942-1ADE-DF77-B1A7-E27F4BFD29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b="1" dirty="0"/>
              <a:t>Altruism </a:t>
            </a:r>
            <a:endParaRPr lang="en-US" dirty="0"/>
          </a:p>
          <a:p>
            <a:pPr marL="0" indent="0">
              <a:lnSpc>
                <a:spcPct val="120000"/>
              </a:lnSpc>
              <a:buNone/>
            </a:pPr>
            <a:r>
              <a:rPr lang="en-GB" dirty="0"/>
              <a:t>“I like to think that there is collaboration which is wider than the initial cause that the charity set up for. </a:t>
            </a:r>
            <a:r>
              <a:rPr lang="en-GB" dirty="0">
                <a:solidFill>
                  <a:srgbClr val="FF0000"/>
                </a:solidFill>
              </a:rPr>
              <a:t>To improve the health and quality of life</a:t>
            </a:r>
            <a:r>
              <a:rPr lang="en-GB" dirty="0"/>
              <a:t> for current and future individuals, research and utilizing current resources such as the database of donors is a part of this. Just my opinion.” (Female, aged 40-51).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Hierarchy of donation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dirty="0"/>
              <a:t>“I would be willing to allow some of a donation to be used if the majority of the donation was for a patient (i.e., </a:t>
            </a:r>
            <a:r>
              <a:rPr lang="en-GB" dirty="0">
                <a:solidFill>
                  <a:srgbClr val="FF0000"/>
                </a:solidFill>
              </a:rPr>
              <a:t>the research sample was a by-product</a:t>
            </a:r>
            <a:r>
              <a:rPr lang="en-GB" dirty="0"/>
              <a:t>).” (Male, aged 40-51). </a:t>
            </a:r>
            <a:endParaRPr lang="en-US" dirty="0"/>
          </a:p>
          <a:p>
            <a:pPr marL="0" indent="0">
              <a:lnSpc>
                <a:spcPct val="120000"/>
              </a:lnSpc>
              <a:buNone/>
            </a:pPr>
            <a:r>
              <a:rPr lang="en-GB" dirty="0"/>
              <a:t>, “I would be happy to donate at an age where I would have to leave the register (so </a:t>
            </a:r>
            <a:r>
              <a:rPr lang="en-GB" dirty="0">
                <a:solidFill>
                  <a:srgbClr val="FF0000"/>
                </a:solidFill>
              </a:rPr>
              <a:t>my cells are no longer viable for treating someone but hopefully still viable for research</a:t>
            </a:r>
            <a:r>
              <a:rPr lang="en-GB" dirty="0"/>
              <a:t>).” (Female, aged 21-30). </a:t>
            </a:r>
            <a:endParaRPr lang="en-US" dirty="0"/>
          </a:p>
          <a:p>
            <a:pPr marL="0" indent="0">
              <a:lnSpc>
                <a:spcPct val="120000"/>
              </a:lnSpc>
              <a:buNone/>
            </a:pPr>
            <a:r>
              <a:rPr lang="en-GB" dirty="0"/>
              <a:t> 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5C32CF9E-CE2D-7EF2-4F84-F3AD0915F49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94137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842"/>
    </mc:Choice>
    <mc:Fallback xmlns="">
      <p:transition spd="slow" advTm="448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87833-B921-7A2A-32FC-6CD676200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Concerns over collaboration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38C372-093F-B1B9-E91D-727D8E40B8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b="1" dirty="0"/>
              <a:t>Privacy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dirty="0"/>
              <a:t>“The only issue I would wish to be reassured on would be the </a:t>
            </a:r>
            <a:r>
              <a:rPr lang="en-GB" dirty="0">
                <a:solidFill>
                  <a:srgbClr val="FF0000"/>
                </a:solidFill>
              </a:rPr>
              <a:t>security of data sharing </a:t>
            </a:r>
            <a:r>
              <a:rPr lang="en-GB" dirty="0"/>
              <a:t>between [the charity] and other organisations and the </a:t>
            </a:r>
            <a:r>
              <a:rPr lang="en-GB" dirty="0">
                <a:solidFill>
                  <a:srgbClr val="FF0000"/>
                </a:solidFill>
              </a:rPr>
              <a:t>appropriateness of any payments between the parties</a:t>
            </a:r>
            <a:r>
              <a:rPr lang="en-GB" dirty="0"/>
              <a:t>... this would extend to </a:t>
            </a:r>
            <a:r>
              <a:rPr lang="en-GB" dirty="0">
                <a:solidFill>
                  <a:srgbClr val="FF0000"/>
                </a:solidFill>
              </a:rPr>
              <a:t>DNA profiling</a:t>
            </a:r>
            <a:r>
              <a:rPr lang="en-GB" dirty="0"/>
              <a:t>, </a:t>
            </a:r>
            <a:r>
              <a:rPr lang="en-GB" dirty="0">
                <a:solidFill>
                  <a:srgbClr val="FF0000"/>
                </a:solidFill>
              </a:rPr>
              <a:t>personal information security </a:t>
            </a:r>
            <a:r>
              <a:rPr lang="en-GB" dirty="0"/>
              <a:t>etc.” (Male, aged 51+).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Commercialization and profiteering</a:t>
            </a:r>
            <a:endParaRPr lang="en-US" dirty="0"/>
          </a:p>
          <a:p>
            <a:pPr marL="0" indent="0">
              <a:lnSpc>
                <a:spcPct val="120000"/>
              </a:lnSpc>
              <a:buNone/>
            </a:pPr>
            <a:r>
              <a:rPr lang="en-GB" dirty="0"/>
              <a:t>“…I would object if the </a:t>
            </a:r>
            <a:r>
              <a:rPr lang="en-GB" dirty="0">
                <a:solidFill>
                  <a:srgbClr val="FF0000"/>
                </a:solidFill>
              </a:rPr>
              <a:t>pharmaceutical companies, then made millions </a:t>
            </a:r>
            <a:r>
              <a:rPr lang="en-GB" dirty="0"/>
              <a:t>off those stem cells and </a:t>
            </a:r>
            <a:r>
              <a:rPr lang="en-GB" dirty="0">
                <a:solidFill>
                  <a:srgbClr val="FF0000"/>
                </a:solidFill>
              </a:rPr>
              <a:t>people in need had to pay a high price for their treatment</a:t>
            </a:r>
            <a:r>
              <a:rPr lang="en-GB" dirty="0"/>
              <a:t>.” (Female, aged 51+).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dirty="0"/>
              <a:t>“I feel comfortable about [charity] working with external organizations or receiving payment for them </a:t>
            </a:r>
            <a:r>
              <a:rPr lang="en-GB" dirty="0">
                <a:solidFill>
                  <a:srgbClr val="FF0000"/>
                </a:solidFill>
              </a:rPr>
              <a:t>only if this doesn't compromise in any way, directly or indirectly, the affordability of treatments for everyone</a:t>
            </a:r>
            <a:r>
              <a:rPr lang="en-GB" dirty="0"/>
              <a:t>.” (Male, aged 21-30). 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638B848A-2E61-2EDC-66EE-D6E21967805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14773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957"/>
    </mc:Choice>
    <mc:Fallback xmlns="">
      <p:transition spd="slow" advTm="519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ED23B-3893-3E8F-99A6-46A42C6C6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Facilitating stem cell donation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E863D9-7F4B-59E4-0F17-6416E8ADD5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b="1" dirty="0"/>
              <a:t>Transparency and informed consent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dirty="0"/>
              <a:t>“I would feel more comfortable if </a:t>
            </a:r>
            <a:r>
              <a:rPr lang="en-GB" dirty="0">
                <a:solidFill>
                  <a:srgbClr val="FF0000"/>
                </a:solidFill>
              </a:rPr>
              <a:t>payments made to [charity] were publicized </a:t>
            </a:r>
            <a:r>
              <a:rPr lang="en-GB" dirty="0"/>
              <a:t>and the </a:t>
            </a:r>
            <a:r>
              <a:rPr lang="en-GB" dirty="0">
                <a:solidFill>
                  <a:srgbClr val="FF0000"/>
                </a:solidFill>
              </a:rPr>
              <a:t>purpose of them were made clear</a:t>
            </a:r>
            <a:r>
              <a:rPr lang="en-GB" dirty="0"/>
              <a:t>.” (Male, aged 21-30). </a:t>
            </a:r>
          </a:p>
          <a:p>
            <a:pPr marL="0" indent="0">
              <a:lnSpc>
                <a:spcPct val="120000"/>
              </a:lnSpc>
              <a:buNone/>
            </a:pPr>
            <a:endParaRPr lang="en-US" dirty="0"/>
          </a:p>
          <a:p>
            <a:pPr marL="0" indent="0">
              <a:lnSpc>
                <a:spcPct val="120000"/>
              </a:lnSpc>
              <a:buNone/>
            </a:pPr>
            <a:r>
              <a:rPr lang="en-GB" dirty="0"/>
              <a:t>“[on collaboration with external organizations] this would be </a:t>
            </a:r>
            <a:r>
              <a:rPr lang="en-GB" dirty="0">
                <a:solidFill>
                  <a:srgbClr val="FF0000"/>
                </a:solidFill>
              </a:rPr>
              <a:t>greatly affected by who the agency/company/charity is</a:t>
            </a:r>
            <a:r>
              <a:rPr lang="en-GB" dirty="0"/>
              <a:t>…. this worry would be allayed if there were clauses within the contract which allowed the use of donations solely if the drug/therapy developed from those was provided at a </a:t>
            </a:r>
            <a:r>
              <a:rPr lang="en-GB" dirty="0">
                <a:solidFill>
                  <a:srgbClr val="FF0000"/>
                </a:solidFill>
              </a:rPr>
              <a:t>reasonable markup from cost</a:t>
            </a:r>
            <a:r>
              <a:rPr lang="en-GB" dirty="0"/>
              <a:t>.” (Male, aged 31-40).</a:t>
            </a:r>
          </a:p>
          <a:p>
            <a:pPr marL="0" indent="0">
              <a:lnSpc>
                <a:spcPct val="120000"/>
              </a:lnSpc>
              <a:buNone/>
            </a:pPr>
            <a:endParaRPr lang="en-GB" dirty="0"/>
          </a:p>
          <a:p>
            <a:pPr marL="0" indent="0">
              <a:lnSpc>
                <a:spcPct val="120000"/>
              </a:lnSpc>
              <a:buNone/>
            </a:pPr>
            <a:r>
              <a:rPr lang="en-GB" dirty="0"/>
              <a:t>“I would be more cautious without significant safeguards, about [the charity] working or receiving money from pharmaceutical companies</a:t>
            </a:r>
            <a:r>
              <a:rPr lang="en-GB" dirty="0">
                <a:solidFill>
                  <a:srgbClr val="FF0000"/>
                </a:solidFill>
              </a:rPr>
              <a:t>, compared to, say, other charities</a:t>
            </a:r>
            <a:r>
              <a:rPr lang="en-GB" dirty="0"/>
              <a:t>.” (Male, aged 51+).</a:t>
            </a:r>
          </a:p>
          <a:p>
            <a:pPr marL="0" indent="0">
              <a:buNone/>
            </a:pPr>
            <a:r>
              <a:rPr lang="en-GB" dirty="0"/>
              <a:t>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82C7946E-4EF4-402B-DEBF-7ADDCC465E0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10332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106"/>
    </mc:Choice>
    <mc:Fallback xmlns="">
      <p:transition spd="slow" advTm="481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9D0A6-F3D2-DF4C-9D41-278EC15F0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Facilitating stem cell donation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C8948A-A5D5-C40B-431A-BEF5DBBC0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b="1" dirty="0"/>
              <a:t>Trust</a:t>
            </a:r>
            <a:endParaRPr lang="en-US" dirty="0"/>
          </a:p>
          <a:p>
            <a:pPr marL="0" indent="0">
              <a:lnSpc>
                <a:spcPct val="100000"/>
              </a:lnSpc>
              <a:buNone/>
            </a:pPr>
            <a:r>
              <a:rPr lang="en-GB" dirty="0"/>
              <a:t>“I would be happy for [the charity] to work with other organisations/be paid by them as long as it was for </a:t>
            </a:r>
            <a:r>
              <a:rPr lang="en-GB" dirty="0">
                <a:solidFill>
                  <a:srgbClr val="FF0000"/>
                </a:solidFill>
              </a:rPr>
              <a:t>reasons that were compatible with what [the charity] stands for</a:t>
            </a:r>
            <a:r>
              <a:rPr lang="en-GB" dirty="0"/>
              <a:t>…</a:t>
            </a:r>
            <a:r>
              <a:rPr lang="en-GB" dirty="0">
                <a:solidFill>
                  <a:srgbClr val="FF0000"/>
                </a:solidFill>
              </a:rPr>
              <a:t>I trust [the charity] to make ethical and fair choices </a:t>
            </a:r>
            <a:r>
              <a:rPr lang="en-GB" dirty="0"/>
              <a:t>in who they work with.” (Female, aged 21-30).  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buNone/>
            </a:pPr>
            <a:r>
              <a:rPr lang="en-GB" dirty="0"/>
              <a:t>“I understand that provision of donations to third parties in exchange for money is a </a:t>
            </a:r>
            <a:r>
              <a:rPr lang="en-GB" dirty="0">
                <a:solidFill>
                  <a:srgbClr val="FF0000"/>
                </a:solidFill>
              </a:rPr>
              <a:t>necessary evil</a:t>
            </a:r>
            <a:r>
              <a:rPr lang="en-GB" dirty="0"/>
              <a:t>…I hope some of your affiliates are also </a:t>
            </a:r>
            <a:r>
              <a:rPr lang="en-GB" dirty="0">
                <a:solidFill>
                  <a:srgbClr val="FF0000"/>
                </a:solidFill>
              </a:rPr>
              <a:t>charitable organisations</a:t>
            </a:r>
            <a:r>
              <a:rPr lang="en-GB" dirty="0"/>
              <a:t>.” (Female, aged 20-31). </a:t>
            </a:r>
            <a:endParaRPr lang="en-US" dirty="0"/>
          </a:p>
          <a:p>
            <a:pPr marL="0" indent="0">
              <a:buNone/>
            </a:pPr>
            <a:r>
              <a:rPr lang="en-GB" dirty="0"/>
              <a:t> 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08EB47E4-9341-4BEE-A0F3-35CBEFE3AAC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07573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261"/>
    </mc:Choice>
    <mc:Fallback xmlns="">
      <p:transition spd="slow" advTm="262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8E89D5E-1885-4160-AC77-CC471DD1D0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D1D13B-8D7A-EA4E-7940-818FFD6E2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277" y="712269"/>
            <a:ext cx="3370998" cy="550226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Limitations of findings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50D2BD1-98F9-412D-905B-3A843EF407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585216" y="2971800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AFE02B70-BC02-7385-85D6-3A2D76ACE3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55512844"/>
              </p:ext>
            </p:extLst>
          </p:nvPr>
        </p:nvGraphicFramePr>
        <p:xfrm>
          <a:off x="5257552" y="712269"/>
          <a:ext cx="6396669" cy="56191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590DA012-EFEF-5581-608A-93889F70159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27596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37"/>
    </mc:Choice>
    <mc:Fallback xmlns="">
      <p:transition spd="slow" advTm="300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Graphic spid="8" grpId="0">
        <p:bldAsOne/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8E89D5E-1885-4160-AC77-CC471DD1D0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D1D13B-8D7A-EA4E-7940-818FFD6E2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277" y="712269"/>
            <a:ext cx="3370998" cy="550226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Implications for CGT community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50D2BD1-98F9-412D-905B-3A843EF407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585216" y="2971800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AFE02B70-BC02-7385-85D6-3A2D76ACE3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265326"/>
              </p:ext>
            </p:extLst>
          </p:nvPr>
        </p:nvGraphicFramePr>
        <p:xfrm>
          <a:off x="5257552" y="712269"/>
          <a:ext cx="6396669" cy="56191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79B70DD5-78FD-342C-9BED-0DCB9B26D8D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63016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570"/>
    </mc:Choice>
    <mc:Fallback xmlns="">
      <p:transition spd="slow" advTm="705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Graphic spid="8" grpId="0">
        <p:bldAsOne/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8E89D5E-1885-4160-AC77-CC471DD1D0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D1D13B-8D7A-EA4E-7940-818FFD6E2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277" y="712269"/>
            <a:ext cx="3370998" cy="550226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Implications for CGT community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50D2BD1-98F9-412D-905B-3A843EF407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585216" y="2971800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AFE02B70-BC02-7385-85D6-3A2D76ACE3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7184908"/>
              </p:ext>
            </p:extLst>
          </p:nvPr>
        </p:nvGraphicFramePr>
        <p:xfrm>
          <a:off x="5151863" y="324465"/>
          <a:ext cx="6396669" cy="56191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5FD737AE-A244-263C-AA76-7C86C30D143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76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053"/>
    </mc:Choice>
    <mc:Fallback xmlns="">
      <p:transition spd="slow" advTm="760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Graphic spid="8" grpId="0">
        <p:bldAsOne/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8E89D5E-1885-4160-AC77-CC471DD1D0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D1D13B-8D7A-EA4E-7940-818FFD6E2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277" y="712269"/>
            <a:ext cx="3370998" cy="550226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Implications for CGT community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50D2BD1-98F9-412D-905B-3A843EF407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585216" y="2971800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AFE02B70-BC02-7385-85D6-3A2D76ACE3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1131553"/>
              </p:ext>
            </p:extLst>
          </p:nvPr>
        </p:nvGraphicFramePr>
        <p:xfrm>
          <a:off x="5151863" y="669073"/>
          <a:ext cx="6396669" cy="55078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A60F2E29-DC77-FFAC-8047-FDA756F46F4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56543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277"/>
    </mc:Choice>
    <mc:Fallback xmlns="">
      <p:transition spd="slow" advTm="962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Graphic spid="8" grpId="0">
        <p:bldAsOne/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8E89D5E-1885-4160-AC77-CC471DD1D0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D1D13B-8D7A-EA4E-7940-818FFD6E2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277" y="712269"/>
            <a:ext cx="3370998" cy="5502264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Implications for future research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50D2BD1-98F9-412D-905B-3A843EF407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585216" y="2971800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E23D163-B463-5992-3A6D-4349DF4A8F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5403847"/>
              </p:ext>
            </p:extLst>
          </p:nvPr>
        </p:nvGraphicFramePr>
        <p:xfrm>
          <a:off x="5280025" y="642938"/>
          <a:ext cx="6269038" cy="557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155013C8-88CB-DAC2-71A9-DEA6CDDDA56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56793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832"/>
    </mc:Choice>
    <mc:Fallback xmlns="">
      <p:transition spd="slow" advTm="448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Graphic spid="5" grpId="0">
        <p:bldAsOne/>
      </p:bldGraphic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71E2FF68-0181-6A80-B4D8-11B8117357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18269" y="-369651"/>
            <a:ext cx="11955461" cy="7227651"/>
          </a:xfrm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81F1AB80-3B92-2D2B-C67A-1EE51E4A11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6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09"/>
    </mc:Choice>
    <mc:Fallback xmlns="">
      <p:transition spd="slow" advTm="114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7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3|15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1|19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3|4.3|11.3|12.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|1.7|1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1679</Words>
  <Application>Microsoft Office PowerPoint</Application>
  <PresentationFormat>Widescreen</PresentationFormat>
  <Paragraphs>177</Paragraphs>
  <Slides>28</Slides>
  <Notes>28</Notes>
  <HiddenSlides>0</HiddenSlides>
  <MMClips>28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Symbol</vt:lpstr>
      <vt:lpstr>Wingdings</vt:lpstr>
      <vt:lpstr>Office Theme</vt:lpstr>
      <vt:lpstr>Exploring Prospective Donors’ Perspectives on Stem Cell Donation for Cell and Gene Therapy Research and Development   Donor Research Network Symposium Series 2022</vt:lpstr>
      <vt:lpstr>The need &amp; challenges for CGT </vt:lpstr>
      <vt:lpstr>Role of Stem Cell Registries in Cell &amp; Gene Therapy Research</vt:lpstr>
      <vt:lpstr>Overview of ethical concerns related to stem cell donation for research and biobanking </vt:lpstr>
      <vt:lpstr>It is essential to understand prospective donors’ attitudes and perceptions on the sourcing of their stem cells by these charities to external organizations for the purpose of CGT development.  </vt:lpstr>
      <vt:lpstr>Methods</vt:lpstr>
      <vt:lpstr>Main measures</vt:lpstr>
      <vt:lpstr>Data analysis </vt:lpstr>
      <vt:lpstr>Results</vt:lpstr>
      <vt:lpstr>Quantitative Data </vt:lpstr>
      <vt:lpstr>Understanding the process of peripheral blood stem cell collection</vt:lpstr>
      <vt:lpstr>Understanding the work of the charity</vt:lpstr>
      <vt:lpstr>Good understanding of the work of the charity  more agreement with regards to the charity receiving payments (OR 2.893, 95%CI = 1.179,7.101) </vt:lpstr>
      <vt:lpstr>Willingness to donate for novel treatment research</vt:lpstr>
      <vt:lpstr>Degree of comfort with charity collaborating with external organizations &amp; receiving payment</vt:lpstr>
      <vt:lpstr>Degree of comfort with charity collaborating with external organizations &amp; receiving payment</vt:lpstr>
      <vt:lpstr>Higher level of education  less likely to favour partnerships with external organizations (OR = 0.312, 95%CI = 0.133,0.730)   Higher level of education  less likely to favour receiving payment from external organizations (OR = 0.40, 95% CI = 0.247, 0.648)</vt:lpstr>
      <vt:lpstr>Qualitative Data </vt:lpstr>
      <vt:lpstr>Reasons underlying support for collaboration</vt:lpstr>
      <vt:lpstr>Concerns over collaboration</vt:lpstr>
      <vt:lpstr>Facilitating stem cell donation </vt:lpstr>
      <vt:lpstr>Facilitating stem cell donation </vt:lpstr>
      <vt:lpstr>Limitations of findings </vt:lpstr>
      <vt:lpstr>Implications for CGT community </vt:lpstr>
      <vt:lpstr>Implications for CGT community </vt:lpstr>
      <vt:lpstr>Implications for CGT community </vt:lpstr>
      <vt:lpstr>Implications for future research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Exploring Prospective Donors’ Perspectives on Stem Cell Donation for Cell and Gene Therapy Research and Development</dc:title>
  <dc:creator>Lina Hamad (Student)</dc:creator>
  <cp:lastModifiedBy>Machin, Laura</cp:lastModifiedBy>
  <cp:revision>25</cp:revision>
  <cp:lastPrinted>2022-04-27T12:23:14Z</cp:lastPrinted>
  <dcterms:created xsi:type="dcterms:W3CDTF">2022-04-22T15:00:17Z</dcterms:created>
  <dcterms:modified xsi:type="dcterms:W3CDTF">2022-05-24T13:17:46Z</dcterms:modified>
</cp:coreProperties>
</file>