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13" r:id="rId2"/>
    <p:sldId id="314" r:id="rId3"/>
    <p:sldId id="317" r:id="rId4"/>
    <p:sldId id="316" r:id="rId5"/>
    <p:sldId id="318" r:id="rId6"/>
    <p:sldId id="319" r:id="rId7"/>
    <p:sldId id="321" r:id="rId8"/>
    <p:sldId id="322" r:id="rId9"/>
    <p:sldId id="323" r:id="rId10"/>
    <p:sldId id="324" r:id="rId11"/>
    <p:sldId id="333" r:id="rId12"/>
    <p:sldId id="320" r:id="rId13"/>
    <p:sldId id="334" r:id="rId14"/>
    <p:sldId id="325" r:id="rId15"/>
    <p:sldId id="326" r:id="rId16"/>
    <p:sldId id="327" r:id="rId17"/>
    <p:sldId id="328" r:id="rId18"/>
    <p:sldId id="329" r:id="rId19"/>
    <p:sldId id="330" r:id="rId20"/>
    <p:sldId id="335" r:id="rId21"/>
    <p:sldId id="336" r:id="rId22"/>
    <p:sldId id="337" r:id="rId23"/>
    <p:sldId id="332" r:id="rId24"/>
    <p:sldId id="331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656" autoAdjust="0"/>
  </p:normalViewPr>
  <p:slideViewPr>
    <p:cSldViewPr>
      <p:cViewPr varScale="1">
        <p:scale>
          <a:sx n="98" d="100"/>
          <a:sy n="98" d="100"/>
        </p:scale>
        <p:origin x="40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5C7AFEA-E621-46C7-AD1C-BF978FE11EE9}" type="datetimeFigureOut">
              <a:rPr lang="en-GB"/>
              <a:pPr>
                <a:defRPr/>
              </a:pPr>
              <a:t>07/11/2022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202AB5-2D46-47A0-8F1A-55DFA8272E5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160304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D384461-B2DB-4E62-9E01-7FF0DD0FA017}" type="slidenum">
              <a:rPr lang="en-GB" altLang="en-US"/>
              <a:pPr/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89557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02AB5-2D46-47A0-8F1A-55DFA8272E57}" type="slidenum">
              <a:rPr lang="en-GB" altLang="en-US" smtClean="0"/>
              <a:pPr/>
              <a:t>18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90756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5888"/>
            <a:ext cx="30543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81C71-61FF-48A4-BD59-74989B76C1E5}" type="datetimeFigureOut">
              <a:rPr lang="en-GB"/>
              <a:pPr>
                <a:defRPr/>
              </a:pPr>
              <a:t>07/11/2022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FAF829-EB3C-4F35-AEAC-DC575E6DCA2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4646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BD884-187E-44EA-85D4-70DCB1883FFF}" type="datetimeFigureOut">
              <a:rPr lang="en-GB"/>
              <a:pPr>
                <a:defRPr/>
              </a:pPr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42734-0081-4B20-BC4F-4EF73474E22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98210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98978-0A92-4679-A76A-EA74FB2CB142}" type="datetimeFigureOut">
              <a:rPr lang="en-GB"/>
              <a:pPr>
                <a:defRPr/>
              </a:pPr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E777F3-6FC6-4C59-B66E-EB0356A3950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92546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D770D-24D8-4863-B96B-1B2AA896BDA8}" type="datetimeFigureOut">
              <a:rPr lang="en-GB"/>
              <a:pPr>
                <a:defRPr/>
              </a:pPr>
              <a:t>07/11/2022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CD1C49-F5BA-4A3B-AE96-E781BA0A503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89111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D42B7-9EF6-4E96-86E2-13C68E39A8BA}" type="datetimeFigureOut">
              <a:rPr lang="en-GB"/>
              <a:pPr>
                <a:defRPr/>
              </a:pPr>
              <a:t>07/11/2022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164A86-9944-4F32-8ACB-8646F810675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8733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C8F9D-31E6-427B-AA5E-460194F35791}" type="datetimeFigureOut">
              <a:rPr lang="en-GB"/>
              <a:pPr>
                <a:defRPr/>
              </a:pPr>
              <a:t>07/11/2022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7777E0-CF59-46E4-AD26-2A8FC588B6B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6861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12BC4-7B85-49A0-8900-32BE11528C8D}" type="datetimeFigureOut">
              <a:rPr lang="en-GB"/>
              <a:pPr>
                <a:defRPr/>
              </a:pPr>
              <a:t>07/11/2022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C96AA8-0B4A-4BD8-BB90-5ED9F23BEC4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848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9EC1C-7313-4A9D-A3F3-AD21DA192C7A}" type="datetimeFigureOut">
              <a:rPr lang="en-GB"/>
              <a:pPr>
                <a:defRPr/>
              </a:pPr>
              <a:t>07/11/2022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D430BD-1147-48B6-A81E-660D2AE9831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74993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CEFFA-0973-4157-8A29-C1E0CEB2C32C}" type="datetimeFigureOut">
              <a:rPr lang="en-GB"/>
              <a:pPr>
                <a:defRPr/>
              </a:pPr>
              <a:t>07/11/2022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E697CB-E7CF-4F56-AEA1-819BC6A14FA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52166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32EE3-0E20-442E-A427-BF16AB457403}" type="datetimeFigureOut">
              <a:rPr lang="en-GB"/>
              <a:pPr>
                <a:defRPr/>
              </a:pPr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68B46-DC8A-47A2-AFAD-909EBDB6F47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97711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E9513-A288-47B7-98A1-4D62533DBCEE}" type="datetimeFigureOut">
              <a:rPr lang="en-GB"/>
              <a:pPr>
                <a:defRPr/>
              </a:pPr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0DE5AC-DB6A-4F76-827E-D0008E977D1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73942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261309-838B-4C62-B0B5-18726D342292}" type="datetimeFigureOut">
              <a:rPr lang="en-GB"/>
              <a:pPr>
                <a:defRPr/>
              </a:pPr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49374270-184B-438A-814F-975F6A3581F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.gatherer@lancaster.ac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GB" altLang="en-US" sz="3600" dirty="0" smtClean="0">
                <a:solidFill>
                  <a:srgbClr val="007CB7"/>
                </a:solidFill>
                <a:ea typeface="ヒラギノ角ゴ ProN W3"/>
                <a:cs typeface="ヒラギノ角ゴ ProN W3"/>
                <a:sym typeface="Arial" pitchFamily="34" charset="0"/>
              </a:rPr>
              <a:t/>
            </a:r>
            <a:br>
              <a:rPr lang="en-GB" altLang="en-US" sz="3600" dirty="0" smtClean="0">
                <a:solidFill>
                  <a:srgbClr val="007CB7"/>
                </a:solidFill>
                <a:ea typeface="ヒラギノ角ゴ ProN W3"/>
                <a:cs typeface="ヒラギノ角ゴ ProN W3"/>
                <a:sym typeface="Arial" pitchFamily="34" charset="0"/>
              </a:rPr>
            </a:br>
            <a:r>
              <a:rPr lang="en-GB" altLang="en-US" sz="3600" dirty="0" smtClean="0">
                <a:solidFill>
                  <a:srgbClr val="007CB7"/>
                </a:solidFill>
                <a:ea typeface="ヒラギノ角ゴ ProN W3"/>
                <a:cs typeface="ヒラギノ角ゴ ProN W3"/>
                <a:sym typeface="Arial" pitchFamily="34" charset="0"/>
              </a:rPr>
              <a:t/>
            </a:r>
            <a:br>
              <a:rPr lang="en-GB" altLang="en-US" sz="3600" dirty="0" smtClean="0">
                <a:solidFill>
                  <a:srgbClr val="007CB7"/>
                </a:solidFill>
                <a:ea typeface="ヒラギノ角ゴ ProN W3"/>
                <a:cs typeface="ヒラギノ角ゴ ProN W3"/>
                <a:sym typeface="Arial" pitchFamily="34" charset="0"/>
              </a:rPr>
            </a:br>
            <a:r>
              <a:rPr lang="en-GB" altLang="en-US" sz="5300" dirty="0" smtClean="0">
                <a:solidFill>
                  <a:srgbClr val="007CB7"/>
                </a:solidFill>
                <a:ea typeface="ヒラギノ角ゴ ProN W3"/>
                <a:cs typeface="ヒラギノ角ゴ ProN W3"/>
                <a:sym typeface="Arial" pitchFamily="34" charset="0"/>
              </a:rPr>
              <a:t>“The English Sweat”</a:t>
            </a:r>
            <a:r>
              <a:rPr lang="en-GB" altLang="en-US" sz="3600" dirty="0" smtClean="0">
                <a:solidFill>
                  <a:srgbClr val="007CB7"/>
                </a:solidFill>
                <a:ea typeface="ヒラギノ角ゴ ProN W3"/>
                <a:cs typeface="ヒラギノ角ゴ ProN W3"/>
                <a:sym typeface="Arial" pitchFamily="34" charset="0"/>
              </a:rPr>
              <a:t/>
            </a:r>
            <a:br>
              <a:rPr lang="en-GB" altLang="en-US" sz="3600" dirty="0" smtClean="0">
                <a:solidFill>
                  <a:srgbClr val="007CB7"/>
                </a:solidFill>
                <a:ea typeface="ヒラギノ角ゴ ProN W3"/>
                <a:cs typeface="ヒラギノ角ゴ ProN W3"/>
                <a:sym typeface="Arial" pitchFamily="34" charset="0"/>
              </a:rPr>
            </a:br>
            <a:r>
              <a:rPr lang="en-GB" altLang="en-US" sz="3600" dirty="0" smtClean="0">
                <a:solidFill>
                  <a:srgbClr val="007CB7"/>
                </a:solidFill>
                <a:ea typeface="ヒラギノ角ゴ ProN W3"/>
                <a:cs typeface="ヒラギノ角ゴ ProN W3"/>
                <a:sym typeface="Arial" pitchFamily="34" charset="0"/>
              </a:rPr>
              <a:t>Causes &amp; Discourses</a:t>
            </a:r>
            <a:br>
              <a:rPr lang="en-GB" altLang="en-US" sz="3600" dirty="0" smtClean="0">
                <a:solidFill>
                  <a:srgbClr val="007CB7"/>
                </a:solidFill>
                <a:ea typeface="ヒラギノ角ゴ ProN W3"/>
                <a:cs typeface="ヒラギノ角ゴ ProN W3"/>
                <a:sym typeface="Arial" pitchFamily="34" charset="0"/>
              </a:rPr>
            </a:br>
            <a:r>
              <a:rPr lang="en-GB" altLang="en-US" sz="3600" dirty="0" smtClean="0">
                <a:solidFill>
                  <a:srgbClr val="007CB7"/>
                </a:solidFill>
                <a:ea typeface="ヒラギノ角ゴ ProN W3"/>
                <a:cs typeface="ヒラギノ角ゴ ProN W3"/>
                <a:sym typeface="Arial" pitchFamily="34" charset="0"/>
              </a:rPr>
              <a:t>Then (1475-1700) &amp; Now (1808-2020)</a:t>
            </a:r>
            <a:br>
              <a:rPr lang="en-GB" altLang="en-US" sz="3600" dirty="0" smtClean="0">
                <a:solidFill>
                  <a:srgbClr val="007CB7"/>
                </a:solidFill>
                <a:ea typeface="ヒラギノ角ゴ ProN W3"/>
                <a:cs typeface="ヒラギノ角ゴ ProN W3"/>
                <a:sym typeface="Arial" pitchFamily="34" charset="0"/>
              </a:rPr>
            </a:br>
            <a:endParaRPr lang="en-GB" altLang="en-US" sz="3600" dirty="0" smtClean="0">
              <a:solidFill>
                <a:srgbClr val="007CB7"/>
              </a:solidFill>
              <a:ea typeface="ヒラギノ角ゴ ProN W3"/>
              <a:cs typeface="ヒラギノ角ゴ ProN W3"/>
              <a:sym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1720" y="4653136"/>
            <a:ext cx="6400800" cy="1752600"/>
          </a:xfrm>
        </p:spPr>
        <p:txBody>
          <a:bodyPr rtlCol="0">
            <a:normAutofit fontScale="70000" lnSpcReduction="2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GB" dirty="0" smtClean="0"/>
              <a:t>Derek Gatherer</a:t>
            </a:r>
          </a:p>
          <a:p>
            <a:pPr marL="514350" indent="-514350" algn="l" eaLnBrk="1" fontAlgn="auto" hangingPunct="1">
              <a:spcAft>
                <a:spcPts val="0"/>
              </a:spcAft>
              <a:buAutoNum type="arabicParenR"/>
              <a:defRPr/>
            </a:pPr>
            <a:r>
              <a:rPr lang="en-GB" dirty="0" smtClean="0"/>
              <a:t>Faculty of Health &amp; Medicine</a:t>
            </a:r>
          </a:p>
          <a:p>
            <a:pPr marL="514350" indent="-514350" algn="l" eaLnBrk="1" fontAlgn="auto" hangingPunct="1">
              <a:spcAft>
                <a:spcPts val="0"/>
              </a:spcAft>
              <a:buAutoNum type="arabicParenR"/>
              <a:defRPr/>
            </a:pPr>
            <a:r>
              <a:rPr lang="en-GB" dirty="0" smtClean="0"/>
              <a:t>Institute for Social Futures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n-GB" dirty="0" smtClean="0"/>
              <a:t>Lancaster University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n-GB" dirty="0" smtClean="0">
                <a:hlinkClick r:id="rId3"/>
              </a:rPr>
              <a:t>d.gatherer@lancaster.ac.uk</a:t>
            </a:r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282" y="116632"/>
            <a:ext cx="2367386" cy="576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 we know about the English Sweat?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43 articles in PubMed (1808-2020)</a:t>
            </a:r>
          </a:p>
          <a:p>
            <a:r>
              <a:rPr lang="en-GB" dirty="0" smtClean="0"/>
              <a:t>Principal source (in English) is John Caius’s </a:t>
            </a:r>
            <a:r>
              <a:rPr lang="en-GB" i="1" dirty="0" smtClean="0"/>
              <a:t>Ep</a:t>
            </a:r>
            <a:r>
              <a:rPr lang="en-GB" i="1" dirty="0"/>
              <a:t>h</a:t>
            </a:r>
            <a:r>
              <a:rPr lang="en-GB" i="1" dirty="0" smtClean="0"/>
              <a:t>emera Britannica </a:t>
            </a:r>
            <a:r>
              <a:rPr lang="en-GB" dirty="0" smtClean="0"/>
              <a:t>(1552)</a:t>
            </a:r>
            <a:endParaRPr lang="en-GB" i="1" dirty="0" smtClean="0"/>
          </a:p>
          <a:p>
            <a:r>
              <a:rPr lang="en-GB" dirty="0" smtClean="0"/>
              <a:t>Outbreaks in 1485, 1506, 1517, 1528 &amp; 1551, for 3-5 months in the summer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856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650" t="12200" r="35038" b="3801"/>
          <a:stretch/>
        </p:blipFill>
        <p:spPr>
          <a:xfrm rot="5400000">
            <a:off x="1343641" y="-299830"/>
            <a:ext cx="6600733" cy="7200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525344"/>
            <a:ext cx="134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Shaw (1933)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430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Symptoms, as described by “Critical” (1808)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/>
          <a:lstStyle/>
          <a:p>
            <a:r>
              <a:rPr lang="en-GB" sz="3000" dirty="0" smtClean="0"/>
              <a:t>“a sense of a hot vapour running through the limbs”</a:t>
            </a:r>
          </a:p>
          <a:p>
            <a:r>
              <a:rPr lang="en-GB" sz="3000" dirty="0" smtClean="0"/>
              <a:t>“internal heat, unquenchable thirst, most profuse sweating”</a:t>
            </a:r>
          </a:p>
          <a:p>
            <a:r>
              <a:rPr lang="en-GB" sz="3000" dirty="0" smtClean="0"/>
              <a:t>“anxiety, restlessness, sickness, headache”</a:t>
            </a:r>
          </a:p>
          <a:p>
            <a:r>
              <a:rPr lang="en-GB" sz="3000" dirty="0" smtClean="0"/>
              <a:t>“delirium, drowsiness, death”</a:t>
            </a:r>
          </a:p>
          <a:p>
            <a:r>
              <a:rPr lang="en-GB" sz="3000" dirty="0" smtClean="0"/>
              <a:t>over in 15 hours, (or completely recovered by 24 hours)</a:t>
            </a:r>
          </a:p>
          <a:p>
            <a:r>
              <a:rPr lang="en-GB" sz="3000" dirty="0" smtClean="0"/>
              <a:t>Case fatality ratio = 99% (</a:t>
            </a:r>
            <a:r>
              <a:rPr lang="en-GB" sz="3000" dirty="0" err="1" smtClean="0"/>
              <a:t>Vergilio</a:t>
            </a:r>
            <a:r>
              <a:rPr lang="en-GB" sz="3000" dirty="0" smtClean="0"/>
              <a:t> 1508)</a:t>
            </a:r>
          </a:p>
          <a:p>
            <a:r>
              <a:rPr lang="en-GB" sz="3000" dirty="0"/>
              <a:t>v</a:t>
            </a:r>
            <a:r>
              <a:rPr lang="en-GB" sz="3000" dirty="0" smtClean="0"/>
              <a:t>ictims mostly middle-aged, healthy and rich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315122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</a:t>
            </a:r>
            <a:r>
              <a:rPr lang="en-GB" dirty="0" smtClean="0"/>
              <a:t>heories on aetiology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/>
          <a:lstStyle/>
          <a:p>
            <a:r>
              <a:rPr lang="en-GB" sz="3000" dirty="0" smtClean="0"/>
              <a:t>Poisoning (1808)</a:t>
            </a:r>
          </a:p>
          <a:p>
            <a:r>
              <a:rPr lang="en-GB" sz="3000" dirty="0" smtClean="0"/>
              <a:t>Influenza (1889)</a:t>
            </a:r>
            <a:endParaRPr lang="en-GB" sz="3000" dirty="0"/>
          </a:p>
          <a:p>
            <a:r>
              <a:rPr lang="en-GB" sz="3000" dirty="0" smtClean="0"/>
              <a:t>Typhus (1933)</a:t>
            </a:r>
          </a:p>
          <a:p>
            <a:r>
              <a:rPr lang="en-GB" sz="3000" dirty="0" smtClean="0"/>
              <a:t>Enterovirus (1991)</a:t>
            </a:r>
          </a:p>
          <a:p>
            <a:r>
              <a:rPr lang="en-GB" sz="3000" dirty="0" smtClean="0"/>
              <a:t>Arbovirus (1997)</a:t>
            </a:r>
          </a:p>
          <a:p>
            <a:r>
              <a:rPr lang="en-GB" sz="3000" dirty="0" smtClean="0"/>
              <a:t>Anthrax (2004)</a:t>
            </a:r>
          </a:p>
          <a:p>
            <a:pPr marL="0" indent="0">
              <a:buNone/>
            </a:pP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278900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hantavirus theory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/>
          <a:lstStyle/>
          <a:p>
            <a:r>
              <a:rPr lang="en-GB" sz="3000" dirty="0" smtClean="0"/>
              <a:t>Thwaites et al 1997</a:t>
            </a:r>
          </a:p>
          <a:p>
            <a:r>
              <a:rPr lang="en-GB" sz="3000" dirty="0" smtClean="0"/>
              <a:t>Holmes 1998</a:t>
            </a:r>
          </a:p>
          <a:p>
            <a:r>
              <a:rPr lang="en-GB" sz="3000" dirty="0" err="1" smtClean="0"/>
              <a:t>Bridson</a:t>
            </a:r>
            <a:r>
              <a:rPr lang="en-GB" sz="3000" dirty="0" smtClean="0"/>
              <a:t> 2001</a:t>
            </a:r>
          </a:p>
          <a:p>
            <a:r>
              <a:rPr lang="en-GB" sz="3000" dirty="0" err="1" smtClean="0"/>
              <a:t>Heyman</a:t>
            </a:r>
            <a:r>
              <a:rPr lang="en-GB" sz="3000" dirty="0" smtClean="0"/>
              <a:t> et al (2014, 2018)</a:t>
            </a:r>
          </a:p>
        </p:txBody>
      </p:sp>
    </p:spTree>
    <p:extLst>
      <p:ext uri="{BB962C8B-B14F-4D97-AF65-F5344CB8AC3E}">
        <p14:creationId xmlns:p14="http://schemas.microsoft.com/office/powerpoint/2010/main" val="119773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Hantavirus theory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8263" t="22001" r="54725" b="13600"/>
          <a:stretch/>
        </p:blipFill>
        <p:spPr>
          <a:xfrm>
            <a:off x="1475656" y="1045623"/>
            <a:ext cx="5938733" cy="58123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504" y="6093296"/>
            <a:ext cx="14771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Heyman</a:t>
            </a:r>
            <a:r>
              <a:rPr lang="en-GB" dirty="0" smtClean="0"/>
              <a:t> et al </a:t>
            </a:r>
          </a:p>
          <a:p>
            <a:r>
              <a:rPr lang="en-GB" dirty="0" smtClean="0"/>
              <a:t>(2018)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235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hantaviruses?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/>
          <a:lstStyle/>
          <a:p>
            <a:r>
              <a:rPr lang="en-GB" sz="3000" dirty="0" smtClean="0"/>
              <a:t>Symptom match (?)</a:t>
            </a:r>
          </a:p>
          <a:p>
            <a:r>
              <a:rPr lang="en-GB" sz="3000" dirty="0" smtClean="0"/>
              <a:t>Outbreaks in human precipitated by ecological events affecting rodent reservoir(s)</a:t>
            </a:r>
          </a:p>
          <a:p>
            <a:pPr lvl="1"/>
            <a:r>
              <a:rPr lang="en-GB" sz="2600" dirty="0" smtClean="0"/>
              <a:t>Explains sporadic nature</a:t>
            </a:r>
          </a:p>
          <a:p>
            <a:pPr lvl="1"/>
            <a:r>
              <a:rPr lang="en-GB" sz="2600" dirty="0" smtClean="0"/>
              <a:t>Fits (some) theories of social/economic/ecological change in early modern England</a:t>
            </a:r>
          </a:p>
          <a:p>
            <a:r>
              <a:rPr lang="en-GB" sz="3400" dirty="0" smtClean="0"/>
              <a:t>Previously used for ergot poisoning theories </a:t>
            </a:r>
          </a:p>
        </p:txBody>
      </p:sp>
    </p:spTree>
    <p:extLst>
      <p:ext uri="{BB962C8B-B14F-4D97-AF65-F5344CB8AC3E}">
        <p14:creationId xmlns:p14="http://schemas.microsoft.com/office/powerpoint/2010/main" val="80144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863" t="5201" r="38975" b="5201"/>
          <a:stretch/>
        </p:blipFill>
        <p:spPr>
          <a:xfrm>
            <a:off x="251520" y="35294"/>
            <a:ext cx="5256584" cy="65964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0152" y="1340768"/>
            <a:ext cx="29523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There are many known</a:t>
            </a:r>
          </a:p>
          <a:p>
            <a:r>
              <a:rPr lang="en-GB" dirty="0" smtClean="0"/>
              <a:t>hantaviruses – only the top half of this table is shown</a:t>
            </a:r>
          </a:p>
          <a:p>
            <a:endParaRPr lang="en-GB" dirty="0"/>
          </a:p>
          <a:p>
            <a:r>
              <a:rPr lang="en-GB" dirty="0" smtClean="0"/>
              <a:t>(</a:t>
            </a:r>
            <a:r>
              <a:rPr lang="en-GB" dirty="0" err="1" smtClean="0"/>
              <a:t>Jonsson</a:t>
            </a:r>
            <a:r>
              <a:rPr lang="en-GB" dirty="0" smtClean="0"/>
              <a:t> et al 2010)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422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0863" t="37400" r="35825" b="22000"/>
          <a:stretch/>
        </p:blipFill>
        <p:spPr>
          <a:xfrm>
            <a:off x="107503" y="0"/>
            <a:ext cx="8961479" cy="472514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32040" y="4355812"/>
            <a:ext cx="2047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(</a:t>
            </a:r>
            <a:r>
              <a:rPr lang="en-GB" dirty="0" err="1"/>
              <a:t>Jonsson</a:t>
            </a:r>
            <a:r>
              <a:rPr lang="en-GB" dirty="0"/>
              <a:t> et al 2010)</a:t>
            </a:r>
          </a:p>
        </p:txBody>
      </p:sp>
    </p:spTree>
    <p:extLst>
      <p:ext uri="{BB962C8B-B14F-4D97-AF65-F5344CB8AC3E}">
        <p14:creationId xmlns:p14="http://schemas.microsoft.com/office/powerpoint/2010/main" val="106926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0863" t="37400" r="35825" b="22000"/>
          <a:stretch/>
        </p:blipFill>
        <p:spPr>
          <a:xfrm>
            <a:off x="107503" y="0"/>
            <a:ext cx="8961479" cy="472514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32040" y="4355812"/>
            <a:ext cx="2047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(</a:t>
            </a:r>
            <a:r>
              <a:rPr lang="en-GB" dirty="0" err="1"/>
              <a:t>Jonsson</a:t>
            </a:r>
            <a:r>
              <a:rPr lang="en-GB" dirty="0"/>
              <a:t> et al 2010)</a:t>
            </a:r>
          </a:p>
        </p:txBody>
      </p:sp>
      <p:sp>
        <p:nvSpPr>
          <p:cNvPr id="4" name="Oval 3"/>
          <p:cNvSpPr/>
          <p:nvPr/>
        </p:nvSpPr>
        <p:spPr>
          <a:xfrm>
            <a:off x="2339752" y="332656"/>
            <a:ext cx="2304256" cy="3168352"/>
          </a:xfrm>
          <a:prstGeom prst="ellipse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35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Revisionist theories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/>
          <a:lstStyle/>
          <a:p>
            <a:r>
              <a:rPr lang="en-GB" sz="3000" dirty="0" smtClean="0"/>
              <a:t>The disease was not new</a:t>
            </a:r>
          </a:p>
          <a:p>
            <a:r>
              <a:rPr lang="en-GB" sz="3000" dirty="0" smtClean="0"/>
              <a:t>The disease has been seen since (e.g. in the “Picardy sweat” “</a:t>
            </a:r>
            <a:r>
              <a:rPr lang="en-GB" sz="3000" dirty="0" err="1" smtClean="0"/>
              <a:t>febbre</a:t>
            </a:r>
            <a:r>
              <a:rPr lang="en-GB" sz="3000" dirty="0" smtClean="0"/>
              <a:t> </a:t>
            </a:r>
            <a:r>
              <a:rPr lang="en-GB" sz="3000" dirty="0" err="1" smtClean="0"/>
              <a:t>miliare</a:t>
            </a:r>
            <a:r>
              <a:rPr lang="en-GB" sz="3000" dirty="0" smtClean="0"/>
              <a:t>” of the 18</a:t>
            </a:r>
            <a:r>
              <a:rPr lang="en-GB" sz="3000" baseline="30000" dirty="0" smtClean="0"/>
              <a:t>th</a:t>
            </a:r>
            <a:r>
              <a:rPr lang="en-GB" sz="3000" dirty="0" smtClean="0"/>
              <a:t> and 19</a:t>
            </a:r>
            <a:r>
              <a:rPr lang="en-GB" sz="3000" baseline="30000" dirty="0" smtClean="0"/>
              <a:t>th</a:t>
            </a:r>
            <a:r>
              <a:rPr lang="en-GB" sz="3000" dirty="0" smtClean="0"/>
              <a:t> centuries)</a:t>
            </a:r>
          </a:p>
        </p:txBody>
      </p:sp>
    </p:spTree>
    <p:extLst>
      <p:ext uri="{BB962C8B-B14F-4D97-AF65-F5344CB8AC3E}">
        <p14:creationId xmlns:p14="http://schemas.microsoft.com/office/powerpoint/2010/main" val="178823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Revisionist theories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/>
          <a:lstStyle/>
          <a:p>
            <a:r>
              <a:rPr lang="en-GB" sz="3000" dirty="0" smtClean="0"/>
              <a:t>The disease was not new</a:t>
            </a:r>
          </a:p>
          <a:p>
            <a:r>
              <a:rPr lang="en-GB" sz="3000" dirty="0" smtClean="0"/>
              <a:t>The disease has been seen since (e.g. in the “Picardy sweat” “</a:t>
            </a:r>
            <a:r>
              <a:rPr lang="en-GB" sz="3000" dirty="0" err="1" smtClean="0"/>
              <a:t>febbre</a:t>
            </a:r>
            <a:r>
              <a:rPr lang="en-GB" sz="3000" dirty="0" smtClean="0"/>
              <a:t> </a:t>
            </a:r>
            <a:r>
              <a:rPr lang="en-GB" sz="3000" dirty="0" err="1" smtClean="0"/>
              <a:t>miliare</a:t>
            </a:r>
            <a:r>
              <a:rPr lang="en-GB" sz="3000" dirty="0" smtClean="0"/>
              <a:t>” of the 18</a:t>
            </a:r>
            <a:r>
              <a:rPr lang="en-GB" sz="3000" baseline="30000" dirty="0" smtClean="0"/>
              <a:t>th</a:t>
            </a:r>
            <a:r>
              <a:rPr lang="en-GB" sz="3000" dirty="0" smtClean="0"/>
              <a:t> and 19</a:t>
            </a:r>
            <a:r>
              <a:rPr lang="en-GB" sz="3000" baseline="30000" dirty="0" smtClean="0"/>
              <a:t>th</a:t>
            </a:r>
            <a:r>
              <a:rPr lang="en-GB" sz="3000" dirty="0" smtClean="0"/>
              <a:t> centuries)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79512" y="2996952"/>
            <a:ext cx="6906674" cy="3744416"/>
            <a:chOff x="179512" y="2996952"/>
            <a:chExt cx="6906674" cy="374441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42125" t="30400" r="36613" b="33142"/>
            <a:stretch/>
          </p:blipFill>
          <p:spPr>
            <a:xfrm>
              <a:off x="3203848" y="2996952"/>
              <a:ext cx="3882338" cy="3744416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79512" y="6037477"/>
              <a:ext cx="205120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In </a:t>
              </a:r>
              <a:r>
                <a:rPr lang="en-GB" dirty="0" err="1" smtClean="0"/>
                <a:t>Busacchi</a:t>
              </a:r>
              <a:r>
                <a:rPr lang="en-GB" dirty="0" smtClean="0"/>
                <a:t> 1917</a:t>
              </a:r>
            </a:p>
            <a:p>
              <a:r>
                <a:rPr lang="en-GB" dirty="0"/>
                <a:t>r</a:t>
              </a:r>
              <a:r>
                <a:rPr lang="en-GB" dirty="0" smtClean="0"/>
                <a:t>ep. by Shaw (1933)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17777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did early authors discuss the Sweat?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Early English Books Online</a:t>
            </a:r>
          </a:p>
          <a:p>
            <a:r>
              <a:rPr lang="en-GB" dirty="0" smtClean="0"/>
              <a:t>1,202,214,511 </a:t>
            </a:r>
            <a:r>
              <a:rPr lang="en-GB" dirty="0"/>
              <a:t>words [44,422 texts</a:t>
            </a:r>
            <a:r>
              <a:rPr lang="en-GB" dirty="0" smtClean="0"/>
              <a:t>]</a:t>
            </a:r>
          </a:p>
          <a:p>
            <a:r>
              <a:rPr lang="en-GB" dirty="0" smtClean="0"/>
              <a:t>“every book published in English prior to 1700”</a:t>
            </a:r>
          </a:p>
          <a:p>
            <a:r>
              <a:rPr lang="en-GB" dirty="0" smtClean="0"/>
              <a:t>48 matches in 30 texts for “English sweat”</a:t>
            </a:r>
          </a:p>
          <a:p>
            <a:r>
              <a:rPr lang="en-GB" dirty="0" smtClean="0"/>
              <a:t>31 matches in 26 texts for “</a:t>
            </a:r>
            <a:r>
              <a:rPr lang="en-GB" dirty="0" err="1" smtClean="0"/>
              <a:t>sudor</a:t>
            </a:r>
            <a:r>
              <a:rPr lang="en-GB" dirty="0" smtClean="0"/>
              <a:t> </a:t>
            </a:r>
            <a:r>
              <a:rPr lang="en-GB" dirty="0" err="1" smtClean="0"/>
              <a:t>anglicus</a:t>
            </a:r>
            <a:r>
              <a:rPr lang="en-GB" dirty="0" smtClean="0"/>
              <a:t>”</a:t>
            </a:r>
          </a:p>
          <a:p>
            <a:r>
              <a:rPr lang="en-GB" dirty="0" smtClean="0"/>
              <a:t>Extract using </a:t>
            </a:r>
            <a:r>
              <a:rPr lang="en-GB" dirty="0" err="1" smtClean="0"/>
              <a:t>CQPweb</a:t>
            </a:r>
            <a:r>
              <a:rPr lang="en-GB" dirty="0" smtClean="0"/>
              <a:t> (Andrew </a:t>
            </a:r>
            <a:r>
              <a:rPr lang="en-GB" dirty="0" err="1" smtClean="0"/>
              <a:t>Hardie</a:t>
            </a:r>
            <a:r>
              <a:rPr lang="en-GB" dirty="0" smtClean="0"/>
              <a:t>)</a:t>
            </a:r>
          </a:p>
          <a:p>
            <a:r>
              <a:rPr lang="en-GB" dirty="0" smtClean="0"/>
              <a:t>Analyse using #</a:t>
            </a:r>
            <a:r>
              <a:rPr lang="en-GB" dirty="0" err="1" smtClean="0"/>
              <a:t>LancsBox</a:t>
            </a:r>
            <a:r>
              <a:rPr lang="en-GB" dirty="0" smtClean="0"/>
              <a:t> (Vaclav </a:t>
            </a:r>
            <a:r>
              <a:rPr lang="en-GB" dirty="0" err="1" smtClean="0"/>
              <a:t>Brezina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582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6849" t="22001" r="13776" b="17800"/>
          <a:stretch/>
        </p:blipFill>
        <p:spPr>
          <a:xfrm>
            <a:off x="1043608" y="15619"/>
            <a:ext cx="7776864" cy="668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38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489" t="26200" r="20862" b="20600"/>
          <a:stretch/>
        </p:blipFill>
        <p:spPr>
          <a:xfrm>
            <a:off x="467544" y="188640"/>
            <a:ext cx="7503992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4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6063" t="22001" r="16138" b="16400"/>
          <a:stretch/>
        </p:blipFill>
        <p:spPr>
          <a:xfrm>
            <a:off x="971600" y="0"/>
            <a:ext cx="7344816" cy="673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6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does discussion of the Sweat differ to that of the Plague?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6064" t="31675" r="22886" b="37333"/>
          <a:stretch/>
        </p:blipFill>
        <p:spPr>
          <a:xfrm>
            <a:off x="-1" y="1628799"/>
            <a:ext cx="9144001" cy="51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28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6850" t="31800" r="23226" b="36000"/>
          <a:stretch/>
        </p:blipFill>
        <p:spPr>
          <a:xfrm>
            <a:off x="179512" y="-17850"/>
            <a:ext cx="9025948" cy="546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44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6850" t="31800" r="23226" b="36000"/>
          <a:stretch/>
        </p:blipFill>
        <p:spPr>
          <a:xfrm>
            <a:off x="179512" y="-17850"/>
            <a:ext cx="9025948" cy="546307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03648" y="2852936"/>
            <a:ext cx="1368152" cy="15121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403648" y="4689140"/>
            <a:ext cx="1368152" cy="4680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8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6850" t="31800" r="23226" b="36000"/>
          <a:stretch/>
        </p:blipFill>
        <p:spPr>
          <a:xfrm>
            <a:off x="179512" y="-17850"/>
            <a:ext cx="9025948" cy="546307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03648" y="2852936"/>
            <a:ext cx="1368152" cy="15121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403648" y="4689140"/>
            <a:ext cx="1368152" cy="4680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7164288" y="1194014"/>
            <a:ext cx="1372817" cy="3963178"/>
            <a:chOff x="7164288" y="1194014"/>
            <a:chExt cx="1372817" cy="3963178"/>
          </a:xfrm>
        </p:grpSpPr>
        <p:sp>
          <p:nvSpPr>
            <p:cNvPr id="7" name="Rectangle 6"/>
            <p:cNvSpPr/>
            <p:nvPr/>
          </p:nvSpPr>
          <p:spPr>
            <a:xfrm>
              <a:off x="7164288" y="1194014"/>
              <a:ext cx="1368152" cy="36277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164288" y="2012572"/>
              <a:ext cx="1368152" cy="192048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7168953" y="4341777"/>
              <a:ext cx="1368152" cy="81541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22985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6850" t="31800" r="23226" b="36000"/>
          <a:stretch/>
        </p:blipFill>
        <p:spPr>
          <a:xfrm>
            <a:off x="179512" y="-17850"/>
            <a:ext cx="9025948" cy="546307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03648" y="2852936"/>
            <a:ext cx="1368152" cy="15121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403648" y="4689140"/>
            <a:ext cx="1368152" cy="4680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7164288" y="1194014"/>
            <a:ext cx="1372817" cy="3963178"/>
            <a:chOff x="7164288" y="1194014"/>
            <a:chExt cx="1372817" cy="3963178"/>
          </a:xfrm>
        </p:grpSpPr>
        <p:sp>
          <p:nvSpPr>
            <p:cNvPr id="7" name="Rectangle 6"/>
            <p:cNvSpPr/>
            <p:nvPr/>
          </p:nvSpPr>
          <p:spPr>
            <a:xfrm>
              <a:off x="7164288" y="1194014"/>
              <a:ext cx="1368152" cy="36277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164288" y="2012572"/>
              <a:ext cx="1368152" cy="192048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7168953" y="4341777"/>
              <a:ext cx="1368152" cy="81541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755576" y="5373216"/>
            <a:ext cx="610558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“Strange” occurs 21 times: strange diseases/murrains/plagues; </a:t>
            </a:r>
          </a:p>
          <a:p>
            <a:r>
              <a:rPr lang="en-GB" dirty="0" smtClean="0"/>
              <a:t>strange “engines, guns and ordinance”; </a:t>
            </a:r>
          </a:p>
          <a:p>
            <a:r>
              <a:rPr lang="en-GB" dirty="0" smtClean="0"/>
              <a:t>strange countries;</a:t>
            </a:r>
          </a:p>
          <a:p>
            <a:r>
              <a:rPr lang="en-GB" dirty="0"/>
              <a:t>s</a:t>
            </a:r>
            <a:r>
              <a:rPr lang="en-GB" dirty="0" smtClean="0"/>
              <a:t>trange story; </a:t>
            </a:r>
          </a:p>
          <a:p>
            <a:r>
              <a:rPr lang="en-GB" dirty="0"/>
              <a:t>s</a:t>
            </a:r>
            <a:r>
              <a:rPr lang="en-GB" dirty="0" smtClean="0"/>
              <a:t>trange symptoms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993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Tentative 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English Sweat was:</a:t>
            </a:r>
          </a:p>
          <a:p>
            <a:pPr lvl="1"/>
            <a:r>
              <a:rPr lang="en-GB" dirty="0" smtClean="0"/>
              <a:t>New</a:t>
            </a:r>
          </a:p>
          <a:p>
            <a:pPr lvl="1"/>
            <a:r>
              <a:rPr lang="en-GB" dirty="0" smtClean="0"/>
              <a:t>Terrifying</a:t>
            </a:r>
          </a:p>
          <a:p>
            <a:pPr lvl="1"/>
            <a:r>
              <a:rPr lang="en-GB" dirty="0" smtClean="0"/>
              <a:t>Yet (perhaps) susceptible to medical treatment</a:t>
            </a:r>
          </a:p>
          <a:p>
            <a:pPr lvl="1"/>
            <a:r>
              <a:rPr lang="en-GB" dirty="0" smtClean="0"/>
              <a:t>One element contributing to a general sense of disorientation (“future shock”) as the mediaeval English world (feudal, Catholic, oligarchical) transitioned into the early modern Tudor world (proto-capitalist, Protestant, absolutist)</a:t>
            </a:r>
          </a:p>
          <a:p>
            <a:pPr lvl="1"/>
            <a:r>
              <a:rPr lang="en-GB" dirty="0" smtClean="0"/>
              <a:t>Will COVID-19 also mark a global pivot point?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193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Acknowledgments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Andrew </a:t>
            </a:r>
            <a:r>
              <a:rPr lang="en-GB" dirty="0" err="1" smtClean="0"/>
              <a:t>Hardie</a:t>
            </a:r>
            <a:r>
              <a:rPr lang="en-GB" dirty="0" smtClean="0"/>
              <a:t> for assistance with </a:t>
            </a:r>
            <a:r>
              <a:rPr lang="en-GB" dirty="0" err="1" smtClean="0"/>
              <a:t>CQPweb</a:t>
            </a:r>
            <a:endParaRPr lang="en-GB" dirty="0" smtClean="0"/>
          </a:p>
          <a:p>
            <a:r>
              <a:rPr lang="en-GB" dirty="0" smtClean="0"/>
              <a:t>Vaclav </a:t>
            </a:r>
            <a:r>
              <a:rPr lang="en-GB" dirty="0" err="1" smtClean="0"/>
              <a:t>Brezina</a:t>
            </a:r>
            <a:r>
              <a:rPr lang="en-GB" dirty="0" smtClean="0"/>
              <a:t> for assistance with #</a:t>
            </a:r>
            <a:r>
              <a:rPr lang="en-GB" dirty="0" err="1" smtClean="0"/>
              <a:t>LancsBox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Thank you for listening!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610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</TotalTime>
  <Words>536</Words>
  <Application>Microsoft Office PowerPoint</Application>
  <PresentationFormat>On-screen Show (4:3)</PresentationFormat>
  <Paragraphs>82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ヒラギノ角ゴ ProN W3</vt:lpstr>
      <vt:lpstr>Office Theme</vt:lpstr>
      <vt:lpstr>  “The English Sweat” Causes &amp; Discourses Then (1475-1700) &amp; Now (1808-2020) </vt:lpstr>
      <vt:lpstr>What do we know about the English Sweat?</vt:lpstr>
      <vt:lpstr>PowerPoint Presentation</vt:lpstr>
      <vt:lpstr>Symptoms, as described by “Critical” (1808)</vt:lpstr>
      <vt:lpstr>Theories on aetiology</vt:lpstr>
      <vt:lpstr>The hantavirus theory</vt:lpstr>
      <vt:lpstr>The Hantavirus theory</vt:lpstr>
      <vt:lpstr>Why hantaviruses?</vt:lpstr>
      <vt:lpstr>PowerPoint Presentation</vt:lpstr>
      <vt:lpstr>PowerPoint Presentation</vt:lpstr>
      <vt:lpstr>PowerPoint Presentation</vt:lpstr>
      <vt:lpstr>Revisionist theories</vt:lpstr>
      <vt:lpstr>Revisionist theories</vt:lpstr>
      <vt:lpstr>How did early authors discuss the Sweat?</vt:lpstr>
      <vt:lpstr>PowerPoint Presentation</vt:lpstr>
      <vt:lpstr>PowerPoint Presentation</vt:lpstr>
      <vt:lpstr>PowerPoint Presentation</vt:lpstr>
      <vt:lpstr>How does discussion of the Sweat differ to that of the Plague?</vt:lpstr>
      <vt:lpstr>PowerPoint Presentation</vt:lpstr>
      <vt:lpstr>PowerPoint Presentation</vt:lpstr>
      <vt:lpstr>PowerPoint Presentation</vt:lpstr>
      <vt:lpstr>PowerPoint Presentation</vt:lpstr>
      <vt:lpstr>Tentative conclusions</vt:lpstr>
      <vt:lpstr>Acknowledgments</vt:lpstr>
    </vt:vector>
  </TitlesOfParts>
  <Company>Lancaster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Gatherer, Derek</dc:creator>
  <cp:lastModifiedBy>Ceci&amp;Derek</cp:lastModifiedBy>
  <cp:revision>155</cp:revision>
  <dcterms:created xsi:type="dcterms:W3CDTF">2013-09-11T15:49:47Z</dcterms:created>
  <dcterms:modified xsi:type="dcterms:W3CDTF">2022-11-07T09:45:53Z</dcterms:modified>
</cp:coreProperties>
</file>