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61" r:id="rId5"/>
    <p:sldId id="263" r:id="rId6"/>
    <p:sldId id="262" r:id="rId7"/>
    <p:sldId id="260" r:id="rId8"/>
    <p:sldId id="259" r:id="rId9"/>
    <p:sldId id="275" r:id="rId10"/>
    <p:sldId id="271" r:id="rId11"/>
    <p:sldId id="273" r:id="rId12"/>
    <p:sldId id="276" r:id="rId13"/>
    <p:sldId id="277" r:id="rId14"/>
    <p:sldId id="274" r:id="rId15"/>
    <p:sldId id="278" r:id="rId16"/>
    <p:sldId id="280" r:id="rId17"/>
    <p:sldId id="272" r:id="rId18"/>
    <p:sldId id="279" r:id="rId19"/>
    <p:sldId id="270" r:id="rId20"/>
    <p:sldId id="264" r:id="rId21"/>
    <p:sldId id="265" r:id="rId22"/>
    <p:sldId id="269" r:id="rId23"/>
    <p:sldId id="281" r:id="rId24"/>
    <p:sldId id="282" r:id="rId25"/>
    <p:sldId id="283" r:id="rId26"/>
    <p:sldId id="268" r:id="rId27"/>
    <p:sldId id="285"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25"/>
    <p:restoredTop sz="95144"/>
  </p:normalViewPr>
  <p:slideViewPr>
    <p:cSldViewPr snapToGrid="0">
      <p:cViewPr varScale="1">
        <p:scale>
          <a:sx n="102" d="100"/>
          <a:sy n="102" d="100"/>
        </p:scale>
        <p:origin x="200" y="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Maychaha\Desktop\Security%20Lancaster\ICOP\iCOP_REA\ICOP_FTR_Code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aychaha/Desktop/Security%20Lancaster/ICOP/iCOP_REA/ICOP_FTR_Code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Maychaha/Desktop/Security%20Lancaster/ICOP/iCOP_REA/ICOP_FTR_Code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AB9-EA44-8692-347328C31A9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AB9-EA44-8692-347328C31A9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AB9-EA44-8692-347328C31A9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AB9-EA44-8692-347328C31A9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AB9-EA44-8692-347328C31A94}"/>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AB9-EA44-8692-347328C31A9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3AB9-EA44-8692-347328C31A9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Sheet9!$D$2:$D$8</c:f>
              <c:strCache>
                <c:ptCount val="7"/>
                <c:pt idx="0">
                  <c:v>Child age </c:v>
                </c:pt>
                <c:pt idx="1">
                  <c:v>CSA activity</c:v>
                </c:pt>
                <c:pt idx="2">
                  <c:v>LE activity</c:v>
                </c:pt>
                <c:pt idx="3">
                  <c:v>Metadata</c:v>
                </c:pt>
                <c:pt idx="4">
                  <c:v>Nudity</c:v>
                </c:pt>
                <c:pt idx="5">
                  <c:v>Perpetrator activity</c:v>
                </c:pt>
                <c:pt idx="6">
                  <c:v>Place</c:v>
                </c:pt>
              </c:strCache>
            </c:strRef>
          </c:cat>
          <c:val>
            <c:numRef>
              <c:f>Sheet9!$E$2:$E$8</c:f>
              <c:numCache>
                <c:formatCode>General</c:formatCode>
                <c:ptCount val="7"/>
                <c:pt idx="0">
                  <c:v>4</c:v>
                </c:pt>
                <c:pt idx="1">
                  <c:v>7</c:v>
                </c:pt>
                <c:pt idx="2">
                  <c:v>3</c:v>
                </c:pt>
                <c:pt idx="3">
                  <c:v>5</c:v>
                </c:pt>
                <c:pt idx="4">
                  <c:v>2</c:v>
                </c:pt>
                <c:pt idx="5">
                  <c:v>10</c:v>
                </c:pt>
                <c:pt idx="6">
                  <c:v>2</c:v>
                </c:pt>
              </c:numCache>
            </c:numRef>
          </c:val>
          <c:extLst>
            <c:ext xmlns:c16="http://schemas.microsoft.com/office/drawing/2014/chart" uri="{C3380CC4-5D6E-409C-BE32-E72D297353CC}">
              <c16:uniqueId val="{0000000E-3AB9-EA44-8692-347328C31A9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77668416447943"/>
          <c:y val="0.13425925925925927"/>
          <c:w val="0.67200109361329829"/>
          <c:h val="0.75834135316418783"/>
        </c:manualLayout>
      </c:layout>
      <c:barChart>
        <c:barDir val="bar"/>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[ICOP_FTR_Code2.xlsx]Sheet4!$F$1:$F$9</c:f>
              <c:strCache>
                <c:ptCount val="9"/>
                <c:pt idx="0">
                  <c:v>Chatbot</c:v>
                </c:pt>
                <c:pt idx="1">
                  <c:v>CNN/deep learning</c:v>
                </c:pt>
                <c:pt idx="2">
                  <c:v>Crime Script</c:v>
                </c:pt>
                <c:pt idx="3">
                  <c:v>Face recognition</c:v>
                </c:pt>
                <c:pt idx="4">
                  <c:v>Multi-dimensional</c:v>
                </c:pt>
                <c:pt idx="5">
                  <c:v>Survey</c:v>
                </c:pt>
                <c:pt idx="6">
                  <c:v>Webcrawler</c:v>
                </c:pt>
                <c:pt idx="7">
                  <c:v>Other</c:v>
                </c:pt>
                <c:pt idx="8">
                  <c:v>Filename categorisation</c:v>
                </c:pt>
              </c:strCache>
            </c:strRef>
          </c:cat>
          <c:val>
            <c:numRef>
              <c:f>[ICOP_FTR_Code2.xlsx]Sheet4!$G$1:$G$9</c:f>
              <c:numCache>
                <c:formatCode>General</c:formatCode>
                <c:ptCount val="9"/>
                <c:pt idx="0">
                  <c:v>2</c:v>
                </c:pt>
                <c:pt idx="1">
                  <c:v>6</c:v>
                </c:pt>
                <c:pt idx="2">
                  <c:v>2</c:v>
                </c:pt>
                <c:pt idx="3">
                  <c:v>2</c:v>
                </c:pt>
                <c:pt idx="4">
                  <c:v>9</c:v>
                </c:pt>
                <c:pt idx="5">
                  <c:v>4</c:v>
                </c:pt>
                <c:pt idx="6">
                  <c:v>3</c:v>
                </c:pt>
                <c:pt idx="7">
                  <c:v>6</c:v>
                </c:pt>
                <c:pt idx="8">
                  <c:v>4</c:v>
                </c:pt>
              </c:numCache>
            </c:numRef>
          </c:val>
          <c:extLst>
            <c:ext xmlns:c16="http://schemas.microsoft.com/office/drawing/2014/chart" uri="{C3380CC4-5D6E-409C-BE32-E72D297353CC}">
              <c16:uniqueId val="{00000000-D546-E545-97BA-F51D288E4B00}"/>
            </c:ext>
          </c:extLst>
        </c:ser>
        <c:dLbls>
          <c:showLegendKey val="0"/>
          <c:showVal val="0"/>
          <c:showCatName val="0"/>
          <c:showSerName val="0"/>
          <c:showPercent val="0"/>
          <c:showBubbleSize val="0"/>
        </c:dLbls>
        <c:gapWidth val="115"/>
        <c:overlap val="-20"/>
        <c:axId val="141770256"/>
        <c:axId val="161548208"/>
      </c:barChart>
      <c:catAx>
        <c:axId val="141770256"/>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1548208"/>
        <c:crosses val="autoZero"/>
        <c:auto val="1"/>
        <c:lblAlgn val="ctr"/>
        <c:lblOffset val="100"/>
        <c:noMultiLvlLbl val="0"/>
      </c:catAx>
      <c:valAx>
        <c:axId val="161548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770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31E5-294E-8727-E406D9D5F74B}"/>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31E5-294E-8727-E406D9D5F74B}"/>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31E5-294E-8727-E406D9D5F74B}"/>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31E5-294E-8727-E406D9D5F74B}"/>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31E5-294E-8727-E406D9D5F74B}"/>
              </c:ext>
            </c:extLst>
          </c:dPt>
          <c:dLbls>
            <c:dLbl>
              <c:idx val="0"/>
              <c:layout>
                <c:manualLayout>
                  <c:x val="-0.12572743339105971"/>
                  <c:y val="0.1277120242782151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1E5-294E-8727-E406D9D5F74B}"/>
                </c:ext>
              </c:extLst>
            </c:dLbl>
            <c:dLbl>
              <c:idx val="3"/>
              <c:layout>
                <c:manualLayout>
                  <c:x val="7.8532289597777361E-2"/>
                  <c:y val="-0.2057828904199476"/>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1E5-294E-8727-E406D9D5F74B}"/>
                </c:ext>
              </c:extLst>
            </c:dLbl>
            <c:dLbl>
              <c:idx val="4"/>
              <c:layout>
                <c:manualLayout>
                  <c:x val="0.12001305446232012"/>
                  <c:y val="0.1125947342519685"/>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1E5-294E-8727-E406D9D5F74B}"/>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[ICOP_FTR_Code2.xlsx]EVAL!$H$2:$H$6</c:f>
              <c:strCache>
                <c:ptCount val="5"/>
                <c:pt idx="0">
                  <c:v>Accuracy</c:v>
                </c:pt>
                <c:pt idx="1">
                  <c:v>MAE</c:v>
                </c:pt>
                <c:pt idx="2">
                  <c:v>Recall</c:v>
                </c:pt>
                <c:pt idx="3">
                  <c:v>Other</c:v>
                </c:pt>
                <c:pt idx="4">
                  <c:v>N/A</c:v>
                </c:pt>
              </c:strCache>
            </c:strRef>
          </c:cat>
          <c:val>
            <c:numRef>
              <c:f>[ICOP_FTR_Code2.xlsx]EVAL!$I$2:$I$6</c:f>
              <c:numCache>
                <c:formatCode>General</c:formatCode>
                <c:ptCount val="5"/>
                <c:pt idx="0">
                  <c:v>10</c:v>
                </c:pt>
                <c:pt idx="1">
                  <c:v>2</c:v>
                </c:pt>
                <c:pt idx="2">
                  <c:v>4</c:v>
                </c:pt>
                <c:pt idx="3">
                  <c:v>6</c:v>
                </c:pt>
                <c:pt idx="4">
                  <c:v>11</c:v>
                </c:pt>
              </c:numCache>
            </c:numRef>
          </c:val>
          <c:extLst>
            <c:ext xmlns:c16="http://schemas.microsoft.com/office/drawing/2014/chart" uri="{C3380CC4-5D6E-409C-BE32-E72D297353CC}">
              <c16:uniqueId val="{0000000A-31E5-294E-8727-E406D9D5F74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20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9DF9EA-B6FE-4F06-9923-93F9E9A1C6C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26D30CA5-F663-4436-902C-CD725D44BD19}">
      <dgm:prSet/>
      <dgm:spPr/>
      <dgm:t>
        <a:bodyPr/>
        <a:lstStyle/>
        <a:p>
          <a:r>
            <a:rPr lang="en-US"/>
            <a:t>Images on data bases depict the majority of children are under 13</a:t>
          </a:r>
        </a:p>
      </dgm:t>
    </dgm:pt>
    <dgm:pt modelId="{17E1131C-6D46-40D5-8F0E-6B9F7634BE7C}" type="parTrans" cxnId="{119A64AE-58DA-4B24-8D74-00976DCF7539}">
      <dgm:prSet/>
      <dgm:spPr/>
      <dgm:t>
        <a:bodyPr/>
        <a:lstStyle/>
        <a:p>
          <a:endParaRPr lang="en-US"/>
        </a:p>
      </dgm:t>
    </dgm:pt>
    <dgm:pt modelId="{E2C33B20-D764-45D0-AB11-9208918B530C}" type="sibTrans" cxnId="{119A64AE-58DA-4B24-8D74-00976DCF7539}">
      <dgm:prSet/>
      <dgm:spPr/>
      <dgm:t>
        <a:bodyPr/>
        <a:lstStyle/>
        <a:p>
          <a:endParaRPr lang="en-US"/>
        </a:p>
      </dgm:t>
    </dgm:pt>
    <dgm:pt modelId="{774486C4-38DE-40DC-BC88-6D86770077AD}">
      <dgm:prSet/>
      <dgm:spPr/>
      <dgm:t>
        <a:bodyPr/>
        <a:lstStyle/>
        <a:p>
          <a:r>
            <a:rPr lang="en-US"/>
            <a:t>Data bases include material concerning very young children</a:t>
          </a:r>
        </a:p>
      </dgm:t>
    </dgm:pt>
    <dgm:pt modelId="{34FEEC1E-0930-4C85-AE7D-69858EDE30DB}" type="parTrans" cxnId="{ADC59D7F-6B42-4A58-B18A-ABEFD2D89906}">
      <dgm:prSet/>
      <dgm:spPr/>
      <dgm:t>
        <a:bodyPr/>
        <a:lstStyle/>
        <a:p>
          <a:endParaRPr lang="en-US"/>
        </a:p>
      </dgm:t>
    </dgm:pt>
    <dgm:pt modelId="{356F1851-7160-49CC-90CA-A84E94E6C2EC}" type="sibTrans" cxnId="{ADC59D7F-6B42-4A58-B18A-ABEFD2D89906}">
      <dgm:prSet/>
      <dgm:spPr/>
      <dgm:t>
        <a:bodyPr/>
        <a:lstStyle/>
        <a:p>
          <a:endParaRPr lang="en-US"/>
        </a:p>
      </dgm:t>
    </dgm:pt>
    <dgm:pt modelId="{63C3D7C6-FAA4-4A64-8470-88323AC21DCE}">
      <dgm:prSet/>
      <dgm:spPr/>
      <dgm:t>
        <a:bodyPr/>
        <a:lstStyle/>
        <a:p>
          <a:r>
            <a:rPr lang="en-US"/>
            <a:t>Tor platforms and P2P networks encourage greater severity of CSAM</a:t>
          </a:r>
        </a:p>
      </dgm:t>
    </dgm:pt>
    <dgm:pt modelId="{5A97A1E8-5964-4149-B88B-108435856BC3}" type="parTrans" cxnId="{6417FB97-3C00-407B-925F-C7AD87D8749E}">
      <dgm:prSet/>
      <dgm:spPr/>
      <dgm:t>
        <a:bodyPr/>
        <a:lstStyle/>
        <a:p>
          <a:endParaRPr lang="en-US"/>
        </a:p>
      </dgm:t>
    </dgm:pt>
    <dgm:pt modelId="{C20CFDF8-8C70-4FD1-9241-39B47480DFCC}" type="sibTrans" cxnId="{6417FB97-3C00-407B-925F-C7AD87D8749E}">
      <dgm:prSet/>
      <dgm:spPr/>
      <dgm:t>
        <a:bodyPr/>
        <a:lstStyle/>
        <a:p>
          <a:endParaRPr lang="en-US"/>
        </a:p>
      </dgm:t>
    </dgm:pt>
    <dgm:pt modelId="{DAD7B87B-E3CA-4E36-A48C-5ABF6E823FD0}">
      <dgm:prSet/>
      <dgm:spPr/>
      <dgm:t>
        <a:bodyPr/>
        <a:lstStyle/>
        <a:p>
          <a:r>
            <a:rPr lang="en-US"/>
            <a:t>Media reports of parental grooming but almost impossible to detect</a:t>
          </a:r>
        </a:p>
      </dgm:t>
    </dgm:pt>
    <dgm:pt modelId="{2DEF6A7E-8D67-4CD2-9F81-33E0CEAC530E}" type="parTrans" cxnId="{B0C192D5-9656-41FF-AC0C-EAA0BE54FF8D}">
      <dgm:prSet/>
      <dgm:spPr/>
      <dgm:t>
        <a:bodyPr/>
        <a:lstStyle/>
        <a:p>
          <a:endParaRPr lang="en-US"/>
        </a:p>
      </dgm:t>
    </dgm:pt>
    <dgm:pt modelId="{BD7480AC-1A0E-49C5-9E5D-A0DE2F962F4B}" type="sibTrans" cxnId="{B0C192D5-9656-41FF-AC0C-EAA0BE54FF8D}">
      <dgm:prSet/>
      <dgm:spPr/>
      <dgm:t>
        <a:bodyPr/>
        <a:lstStyle/>
        <a:p>
          <a:endParaRPr lang="en-US"/>
        </a:p>
      </dgm:t>
    </dgm:pt>
    <dgm:pt modelId="{D6D44172-464E-4496-912E-133202103911}">
      <dgm:prSet/>
      <dgm:spPr/>
      <dgm:t>
        <a:bodyPr/>
        <a:lstStyle/>
        <a:p>
          <a:r>
            <a:rPr lang="en-US"/>
            <a:t>US studies find family members are the largest group of perpetrators of CSAM</a:t>
          </a:r>
        </a:p>
      </dgm:t>
    </dgm:pt>
    <dgm:pt modelId="{4D6F94B4-3AED-4092-B4E4-706701EDA5D6}" type="parTrans" cxnId="{7181F330-64F0-4031-B356-68E434B80FBF}">
      <dgm:prSet/>
      <dgm:spPr/>
      <dgm:t>
        <a:bodyPr/>
        <a:lstStyle/>
        <a:p>
          <a:endParaRPr lang="en-US"/>
        </a:p>
      </dgm:t>
    </dgm:pt>
    <dgm:pt modelId="{C98F3949-636C-4D6E-9214-61E203834B7D}" type="sibTrans" cxnId="{7181F330-64F0-4031-B356-68E434B80FBF}">
      <dgm:prSet/>
      <dgm:spPr/>
      <dgm:t>
        <a:bodyPr/>
        <a:lstStyle/>
        <a:p>
          <a:endParaRPr lang="en-US"/>
        </a:p>
      </dgm:t>
    </dgm:pt>
    <dgm:pt modelId="{762C6453-EDC2-664F-BDFF-32D8C83D7E45}" type="pres">
      <dgm:prSet presAssocID="{1E9DF9EA-B6FE-4F06-9923-93F9E9A1C6C1}" presName="vert0" presStyleCnt="0">
        <dgm:presLayoutVars>
          <dgm:dir/>
          <dgm:animOne val="branch"/>
          <dgm:animLvl val="lvl"/>
        </dgm:presLayoutVars>
      </dgm:prSet>
      <dgm:spPr/>
    </dgm:pt>
    <dgm:pt modelId="{0433182E-1C7A-0B45-9E1B-B9CF4B900C5C}" type="pres">
      <dgm:prSet presAssocID="{26D30CA5-F663-4436-902C-CD725D44BD19}" presName="thickLine" presStyleLbl="alignNode1" presStyleIdx="0" presStyleCnt="5"/>
      <dgm:spPr/>
    </dgm:pt>
    <dgm:pt modelId="{9DD53C5A-C684-F74D-A2E7-F4D659B02C1C}" type="pres">
      <dgm:prSet presAssocID="{26D30CA5-F663-4436-902C-CD725D44BD19}" presName="horz1" presStyleCnt="0"/>
      <dgm:spPr/>
    </dgm:pt>
    <dgm:pt modelId="{FE4AA2F1-356A-8E42-B5DC-5CB28101C668}" type="pres">
      <dgm:prSet presAssocID="{26D30CA5-F663-4436-902C-CD725D44BD19}" presName="tx1" presStyleLbl="revTx" presStyleIdx="0" presStyleCnt="5"/>
      <dgm:spPr/>
    </dgm:pt>
    <dgm:pt modelId="{9ADAC6CF-BC6A-D94E-95E6-E670B768785D}" type="pres">
      <dgm:prSet presAssocID="{26D30CA5-F663-4436-902C-CD725D44BD19}" presName="vert1" presStyleCnt="0"/>
      <dgm:spPr/>
    </dgm:pt>
    <dgm:pt modelId="{D40FB503-2378-7C47-8112-6405232FA7B2}" type="pres">
      <dgm:prSet presAssocID="{774486C4-38DE-40DC-BC88-6D86770077AD}" presName="thickLine" presStyleLbl="alignNode1" presStyleIdx="1" presStyleCnt="5"/>
      <dgm:spPr/>
    </dgm:pt>
    <dgm:pt modelId="{00CD25B6-C21C-BF42-8EB0-8818C29B8475}" type="pres">
      <dgm:prSet presAssocID="{774486C4-38DE-40DC-BC88-6D86770077AD}" presName="horz1" presStyleCnt="0"/>
      <dgm:spPr/>
    </dgm:pt>
    <dgm:pt modelId="{BC71D9C9-48F1-744B-AEED-E99F7F1CAA3F}" type="pres">
      <dgm:prSet presAssocID="{774486C4-38DE-40DC-BC88-6D86770077AD}" presName="tx1" presStyleLbl="revTx" presStyleIdx="1" presStyleCnt="5"/>
      <dgm:spPr/>
    </dgm:pt>
    <dgm:pt modelId="{DCAAC75B-28CD-704D-92A4-CC7366C8F7C6}" type="pres">
      <dgm:prSet presAssocID="{774486C4-38DE-40DC-BC88-6D86770077AD}" presName="vert1" presStyleCnt="0"/>
      <dgm:spPr/>
    </dgm:pt>
    <dgm:pt modelId="{76B5D86E-F6FB-8643-841D-200A7AE347CE}" type="pres">
      <dgm:prSet presAssocID="{63C3D7C6-FAA4-4A64-8470-88323AC21DCE}" presName="thickLine" presStyleLbl="alignNode1" presStyleIdx="2" presStyleCnt="5"/>
      <dgm:spPr/>
    </dgm:pt>
    <dgm:pt modelId="{E775B5B4-97A7-F940-B343-0B78D0198621}" type="pres">
      <dgm:prSet presAssocID="{63C3D7C6-FAA4-4A64-8470-88323AC21DCE}" presName="horz1" presStyleCnt="0"/>
      <dgm:spPr/>
    </dgm:pt>
    <dgm:pt modelId="{A1405B7D-6D71-E74C-9E9D-4A0DE9DA6BA2}" type="pres">
      <dgm:prSet presAssocID="{63C3D7C6-FAA4-4A64-8470-88323AC21DCE}" presName="tx1" presStyleLbl="revTx" presStyleIdx="2" presStyleCnt="5"/>
      <dgm:spPr/>
    </dgm:pt>
    <dgm:pt modelId="{31231F7B-BF57-394A-B91F-801D8CC972FB}" type="pres">
      <dgm:prSet presAssocID="{63C3D7C6-FAA4-4A64-8470-88323AC21DCE}" presName="vert1" presStyleCnt="0"/>
      <dgm:spPr/>
    </dgm:pt>
    <dgm:pt modelId="{91EF9664-99A6-0A47-BC8E-3D4CDB2DFD21}" type="pres">
      <dgm:prSet presAssocID="{DAD7B87B-E3CA-4E36-A48C-5ABF6E823FD0}" presName="thickLine" presStyleLbl="alignNode1" presStyleIdx="3" presStyleCnt="5"/>
      <dgm:spPr/>
    </dgm:pt>
    <dgm:pt modelId="{712BDCF7-013F-1C42-B7FD-9B93BC991FD9}" type="pres">
      <dgm:prSet presAssocID="{DAD7B87B-E3CA-4E36-A48C-5ABF6E823FD0}" presName="horz1" presStyleCnt="0"/>
      <dgm:spPr/>
    </dgm:pt>
    <dgm:pt modelId="{393E7DE8-C84F-CE49-B10E-6392C5CC646C}" type="pres">
      <dgm:prSet presAssocID="{DAD7B87B-E3CA-4E36-A48C-5ABF6E823FD0}" presName="tx1" presStyleLbl="revTx" presStyleIdx="3" presStyleCnt="5"/>
      <dgm:spPr/>
    </dgm:pt>
    <dgm:pt modelId="{928E503A-CA10-EE4D-8363-AC0E82FB82D7}" type="pres">
      <dgm:prSet presAssocID="{DAD7B87B-E3CA-4E36-A48C-5ABF6E823FD0}" presName="vert1" presStyleCnt="0"/>
      <dgm:spPr/>
    </dgm:pt>
    <dgm:pt modelId="{F6863FD7-2D12-0A49-B2C9-B980024931C8}" type="pres">
      <dgm:prSet presAssocID="{D6D44172-464E-4496-912E-133202103911}" presName="thickLine" presStyleLbl="alignNode1" presStyleIdx="4" presStyleCnt="5"/>
      <dgm:spPr/>
    </dgm:pt>
    <dgm:pt modelId="{62055C9B-1B6B-5248-A1F2-88C2C950985D}" type="pres">
      <dgm:prSet presAssocID="{D6D44172-464E-4496-912E-133202103911}" presName="horz1" presStyleCnt="0"/>
      <dgm:spPr/>
    </dgm:pt>
    <dgm:pt modelId="{383F43F6-FB5C-4947-9974-1808C682707C}" type="pres">
      <dgm:prSet presAssocID="{D6D44172-464E-4496-912E-133202103911}" presName="tx1" presStyleLbl="revTx" presStyleIdx="4" presStyleCnt="5"/>
      <dgm:spPr/>
    </dgm:pt>
    <dgm:pt modelId="{315C4182-0E67-3544-A065-B6885A9F2524}" type="pres">
      <dgm:prSet presAssocID="{D6D44172-464E-4496-912E-133202103911}" presName="vert1" presStyleCnt="0"/>
      <dgm:spPr/>
    </dgm:pt>
  </dgm:ptLst>
  <dgm:cxnLst>
    <dgm:cxn modelId="{F11C3909-C01A-8542-A788-578BB187C1E5}" type="presOf" srcId="{63C3D7C6-FAA4-4A64-8470-88323AC21DCE}" destId="{A1405B7D-6D71-E74C-9E9D-4A0DE9DA6BA2}" srcOrd="0" destOrd="0" presId="urn:microsoft.com/office/officeart/2008/layout/LinedList"/>
    <dgm:cxn modelId="{F6B40615-D494-7441-A9E1-6D7F9B35EBDD}" type="presOf" srcId="{26D30CA5-F663-4436-902C-CD725D44BD19}" destId="{FE4AA2F1-356A-8E42-B5DC-5CB28101C668}" srcOrd="0" destOrd="0" presId="urn:microsoft.com/office/officeart/2008/layout/LinedList"/>
    <dgm:cxn modelId="{09316D2F-5DB2-D949-8530-C5FAF1840E1C}" type="presOf" srcId="{1E9DF9EA-B6FE-4F06-9923-93F9E9A1C6C1}" destId="{762C6453-EDC2-664F-BDFF-32D8C83D7E45}" srcOrd="0" destOrd="0" presId="urn:microsoft.com/office/officeart/2008/layout/LinedList"/>
    <dgm:cxn modelId="{7181F330-64F0-4031-B356-68E434B80FBF}" srcId="{1E9DF9EA-B6FE-4F06-9923-93F9E9A1C6C1}" destId="{D6D44172-464E-4496-912E-133202103911}" srcOrd="4" destOrd="0" parTransId="{4D6F94B4-3AED-4092-B4E4-706701EDA5D6}" sibTransId="{C98F3949-636C-4D6E-9214-61E203834B7D}"/>
    <dgm:cxn modelId="{5CF66661-FADE-C84A-B567-DF7A62DF13BF}" type="presOf" srcId="{DAD7B87B-E3CA-4E36-A48C-5ABF6E823FD0}" destId="{393E7DE8-C84F-CE49-B10E-6392C5CC646C}" srcOrd="0" destOrd="0" presId="urn:microsoft.com/office/officeart/2008/layout/LinedList"/>
    <dgm:cxn modelId="{664FFF78-2670-004A-9385-5D17FF4B4DCB}" type="presOf" srcId="{774486C4-38DE-40DC-BC88-6D86770077AD}" destId="{BC71D9C9-48F1-744B-AEED-E99F7F1CAA3F}" srcOrd="0" destOrd="0" presId="urn:microsoft.com/office/officeart/2008/layout/LinedList"/>
    <dgm:cxn modelId="{ADC59D7F-6B42-4A58-B18A-ABEFD2D89906}" srcId="{1E9DF9EA-B6FE-4F06-9923-93F9E9A1C6C1}" destId="{774486C4-38DE-40DC-BC88-6D86770077AD}" srcOrd="1" destOrd="0" parTransId="{34FEEC1E-0930-4C85-AE7D-69858EDE30DB}" sibTransId="{356F1851-7160-49CC-90CA-A84E94E6C2EC}"/>
    <dgm:cxn modelId="{6417FB97-3C00-407B-925F-C7AD87D8749E}" srcId="{1E9DF9EA-B6FE-4F06-9923-93F9E9A1C6C1}" destId="{63C3D7C6-FAA4-4A64-8470-88323AC21DCE}" srcOrd="2" destOrd="0" parTransId="{5A97A1E8-5964-4149-B88B-108435856BC3}" sibTransId="{C20CFDF8-8C70-4FD1-9241-39B47480DFCC}"/>
    <dgm:cxn modelId="{119A64AE-58DA-4B24-8D74-00976DCF7539}" srcId="{1E9DF9EA-B6FE-4F06-9923-93F9E9A1C6C1}" destId="{26D30CA5-F663-4436-902C-CD725D44BD19}" srcOrd="0" destOrd="0" parTransId="{17E1131C-6D46-40D5-8F0E-6B9F7634BE7C}" sibTransId="{E2C33B20-D764-45D0-AB11-9208918B530C}"/>
    <dgm:cxn modelId="{B0C192D5-9656-41FF-AC0C-EAA0BE54FF8D}" srcId="{1E9DF9EA-B6FE-4F06-9923-93F9E9A1C6C1}" destId="{DAD7B87B-E3CA-4E36-A48C-5ABF6E823FD0}" srcOrd="3" destOrd="0" parTransId="{2DEF6A7E-8D67-4CD2-9F81-33E0CEAC530E}" sibTransId="{BD7480AC-1A0E-49C5-9E5D-A0DE2F962F4B}"/>
    <dgm:cxn modelId="{072A1EF1-3FC2-BD49-AD55-D173733CE43F}" type="presOf" srcId="{D6D44172-464E-4496-912E-133202103911}" destId="{383F43F6-FB5C-4947-9974-1808C682707C}" srcOrd="0" destOrd="0" presId="urn:microsoft.com/office/officeart/2008/layout/LinedList"/>
    <dgm:cxn modelId="{0497D9E8-AB82-DE41-93CA-CB77913DC296}" type="presParOf" srcId="{762C6453-EDC2-664F-BDFF-32D8C83D7E45}" destId="{0433182E-1C7A-0B45-9E1B-B9CF4B900C5C}" srcOrd="0" destOrd="0" presId="urn:microsoft.com/office/officeart/2008/layout/LinedList"/>
    <dgm:cxn modelId="{4D1BBB5B-501C-4841-AFC8-91A5E7D96997}" type="presParOf" srcId="{762C6453-EDC2-664F-BDFF-32D8C83D7E45}" destId="{9DD53C5A-C684-F74D-A2E7-F4D659B02C1C}" srcOrd="1" destOrd="0" presId="urn:microsoft.com/office/officeart/2008/layout/LinedList"/>
    <dgm:cxn modelId="{CE10373A-36EC-F84A-845C-FB4D9D1D9EC5}" type="presParOf" srcId="{9DD53C5A-C684-F74D-A2E7-F4D659B02C1C}" destId="{FE4AA2F1-356A-8E42-B5DC-5CB28101C668}" srcOrd="0" destOrd="0" presId="urn:microsoft.com/office/officeart/2008/layout/LinedList"/>
    <dgm:cxn modelId="{182179A4-F6C9-B349-859E-D745837541C5}" type="presParOf" srcId="{9DD53C5A-C684-F74D-A2E7-F4D659B02C1C}" destId="{9ADAC6CF-BC6A-D94E-95E6-E670B768785D}" srcOrd="1" destOrd="0" presId="urn:microsoft.com/office/officeart/2008/layout/LinedList"/>
    <dgm:cxn modelId="{E6C6DD10-A71E-2D44-AE1F-C20028798E22}" type="presParOf" srcId="{762C6453-EDC2-664F-BDFF-32D8C83D7E45}" destId="{D40FB503-2378-7C47-8112-6405232FA7B2}" srcOrd="2" destOrd="0" presId="urn:microsoft.com/office/officeart/2008/layout/LinedList"/>
    <dgm:cxn modelId="{ADF94666-6D14-5140-8FFE-08E252142914}" type="presParOf" srcId="{762C6453-EDC2-664F-BDFF-32D8C83D7E45}" destId="{00CD25B6-C21C-BF42-8EB0-8818C29B8475}" srcOrd="3" destOrd="0" presId="urn:microsoft.com/office/officeart/2008/layout/LinedList"/>
    <dgm:cxn modelId="{75AA8A82-47C5-0F48-A331-AC98CE3DE179}" type="presParOf" srcId="{00CD25B6-C21C-BF42-8EB0-8818C29B8475}" destId="{BC71D9C9-48F1-744B-AEED-E99F7F1CAA3F}" srcOrd="0" destOrd="0" presId="urn:microsoft.com/office/officeart/2008/layout/LinedList"/>
    <dgm:cxn modelId="{216EC9F2-446E-DC4D-ACCA-5E75D3E42053}" type="presParOf" srcId="{00CD25B6-C21C-BF42-8EB0-8818C29B8475}" destId="{DCAAC75B-28CD-704D-92A4-CC7366C8F7C6}" srcOrd="1" destOrd="0" presId="urn:microsoft.com/office/officeart/2008/layout/LinedList"/>
    <dgm:cxn modelId="{63CD87EF-A579-3B48-8D42-DDFBF7DAF733}" type="presParOf" srcId="{762C6453-EDC2-664F-BDFF-32D8C83D7E45}" destId="{76B5D86E-F6FB-8643-841D-200A7AE347CE}" srcOrd="4" destOrd="0" presId="urn:microsoft.com/office/officeart/2008/layout/LinedList"/>
    <dgm:cxn modelId="{4E140CFA-D7C0-8049-A744-1EDD7A0B8EA2}" type="presParOf" srcId="{762C6453-EDC2-664F-BDFF-32D8C83D7E45}" destId="{E775B5B4-97A7-F940-B343-0B78D0198621}" srcOrd="5" destOrd="0" presId="urn:microsoft.com/office/officeart/2008/layout/LinedList"/>
    <dgm:cxn modelId="{92FC48BD-708D-7043-B8F7-0CC2FD34748D}" type="presParOf" srcId="{E775B5B4-97A7-F940-B343-0B78D0198621}" destId="{A1405B7D-6D71-E74C-9E9D-4A0DE9DA6BA2}" srcOrd="0" destOrd="0" presId="urn:microsoft.com/office/officeart/2008/layout/LinedList"/>
    <dgm:cxn modelId="{D744464A-3AA5-EA48-B7A9-2FDD18C45351}" type="presParOf" srcId="{E775B5B4-97A7-F940-B343-0B78D0198621}" destId="{31231F7B-BF57-394A-B91F-801D8CC972FB}" srcOrd="1" destOrd="0" presId="urn:microsoft.com/office/officeart/2008/layout/LinedList"/>
    <dgm:cxn modelId="{9B9069A8-D232-8F42-B59C-E686B1954FDE}" type="presParOf" srcId="{762C6453-EDC2-664F-BDFF-32D8C83D7E45}" destId="{91EF9664-99A6-0A47-BC8E-3D4CDB2DFD21}" srcOrd="6" destOrd="0" presId="urn:microsoft.com/office/officeart/2008/layout/LinedList"/>
    <dgm:cxn modelId="{78A6AED6-7208-DB41-AFF7-50D2E770A90E}" type="presParOf" srcId="{762C6453-EDC2-664F-BDFF-32D8C83D7E45}" destId="{712BDCF7-013F-1C42-B7FD-9B93BC991FD9}" srcOrd="7" destOrd="0" presId="urn:microsoft.com/office/officeart/2008/layout/LinedList"/>
    <dgm:cxn modelId="{5B009C12-BA55-6A4F-BD9B-4C584D4C7062}" type="presParOf" srcId="{712BDCF7-013F-1C42-B7FD-9B93BC991FD9}" destId="{393E7DE8-C84F-CE49-B10E-6392C5CC646C}" srcOrd="0" destOrd="0" presId="urn:microsoft.com/office/officeart/2008/layout/LinedList"/>
    <dgm:cxn modelId="{AA1D171C-37F0-ED41-AF7D-8EDD4AC36777}" type="presParOf" srcId="{712BDCF7-013F-1C42-B7FD-9B93BC991FD9}" destId="{928E503A-CA10-EE4D-8363-AC0E82FB82D7}" srcOrd="1" destOrd="0" presId="urn:microsoft.com/office/officeart/2008/layout/LinedList"/>
    <dgm:cxn modelId="{898767EF-9F75-7E4F-9AE4-E7A32FD04248}" type="presParOf" srcId="{762C6453-EDC2-664F-BDFF-32D8C83D7E45}" destId="{F6863FD7-2D12-0A49-B2C9-B980024931C8}" srcOrd="8" destOrd="0" presId="urn:microsoft.com/office/officeart/2008/layout/LinedList"/>
    <dgm:cxn modelId="{C091B928-00B8-524C-A4D1-C5A3C8C54E95}" type="presParOf" srcId="{762C6453-EDC2-664F-BDFF-32D8C83D7E45}" destId="{62055C9B-1B6B-5248-A1F2-88C2C950985D}" srcOrd="9" destOrd="0" presId="urn:microsoft.com/office/officeart/2008/layout/LinedList"/>
    <dgm:cxn modelId="{2312921B-25FA-A342-858F-919726E9A307}" type="presParOf" srcId="{62055C9B-1B6B-5248-A1F2-88C2C950985D}" destId="{383F43F6-FB5C-4947-9974-1808C682707C}" srcOrd="0" destOrd="0" presId="urn:microsoft.com/office/officeart/2008/layout/LinedList"/>
    <dgm:cxn modelId="{B99B995A-9E6B-4748-BEC2-1F0EE3DD6ED4}" type="presParOf" srcId="{62055C9B-1B6B-5248-A1F2-88C2C950985D}" destId="{315C4182-0E67-3544-A065-B6885A9F252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F17E5-C155-4A55-9EA0-B01FFE478C1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7EBD355-9B32-48B8-BA17-741C85E5C8BB}">
      <dgm:prSet/>
      <dgm:spPr/>
      <dgm:t>
        <a:bodyPr/>
        <a:lstStyle/>
        <a:p>
          <a:r>
            <a:rPr lang="en-US"/>
            <a:t>This is not new, but needs ‘new eyes’</a:t>
          </a:r>
        </a:p>
      </dgm:t>
    </dgm:pt>
    <dgm:pt modelId="{21E0D074-7CC5-490C-B00F-D03CCA4A7D32}" type="parTrans" cxnId="{C5D3BC74-60B2-46E0-93FC-D98E846C97C8}">
      <dgm:prSet/>
      <dgm:spPr/>
      <dgm:t>
        <a:bodyPr/>
        <a:lstStyle/>
        <a:p>
          <a:endParaRPr lang="en-US"/>
        </a:p>
      </dgm:t>
    </dgm:pt>
    <dgm:pt modelId="{F08992A2-C9CB-4F5B-A6B0-BCFA1061D8C8}" type="sibTrans" cxnId="{C5D3BC74-60B2-46E0-93FC-D98E846C97C8}">
      <dgm:prSet/>
      <dgm:spPr/>
      <dgm:t>
        <a:bodyPr/>
        <a:lstStyle/>
        <a:p>
          <a:endParaRPr lang="en-US"/>
        </a:p>
      </dgm:t>
    </dgm:pt>
    <dgm:pt modelId="{5E9DA62D-523F-4007-BFA6-8141C4D98FE2}">
      <dgm:prSet/>
      <dgm:spPr/>
      <dgm:t>
        <a:bodyPr/>
        <a:lstStyle/>
        <a:p>
          <a:r>
            <a:rPr lang="en-US"/>
            <a:t>All child protection professionals must include the possibility of OCSEA in their assessments</a:t>
          </a:r>
        </a:p>
      </dgm:t>
    </dgm:pt>
    <dgm:pt modelId="{C7EFB4A2-FD58-49A8-9150-EC2F9B4AE13D}" type="parTrans" cxnId="{C4074265-6198-49AF-9053-7DC8DD79F306}">
      <dgm:prSet/>
      <dgm:spPr/>
      <dgm:t>
        <a:bodyPr/>
        <a:lstStyle/>
        <a:p>
          <a:endParaRPr lang="en-US"/>
        </a:p>
      </dgm:t>
    </dgm:pt>
    <dgm:pt modelId="{6875B313-BD16-48D3-A659-3F8414D7AB6D}" type="sibTrans" cxnId="{C4074265-6198-49AF-9053-7DC8DD79F306}">
      <dgm:prSet/>
      <dgm:spPr/>
      <dgm:t>
        <a:bodyPr/>
        <a:lstStyle/>
        <a:p>
          <a:endParaRPr lang="en-US"/>
        </a:p>
      </dgm:t>
    </dgm:pt>
    <dgm:pt modelId="{0CD3583C-4620-4AA9-BB69-8AD2C77AD343}">
      <dgm:prSet/>
      <dgm:spPr/>
      <dgm:t>
        <a:bodyPr/>
        <a:lstStyle/>
        <a:p>
          <a:r>
            <a:rPr lang="en-US"/>
            <a:t>Early Years workers must be aware of the possibility of OCSEA, which can manifest in many ways</a:t>
          </a:r>
        </a:p>
      </dgm:t>
    </dgm:pt>
    <dgm:pt modelId="{F03F802E-839C-4AA5-99FF-567B0340F51C}" type="parTrans" cxnId="{67821879-61D6-4BAC-870D-45D8FA80694F}">
      <dgm:prSet/>
      <dgm:spPr/>
      <dgm:t>
        <a:bodyPr/>
        <a:lstStyle/>
        <a:p>
          <a:endParaRPr lang="en-US"/>
        </a:p>
      </dgm:t>
    </dgm:pt>
    <dgm:pt modelId="{B55E4C59-235A-4C78-9CC3-B251E06E761B}" type="sibTrans" cxnId="{67821879-61D6-4BAC-870D-45D8FA80694F}">
      <dgm:prSet/>
      <dgm:spPr/>
      <dgm:t>
        <a:bodyPr/>
        <a:lstStyle/>
        <a:p>
          <a:endParaRPr lang="en-US"/>
        </a:p>
      </dgm:t>
    </dgm:pt>
    <dgm:pt modelId="{ADFD6B12-EB8E-4917-97B6-1E83F421C45B}">
      <dgm:prSet/>
      <dgm:spPr/>
      <dgm:t>
        <a:bodyPr/>
        <a:lstStyle/>
        <a:p>
          <a:r>
            <a:rPr lang="en-US"/>
            <a:t>Teachers need to be accessible and aware</a:t>
          </a:r>
        </a:p>
      </dgm:t>
    </dgm:pt>
    <dgm:pt modelId="{588A7B28-41D9-46A5-B41E-24313B9275B8}" type="parTrans" cxnId="{E24D2747-1840-4916-9ABA-3538F9D52526}">
      <dgm:prSet/>
      <dgm:spPr/>
      <dgm:t>
        <a:bodyPr/>
        <a:lstStyle/>
        <a:p>
          <a:endParaRPr lang="en-US"/>
        </a:p>
      </dgm:t>
    </dgm:pt>
    <dgm:pt modelId="{8773B8E3-AC8D-4A86-8145-41848EC09655}" type="sibTrans" cxnId="{E24D2747-1840-4916-9ABA-3538F9D52526}">
      <dgm:prSet/>
      <dgm:spPr/>
      <dgm:t>
        <a:bodyPr/>
        <a:lstStyle/>
        <a:p>
          <a:endParaRPr lang="en-US"/>
        </a:p>
      </dgm:t>
    </dgm:pt>
    <dgm:pt modelId="{81F80914-FE23-C240-96BE-1AFC9249A558}" type="pres">
      <dgm:prSet presAssocID="{CEEF17E5-C155-4A55-9EA0-B01FFE478C15}" presName="vert0" presStyleCnt="0">
        <dgm:presLayoutVars>
          <dgm:dir/>
          <dgm:animOne val="branch"/>
          <dgm:animLvl val="lvl"/>
        </dgm:presLayoutVars>
      </dgm:prSet>
      <dgm:spPr/>
    </dgm:pt>
    <dgm:pt modelId="{0797ACC6-CFAC-624A-ACAB-4ED071377F29}" type="pres">
      <dgm:prSet presAssocID="{77EBD355-9B32-48B8-BA17-741C85E5C8BB}" presName="thickLine" presStyleLbl="alignNode1" presStyleIdx="0" presStyleCnt="4"/>
      <dgm:spPr/>
    </dgm:pt>
    <dgm:pt modelId="{C1E93FD0-7647-8340-83E5-33818BE7097C}" type="pres">
      <dgm:prSet presAssocID="{77EBD355-9B32-48B8-BA17-741C85E5C8BB}" presName="horz1" presStyleCnt="0"/>
      <dgm:spPr/>
    </dgm:pt>
    <dgm:pt modelId="{467D1721-BDD5-2646-9BED-66A4851049C0}" type="pres">
      <dgm:prSet presAssocID="{77EBD355-9B32-48B8-BA17-741C85E5C8BB}" presName="tx1" presStyleLbl="revTx" presStyleIdx="0" presStyleCnt="4"/>
      <dgm:spPr/>
    </dgm:pt>
    <dgm:pt modelId="{680AB10F-42B1-6341-A122-4CEA0A66F5FF}" type="pres">
      <dgm:prSet presAssocID="{77EBD355-9B32-48B8-BA17-741C85E5C8BB}" presName="vert1" presStyleCnt="0"/>
      <dgm:spPr/>
    </dgm:pt>
    <dgm:pt modelId="{9A391AC1-3672-274B-9601-A7CB449CF13A}" type="pres">
      <dgm:prSet presAssocID="{5E9DA62D-523F-4007-BFA6-8141C4D98FE2}" presName="thickLine" presStyleLbl="alignNode1" presStyleIdx="1" presStyleCnt="4"/>
      <dgm:spPr/>
    </dgm:pt>
    <dgm:pt modelId="{B33537A1-CC91-A14B-AEA8-E51C19DC5A2B}" type="pres">
      <dgm:prSet presAssocID="{5E9DA62D-523F-4007-BFA6-8141C4D98FE2}" presName="horz1" presStyleCnt="0"/>
      <dgm:spPr/>
    </dgm:pt>
    <dgm:pt modelId="{2A24DBBB-B2F9-1546-8D35-1C0EB858A395}" type="pres">
      <dgm:prSet presAssocID="{5E9DA62D-523F-4007-BFA6-8141C4D98FE2}" presName="tx1" presStyleLbl="revTx" presStyleIdx="1" presStyleCnt="4"/>
      <dgm:spPr/>
    </dgm:pt>
    <dgm:pt modelId="{C3E11CFC-D8EA-E046-BB4E-9399F7A8F38E}" type="pres">
      <dgm:prSet presAssocID="{5E9DA62D-523F-4007-BFA6-8141C4D98FE2}" presName="vert1" presStyleCnt="0"/>
      <dgm:spPr/>
    </dgm:pt>
    <dgm:pt modelId="{31470713-B292-B64C-BBBA-A8471A14079A}" type="pres">
      <dgm:prSet presAssocID="{0CD3583C-4620-4AA9-BB69-8AD2C77AD343}" presName="thickLine" presStyleLbl="alignNode1" presStyleIdx="2" presStyleCnt="4"/>
      <dgm:spPr/>
    </dgm:pt>
    <dgm:pt modelId="{EC01C1A1-C100-6A4A-8218-9B8B4A8D8C97}" type="pres">
      <dgm:prSet presAssocID="{0CD3583C-4620-4AA9-BB69-8AD2C77AD343}" presName="horz1" presStyleCnt="0"/>
      <dgm:spPr/>
    </dgm:pt>
    <dgm:pt modelId="{35078659-3FF1-A54E-808C-68D581877CD3}" type="pres">
      <dgm:prSet presAssocID="{0CD3583C-4620-4AA9-BB69-8AD2C77AD343}" presName="tx1" presStyleLbl="revTx" presStyleIdx="2" presStyleCnt="4"/>
      <dgm:spPr/>
    </dgm:pt>
    <dgm:pt modelId="{DAE1D06D-11E1-E547-8A75-E1886E920FD6}" type="pres">
      <dgm:prSet presAssocID="{0CD3583C-4620-4AA9-BB69-8AD2C77AD343}" presName="vert1" presStyleCnt="0"/>
      <dgm:spPr/>
    </dgm:pt>
    <dgm:pt modelId="{76FCF86D-C7D3-6946-BC57-5C0AD7801EDF}" type="pres">
      <dgm:prSet presAssocID="{ADFD6B12-EB8E-4917-97B6-1E83F421C45B}" presName="thickLine" presStyleLbl="alignNode1" presStyleIdx="3" presStyleCnt="4"/>
      <dgm:spPr/>
    </dgm:pt>
    <dgm:pt modelId="{FF1F0130-FCF0-E846-8D20-0888C6DD619B}" type="pres">
      <dgm:prSet presAssocID="{ADFD6B12-EB8E-4917-97B6-1E83F421C45B}" presName="horz1" presStyleCnt="0"/>
      <dgm:spPr/>
    </dgm:pt>
    <dgm:pt modelId="{C93678F6-9AD2-7A45-A52A-31704F91DD30}" type="pres">
      <dgm:prSet presAssocID="{ADFD6B12-EB8E-4917-97B6-1E83F421C45B}" presName="tx1" presStyleLbl="revTx" presStyleIdx="3" presStyleCnt="4"/>
      <dgm:spPr/>
    </dgm:pt>
    <dgm:pt modelId="{68D13B71-ABC5-E046-8BE8-C6A3CEBB8D1D}" type="pres">
      <dgm:prSet presAssocID="{ADFD6B12-EB8E-4917-97B6-1E83F421C45B}" presName="vert1" presStyleCnt="0"/>
      <dgm:spPr/>
    </dgm:pt>
  </dgm:ptLst>
  <dgm:cxnLst>
    <dgm:cxn modelId="{94F3A032-3FEB-5B4A-B7A2-9BC9C0ED6CF3}" type="presOf" srcId="{ADFD6B12-EB8E-4917-97B6-1E83F421C45B}" destId="{C93678F6-9AD2-7A45-A52A-31704F91DD30}" srcOrd="0" destOrd="0" presId="urn:microsoft.com/office/officeart/2008/layout/LinedList"/>
    <dgm:cxn modelId="{E24D2747-1840-4916-9ABA-3538F9D52526}" srcId="{CEEF17E5-C155-4A55-9EA0-B01FFE478C15}" destId="{ADFD6B12-EB8E-4917-97B6-1E83F421C45B}" srcOrd="3" destOrd="0" parTransId="{588A7B28-41D9-46A5-B41E-24313B9275B8}" sibTransId="{8773B8E3-AC8D-4A86-8145-41848EC09655}"/>
    <dgm:cxn modelId="{C4074265-6198-49AF-9053-7DC8DD79F306}" srcId="{CEEF17E5-C155-4A55-9EA0-B01FFE478C15}" destId="{5E9DA62D-523F-4007-BFA6-8141C4D98FE2}" srcOrd="1" destOrd="0" parTransId="{C7EFB4A2-FD58-49A8-9150-EC2F9B4AE13D}" sibTransId="{6875B313-BD16-48D3-A659-3F8414D7AB6D}"/>
    <dgm:cxn modelId="{C5D3BC74-60B2-46E0-93FC-D98E846C97C8}" srcId="{CEEF17E5-C155-4A55-9EA0-B01FFE478C15}" destId="{77EBD355-9B32-48B8-BA17-741C85E5C8BB}" srcOrd="0" destOrd="0" parTransId="{21E0D074-7CC5-490C-B00F-D03CCA4A7D32}" sibTransId="{F08992A2-C9CB-4F5B-A6B0-BCFA1061D8C8}"/>
    <dgm:cxn modelId="{67821879-61D6-4BAC-870D-45D8FA80694F}" srcId="{CEEF17E5-C155-4A55-9EA0-B01FFE478C15}" destId="{0CD3583C-4620-4AA9-BB69-8AD2C77AD343}" srcOrd="2" destOrd="0" parTransId="{F03F802E-839C-4AA5-99FF-567B0340F51C}" sibTransId="{B55E4C59-235A-4C78-9CC3-B251E06E761B}"/>
    <dgm:cxn modelId="{30C5D397-38B8-D34C-85DD-E3CAF86FECA4}" type="presOf" srcId="{77EBD355-9B32-48B8-BA17-741C85E5C8BB}" destId="{467D1721-BDD5-2646-9BED-66A4851049C0}" srcOrd="0" destOrd="0" presId="urn:microsoft.com/office/officeart/2008/layout/LinedList"/>
    <dgm:cxn modelId="{29D15BA4-2C97-8445-B013-3D543395397F}" type="presOf" srcId="{5E9DA62D-523F-4007-BFA6-8141C4D98FE2}" destId="{2A24DBBB-B2F9-1546-8D35-1C0EB858A395}" srcOrd="0" destOrd="0" presId="urn:microsoft.com/office/officeart/2008/layout/LinedList"/>
    <dgm:cxn modelId="{B2A2FAE0-4662-F644-BF2E-4932FED3D81F}" type="presOf" srcId="{0CD3583C-4620-4AA9-BB69-8AD2C77AD343}" destId="{35078659-3FF1-A54E-808C-68D581877CD3}" srcOrd="0" destOrd="0" presId="urn:microsoft.com/office/officeart/2008/layout/LinedList"/>
    <dgm:cxn modelId="{749755E8-4F72-4240-B17E-319A4E1F3582}" type="presOf" srcId="{CEEF17E5-C155-4A55-9EA0-B01FFE478C15}" destId="{81F80914-FE23-C240-96BE-1AFC9249A558}" srcOrd="0" destOrd="0" presId="urn:microsoft.com/office/officeart/2008/layout/LinedList"/>
    <dgm:cxn modelId="{3E09ACEC-F616-454A-A24B-410BEE4C1BB1}" type="presParOf" srcId="{81F80914-FE23-C240-96BE-1AFC9249A558}" destId="{0797ACC6-CFAC-624A-ACAB-4ED071377F29}" srcOrd="0" destOrd="0" presId="urn:microsoft.com/office/officeart/2008/layout/LinedList"/>
    <dgm:cxn modelId="{D43739DC-AB2A-B444-9FC5-FBF2F28D18E1}" type="presParOf" srcId="{81F80914-FE23-C240-96BE-1AFC9249A558}" destId="{C1E93FD0-7647-8340-83E5-33818BE7097C}" srcOrd="1" destOrd="0" presId="urn:microsoft.com/office/officeart/2008/layout/LinedList"/>
    <dgm:cxn modelId="{CBDB033E-AC32-0E4C-A769-2416886AD00E}" type="presParOf" srcId="{C1E93FD0-7647-8340-83E5-33818BE7097C}" destId="{467D1721-BDD5-2646-9BED-66A4851049C0}" srcOrd="0" destOrd="0" presId="urn:microsoft.com/office/officeart/2008/layout/LinedList"/>
    <dgm:cxn modelId="{CB36B9DB-7BC1-894F-8D81-1567CBBF6455}" type="presParOf" srcId="{C1E93FD0-7647-8340-83E5-33818BE7097C}" destId="{680AB10F-42B1-6341-A122-4CEA0A66F5FF}" srcOrd="1" destOrd="0" presId="urn:microsoft.com/office/officeart/2008/layout/LinedList"/>
    <dgm:cxn modelId="{B181CCC1-C045-8446-982F-FF3BE0AFEEDF}" type="presParOf" srcId="{81F80914-FE23-C240-96BE-1AFC9249A558}" destId="{9A391AC1-3672-274B-9601-A7CB449CF13A}" srcOrd="2" destOrd="0" presId="urn:microsoft.com/office/officeart/2008/layout/LinedList"/>
    <dgm:cxn modelId="{EA781921-A611-2D4E-B7EC-FA3B73DC5E76}" type="presParOf" srcId="{81F80914-FE23-C240-96BE-1AFC9249A558}" destId="{B33537A1-CC91-A14B-AEA8-E51C19DC5A2B}" srcOrd="3" destOrd="0" presId="urn:microsoft.com/office/officeart/2008/layout/LinedList"/>
    <dgm:cxn modelId="{68DA2D0B-CC18-EC42-9FA2-58AA5EB343FD}" type="presParOf" srcId="{B33537A1-CC91-A14B-AEA8-E51C19DC5A2B}" destId="{2A24DBBB-B2F9-1546-8D35-1C0EB858A395}" srcOrd="0" destOrd="0" presId="urn:microsoft.com/office/officeart/2008/layout/LinedList"/>
    <dgm:cxn modelId="{6DE59027-BA69-054F-8772-456F3CD143BA}" type="presParOf" srcId="{B33537A1-CC91-A14B-AEA8-E51C19DC5A2B}" destId="{C3E11CFC-D8EA-E046-BB4E-9399F7A8F38E}" srcOrd="1" destOrd="0" presId="urn:microsoft.com/office/officeart/2008/layout/LinedList"/>
    <dgm:cxn modelId="{80040208-91D3-CD40-A0F5-B0D6A33B4F92}" type="presParOf" srcId="{81F80914-FE23-C240-96BE-1AFC9249A558}" destId="{31470713-B292-B64C-BBBA-A8471A14079A}" srcOrd="4" destOrd="0" presId="urn:microsoft.com/office/officeart/2008/layout/LinedList"/>
    <dgm:cxn modelId="{4A390F26-4850-FC44-87F8-9029E30E1029}" type="presParOf" srcId="{81F80914-FE23-C240-96BE-1AFC9249A558}" destId="{EC01C1A1-C100-6A4A-8218-9B8B4A8D8C97}" srcOrd="5" destOrd="0" presId="urn:microsoft.com/office/officeart/2008/layout/LinedList"/>
    <dgm:cxn modelId="{8B220859-4F7A-7548-AC12-FCAF9DCA4171}" type="presParOf" srcId="{EC01C1A1-C100-6A4A-8218-9B8B4A8D8C97}" destId="{35078659-3FF1-A54E-808C-68D581877CD3}" srcOrd="0" destOrd="0" presId="urn:microsoft.com/office/officeart/2008/layout/LinedList"/>
    <dgm:cxn modelId="{E92733C8-EEC0-8246-9194-AA4ABD24791C}" type="presParOf" srcId="{EC01C1A1-C100-6A4A-8218-9B8B4A8D8C97}" destId="{DAE1D06D-11E1-E547-8A75-E1886E920FD6}" srcOrd="1" destOrd="0" presId="urn:microsoft.com/office/officeart/2008/layout/LinedList"/>
    <dgm:cxn modelId="{0E54F100-12C2-A04B-A9E4-6D29A20A66D3}" type="presParOf" srcId="{81F80914-FE23-C240-96BE-1AFC9249A558}" destId="{76FCF86D-C7D3-6946-BC57-5C0AD7801EDF}" srcOrd="6" destOrd="0" presId="urn:microsoft.com/office/officeart/2008/layout/LinedList"/>
    <dgm:cxn modelId="{003C5370-B414-F84B-A3A5-549E3596A578}" type="presParOf" srcId="{81F80914-FE23-C240-96BE-1AFC9249A558}" destId="{FF1F0130-FCF0-E846-8D20-0888C6DD619B}" srcOrd="7" destOrd="0" presId="urn:microsoft.com/office/officeart/2008/layout/LinedList"/>
    <dgm:cxn modelId="{6E2A4C0F-5A70-504C-A6F4-BD4C3DCE0948}" type="presParOf" srcId="{FF1F0130-FCF0-E846-8D20-0888C6DD619B}" destId="{C93678F6-9AD2-7A45-A52A-31704F91DD30}" srcOrd="0" destOrd="0" presId="urn:microsoft.com/office/officeart/2008/layout/LinedList"/>
    <dgm:cxn modelId="{FECC3AE5-5574-EB47-8614-99F41373C674}" type="presParOf" srcId="{FF1F0130-FCF0-E846-8D20-0888C6DD619B}" destId="{68D13B71-ABC5-E046-8BE8-C6A3CEBB8D1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3182E-1C7A-0B45-9E1B-B9CF4B900C5C}">
      <dsp:nvSpPr>
        <dsp:cNvPr id="0" name=""/>
        <dsp:cNvSpPr/>
      </dsp:nvSpPr>
      <dsp:spPr>
        <a:xfrm>
          <a:off x="0" y="679"/>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4AA2F1-356A-8E42-B5DC-5CB28101C668}">
      <dsp:nvSpPr>
        <dsp:cNvPr id="0" name=""/>
        <dsp:cNvSpPr/>
      </dsp:nvSpPr>
      <dsp:spPr>
        <a:xfrm>
          <a:off x="0" y="679"/>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Images on data bases depict the majority of children are under 13</a:t>
          </a:r>
        </a:p>
      </dsp:txBody>
      <dsp:txXfrm>
        <a:off x="0" y="679"/>
        <a:ext cx="6735443" cy="1112648"/>
      </dsp:txXfrm>
    </dsp:sp>
    <dsp:sp modelId="{D40FB503-2378-7C47-8112-6405232FA7B2}">
      <dsp:nvSpPr>
        <dsp:cNvPr id="0" name=""/>
        <dsp:cNvSpPr/>
      </dsp:nvSpPr>
      <dsp:spPr>
        <a:xfrm>
          <a:off x="0" y="1113327"/>
          <a:ext cx="6735443"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71D9C9-48F1-744B-AEED-E99F7F1CAA3F}">
      <dsp:nvSpPr>
        <dsp:cNvPr id="0" name=""/>
        <dsp:cNvSpPr/>
      </dsp:nvSpPr>
      <dsp:spPr>
        <a:xfrm>
          <a:off x="0" y="1113327"/>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Data bases include material concerning very young children</a:t>
          </a:r>
        </a:p>
      </dsp:txBody>
      <dsp:txXfrm>
        <a:off x="0" y="1113327"/>
        <a:ext cx="6735443" cy="1112648"/>
      </dsp:txXfrm>
    </dsp:sp>
    <dsp:sp modelId="{76B5D86E-F6FB-8643-841D-200A7AE347CE}">
      <dsp:nvSpPr>
        <dsp:cNvPr id="0" name=""/>
        <dsp:cNvSpPr/>
      </dsp:nvSpPr>
      <dsp:spPr>
        <a:xfrm>
          <a:off x="0" y="2225976"/>
          <a:ext cx="6735443"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405B7D-6D71-E74C-9E9D-4A0DE9DA6BA2}">
      <dsp:nvSpPr>
        <dsp:cNvPr id="0" name=""/>
        <dsp:cNvSpPr/>
      </dsp:nvSpPr>
      <dsp:spPr>
        <a:xfrm>
          <a:off x="0" y="2225976"/>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Tor platforms and P2P networks encourage greater severity of CSAM</a:t>
          </a:r>
        </a:p>
      </dsp:txBody>
      <dsp:txXfrm>
        <a:off x="0" y="2225976"/>
        <a:ext cx="6735443" cy="1112648"/>
      </dsp:txXfrm>
    </dsp:sp>
    <dsp:sp modelId="{91EF9664-99A6-0A47-BC8E-3D4CDB2DFD21}">
      <dsp:nvSpPr>
        <dsp:cNvPr id="0" name=""/>
        <dsp:cNvSpPr/>
      </dsp:nvSpPr>
      <dsp:spPr>
        <a:xfrm>
          <a:off x="0" y="3338625"/>
          <a:ext cx="6735443"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3E7DE8-C84F-CE49-B10E-6392C5CC646C}">
      <dsp:nvSpPr>
        <dsp:cNvPr id="0" name=""/>
        <dsp:cNvSpPr/>
      </dsp:nvSpPr>
      <dsp:spPr>
        <a:xfrm>
          <a:off x="0" y="3338625"/>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Media reports of parental grooming but almost impossible to detect</a:t>
          </a:r>
        </a:p>
      </dsp:txBody>
      <dsp:txXfrm>
        <a:off x="0" y="3338625"/>
        <a:ext cx="6735443" cy="1112648"/>
      </dsp:txXfrm>
    </dsp:sp>
    <dsp:sp modelId="{F6863FD7-2D12-0A49-B2C9-B980024931C8}">
      <dsp:nvSpPr>
        <dsp:cNvPr id="0" name=""/>
        <dsp:cNvSpPr/>
      </dsp:nvSpPr>
      <dsp:spPr>
        <a:xfrm>
          <a:off x="0" y="4451274"/>
          <a:ext cx="6735443"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3F43F6-FB5C-4947-9974-1808C682707C}">
      <dsp:nvSpPr>
        <dsp:cNvPr id="0" name=""/>
        <dsp:cNvSpPr/>
      </dsp:nvSpPr>
      <dsp:spPr>
        <a:xfrm>
          <a:off x="0" y="4451274"/>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US studies find family members are the largest group of perpetrators of CSAM</a:t>
          </a:r>
        </a:p>
      </dsp:txBody>
      <dsp:txXfrm>
        <a:off x="0" y="4451274"/>
        <a:ext cx="6735443" cy="1112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7ACC6-CFAC-624A-ACAB-4ED071377F29}">
      <dsp:nvSpPr>
        <dsp:cNvPr id="0" name=""/>
        <dsp:cNvSpPr/>
      </dsp:nvSpPr>
      <dsp:spPr>
        <a:xfrm>
          <a:off x="0" y="0"/>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7D1721-BDD5-2646-9BED-66A4851049C0}">
      <dsp:nvSpPr>
        <dsp:cNvPr id="0" name=""/>
        <dsp:cNvSpPr/>
      </dsp:nvSpPr>
      <dsp:spPr>
        <a:xfrm>
          <a:off x="0" y="0"/>
          <a:ext cx="6735443" cy="139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This is not new, but needs ‘new eyes’</a:t>
          </a:r>
        </a:p>
      </dsp:txBody>
      <dsp:txXfrm>
        <a:off x="0" y="0"/>
        <a:ext cx="6735443" cy="1391150"/>
      </dsp:txXfrm>
    </dsp:sp>
    <dsp:sp modelId="{9A391AC1-3672-274B-9601-A7CB449CF13A}">
      <dsp:nvSpPr>
        <dsp:cNvPr id="0" name=""/>
        <dsp:cNvSpPr/>
      </dsp:nvSpPr>
      <dsp:spPr>
        <a:xfrm>
          <a:off x="0" y="1391150"/>
          <a:ext cx="6735443"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24DBBB-B2F9-1546-8D35-1C0EB858A395}">
      <dsp:nvSpPr>
        <dsp:cNvPr id="0" name=""/>
        <dsp:cNvSpPr/>
      </dsp:nvSpPr>
      <dsp:spPr>
        <a:xfrm>
          <a:off x="0" y="1391150"/>
          <a:ext cx="6735443" cy="139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All child protection professionals must include the possibility of OCSEA in their assessments</a:t>
          </a:r>
        </a:p>
      </dsp:txBody>
      <dsp:txXfrm>
        <a:off x="0" y="1391150"/>
        <a:ext cx="6735443" cy="1391150"/>
      </dsp:txXfrm>
    </dsp:sp>
    <dsp:sp modelId="{31470713-B292-B64C-BBBA-A8471A14079A}">
      <dsp:nvSpPr>
        <dsp:cNvPr id="0" name=""/>
        <dsp:cNvSpPr/>
      </dsp:nvSpPr>
      <dsp:spPr>
        <a:xfrm>
          <a:off x="0" y="2782301"/>
          <a:ext cx="6735443"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078659-3FF1-A54E-808C-68D581877CD3}">
      <dsp:nvSpPr>
        <dsp:cNvPr id="0" name=""/>
        <dsp:cNvSpPr/>
      </dsp:nvSpPr>
      <dsp:spPr>
        <a:xfrm>
          <a:off x="0" y="2782301"/>
          <a:ext cx="6735443" cy="139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Early Years workers must be aware of the possibility of OCSEA, which can manifest in many ways</a:t>
          </a:r>
        </a:p>
      </dsp:txBody>
      <dsp:txXfrm>
        <a:off x="0" y="2782301"/>
        <a:ext cx="6735443" cy="1391150"/>
      </dsp:txXfrm>
    </dsp:sp>
    <dsp:sp modelId="{76FCF86D-C7D3-6946-BC57-5C0AD7801EDF}">
      <dsp:nvSpPr>
        <dsp:cNvPr id="0" name=""/>
        <dsp:cNvSpPr/>
      </dsp:nvSpPr>
      <dsp:spPr>
        <a:xfrm>
          <a:off x="0" y="4173451"/>
          <a:ext cx="6735443"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3678F6-9AD2-7A45-A52A-31704F91DD30}">
      <dsp:nvSpPr>
        <dsp:cNvPr id="0" name=""/>
        <dsp:cNvSpPr/>
      </dsp:nvSpPr>
      <dsp:spPr>
        <a:xfrm>
          <a:off x="0" y="4173451"/>
          <a:ext cx="6735443" cy="139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Teachers need to be accessible and aware</a:t>
          </a:r>
        </a:p>
      </dsp:txBody>
      <dsp:txXfrm>
        <a:off x="0" y="4173451"/>
        <a:ext cx="6735443" cy="139115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FB95F-A986-B842-9A30-7CB8EBF1FCEE}" type="datetimeFigureOut">
              <a:rPr lang="en-US" smtClean="0"/>
              <a:t>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67A93E-72AE-904A-9A64-5A987A557449}" type="slidenum">
              <a:rPr lang="en-US" smtClean="0"/>
              <a:t>‹#›</a:t>
            </a:fld>
            <a:endParaRPr lang="en-US"/>
          </a:p>
        </p:txBody>
      </p:sp>
    </p:spTree>
    <p:extLst>
      <p:ext uri="{BB962C8B-B14F-4D97-AF65-F5344CB8AC3E}">
        <p14:creationId xmlns:p14="http://schemas.microsoft.com/office/powerpoint/2010/main" val="105794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research literature on this topic is scarce and tends to focus on perpetrators rather than prevention and response mechanisms for children who experience online child sexual abuse or exploitation. However, what we do know about OCSV is that:</a:t>
            </a: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Much sexual abuse is now mediated through technology. This can significantly harm children and young people beyond the initial abuse or contact offence.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Scholars argue that there is significant overlap among different types of online Violence against Children </a:t>
            </a:r>
            <a:r>
              <a:rPr lang="en-GB" sz="1800" dirty="0">
                <a:effectLst/>
                <a:latin typeface="Calibri" panose="020F0502020204030204" pitchFamily="34" charset="0"/>
                <a:ea typeface="Calibri" panose="020F0502020204030204" pitchFamily="34" charset="0"/>
                <a:cs typeface="Times New Roman" panose="02020603050405020304" pitchFamily="18" charset="0"/>
              </a:rPr>
              <a:t>(WHO, 2022). Child sexual abuse online is therefore often accompanied by other forms of criminal exploitation of children and young people, which can further complicate the response and support for children and young people.</a:t>
            </a: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 significant issue in the age of social media and children’s access to phones and tablets, is the lack of understanding of and responses to youth self-generated imagery </a:t>
            </a:r>
            <a:r>
              <a:rPr lang="en-GB" sz="1800" dirty="0">
                <a:effectLst/>
                <a:latin typeface="Calibri" panose="020F0502020204030204" pitchFamily="34" charset="0"/>
                <a:ea typeface="Calibri" panose="020F0502020204030204" pitchFamily="34" charset="0"/>
                <a:cs typeface="Times New Roman" panose="02020603050405020304" pitchFamily="18" charset="0"/>
              </a:rPr>
              <a:t>(Skidmore, Aitkenhead &amp; Muir, 2022). When a child decides to take photos and videos and uploads them or shares them with friends, they and their friends are committing a crime and can therefore receive a criminal record. Current legislation is not well-placed to address this problem, and there is a lack of knowledge about how to prevent children and young people from sharing such material with each other.</a:t>
            </a: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An inspection by Her Majesty’s Inspectorate of Constabulary in 2015, there has been a recognition that the Police lack understanding of risks associated with online abuse and exploitation </a:t>
            </a:r>
            <a:r>
              <a:rPr lang="en-GB" sz="1800" dirty="0">
                <a:effectLst/>
                <a:latin typeface="Calibri" panose="020F0502020204030204" pitchFamily="34" charset="0"/>
                <a:ea typeface="Calibri" panose="020F0502020204030204" pitchFamily="34" charset="0"/>
                <a:cs typeface="Times New Roman" panose="02020603050405020304" pitchFamily="18" charset="0"/>
              </a:rPr>
              <a:t>(HMIC, 2015). This can lead to missed opportunities when trying to prevent this form of abuse or exploitation or when trying to catch it early and prevent it from escalating. </a:t>
            </a: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To support the early identification and prevention of OCSV, there is a growing interest in child-led instead of offender-led responses </a:t>
            </a:r>
            <a:r>
              <a:rPr lang="en-GB" sz="1800" dirty="0">
                <a:effectLst/>
                <a:latin typeface="Calibri" panose="020F0502020204030204" pitchFamily="34" charset="0"/>
                <a:ea typeface="Calibri" panose="020F0502020204030204" pitchFamily="34" charset="0"/>
                <a:cs typeface="Times New Roman" panose="02020603050405020304" pitchFamily="18" charset="0"/>
              </a:rPr>
              <a:t>(Skidmore, Aitkenhead &amp; Muir, 2022), in combination with a stronger focus on parents’ roles and responsibilities in keeping children safe online. Whilst children and parents are not responsible for the abuse children experience online, protective factors and primary prevention can ensure that children can use online spaces in a safe way and have the confidence to report exploitative behaviour of others.</a:t>
            </a:r>
          </a:p>
          <a:p>
            <a:pPr marL="342900" lvl="0" indent="-342900">
              <a:lnSpc>
                <a:spcPct val="107000"/>
              </a:lnSpc>
              <a:spcAft>
                <a:spcPts val="800"/>
              </a:spcAft>
              <a:buFont typeface="Wingdings" panose="05000000000000000000" pitchFamily="2" charset="2"/>
              <a:buChar char=""/>
              <a:tabLst>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Nevertheless, a recent report by the World Health Organisation in 2022 found that the "Evidence about the success of prevention programmes for online child sexual exploitation and abuse (OCSEA) is not yet available“ </a:t>
            </a:r>
            <a:r>
              <a:rPr lang="en-GB" sz="1800" dirty="0">
                <a:effectLst/>
                <a:latin typeface="Calibri" panose="020F0502020204030204" pitchFamily="34" charset="0"/>
                <a:ea typeface="Calibri" panose="020F0502020204030204" pitchFamily="34" charset="0"/>
                <a:cs typeface="Times New Roman" panose="02020603050405020304" pitchFamily="18" charset="0"/>
              </a:rPr>
              <a:t>(WHO, 2022). </a:t>
            </a:r>
          </a:p>
        </p:txBody>
      </p:sp>
      <p:sp>
        <p:nvSpPr>
          <p:cNvPr id="4" name="Slide Number Placeholder 3"/>
          <p:cNvSpPr>
            <a:spLocks noGrp="1"/>
          </p:cNvSpPr>
          <p:nvPr>
            <p:ph type="sldNum" sz="quarter" idx="10"/>
          </p:nvPr>
        </p:nvSpPr>
        <p:spPr/>
        <p:txBody>
          <a:bodyPr/>
          <a:lstStyle/>
          <a:p>
            <a:fld id="{4C786EA2-5800-48CE-BDDB-73D4AAE871B6}" type="slidenum">
              <a:rPr lang="en-GB" smtClean="0"/>
              <a:t>26</a:t>
            </a:fld>
            <a:endParaRPr lang="en-GB"/>
          </a:p>
        </p:txBody>
      </p:sp>
    </p:spTree>
    <p:extLst>
      <p:ext uri="{BB962C8B-B14F-4D97-AF65-F5344CB8AC3E}">
        <p14:creationId xmlns:p14="http://schemas.microsoft.com/office/powerpoint/2010/main" val="2152878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ED059-BD95-259B-BF2C-253FD21E1A6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521216-46A5-ABB1-EB33-15A303207D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5F2F82B-1414-75E3-823B-0788007B1885}"/>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F12F1DA0-D43D-2228-2694-EC9E3CA891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87876-4D17-C3E3-7915-753018C9D1C6}"/>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364078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DDFD-6360-047B-DA0F-FFF9C83C4B8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3D5E501-6465-9179-A7DD-DD0414421F3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1516FA-421F-0912-AE94-3A2B989DDB75}"/>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4F0ACB8D-AD9E-FE64-14F8-CBFA5A2D66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E6669-88BC-0185-801F-004E217E6A51}"/>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101546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FF864-2E79-9D9E-2355-F2B31869DEF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48A64B6-39B7-806D-160A-FBB9CDE5B0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07020A-B26E-79E1-9FAB-E889400CECAD}"/>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99CC2779-F4F8-FE2B-BB25-050A98BBD2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CE5B41-10B1-0E9A-D995-D2326581324F}"/>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122200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C6FB-E8E7-5679-066E-AE63001F9D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D8C423-4C95-9D46-E44F-58666E48015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A0E3D83-04DE-E451-4544-14C310BDF8F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D555FDF-7FAA-8218-B873-3E97E7C3D213}"/>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6" name="Footer Placeholder 5">
            <a:extLst>
              <a:ext uri="{FF2B5EF4-FFF2-40B4-BE49-F238E27FC236}">
                <a16:creationId xmlns:a16="http://schemas.microsoft.com/office/drawing/2014/main" id="{AC392BA2-E464-74F4-FD57-6BA91A0E8E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D89D52-0D5D-7C3A-4654-264CDC471BB2}"/>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341586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156D-DA52-98E4-A436-E256F3466B0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BFB39BA-321E-094C-FE74-FB4288E064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2E333BC-D4FB-E270-C20E-79F6B11A1B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12C6382-F0A7-CB1B-4E28-6424A6163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2BD9415-AF0A-BCF5-7FDA-FCC4726E77E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8B02BD6-E8CC-CC06-2B79-304E9C46CB7C}"/>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8" name="Footer Placeholder 7">
            <a:extLst>
              <a:ext uri="{FF2B5EF4-FFF2-40B4-BE49-F238E27FC236}">
                <a16:creationId xmlns:a16="http://schemas.microsoft.com/office/drawing/2014/main" id="{06149F17-BDC1-2EDA-F38E-F0E805A126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11AF05-F5C0-9533-5A5D-E3077610683C}"/>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10147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41B44-EDF0-8AEC-A9CA-352E474F111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D275CD2-1330-BE33-CD83-8D8A916FF3D8}"/>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4" name="Footer Placeholder 3">
            <a:extLst>
              <a:ext uri="{FF2B5EF4-FFF2-40B4-BE49-F238E27FC236}">
                <a16:creationId xmlns:a16="http://schemas.microsoft.com/office/drawing/2014/main" id="{15EC1612-7985-970D-6A77-DC474C3607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82050D-DACA-0C69-1E39-AC19A50695E3}"/>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42547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B22551-1629-D385-7279-EA17F0CA84B5}"/>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3" name="Footer Placeholder 2">
            <a:extLst>
              <a:ext uri="{FF2B5EF4-FFF2-40B4-BE49-F238E27FC236}">
                <a16:creationId xmlns:a16="http://schemas.microsoft.com/office/drawing/2014/main" id="{938603CE-4D8B-A1D4-F99B-30B1DA7EAF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C7B640-44B5-3B09-2257-507E2251D650}"/>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3755105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6E700-C6A4-0316-287A-8BC02D4AAF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B54606A-38A3-8D84-3DC1-ED930442EC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8B3C26B-FFF0-DE83-80A1-4022E8B16D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204F7D1-02F0-B6E8-B294-FEF3A68BC741}"/>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6" name="Footer Placeholder 5">
            <a:extLst>
              <a:ext uri="{FF2B5EF4-FFF2-40B4-BE49-F238E27FC236}">
                <a16:creationId xmlns:a16="http://schemas.microsoft.com/office/drawing/2014/main" id="{26344836-63FB-2408-C2A1-BA9E0D648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BEAC4-18FF-BE79-8080-10F68A19E8D5}"/>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24343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E123-7FEE-6DF1-8AB2-9328E105D9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D556268-4FA8-0666-083D-45CE5EA8F2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24ADBE-9F6E-E2B0-0357-7AFD4B7CDA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0112E69-F80D-DA7F-D11B-637BB9AC04FA}"/>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6" name="Footer Placeholder 5">
            <a:extLst>
              <a:ext uri="{FF2B5EF4-FFF2-40B4-BE49-F238E27FC236}">
                <a16:creationId xmlns:a16="http://schemas.microsoft.com/office/drawing/2014/main" id="{AB839C53-816D-1B0C-0F73-C1B53D17A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2E70E-6302-617B-2B56-C2C2E1EFB7EE}"/>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269077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FD73D-4517-F15F-0CBF-2F0CCDC3A14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F2EB873-8956-459F-D779-D7B89FBD2B6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A52D1E-C335-2620-0751-3C3575154FDE}"/>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53F8A701-B651-DEB1-DD68-E088A41400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21B2B-37C0-865B-E936-CBD56DBBF6D5}"/>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480516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A6DA7-85AC-6391-6D92-633B0444842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7BA5ADD-E881-F734-CD80-CE5BAF6604C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387225-FBB2-40F0-CD3C-E563057EDC2C}"/>
              </a:ext>
            </a:extLst>
          </p:cNvPr>
          <p:cNvSpPr>
            <a:spLocks noGrp="1"/>
          </p:cNvSpPr>
          <p:nvPr>
            <p:ph type="dt" sz="half" idx="10"/>
          </p:nvPr>
        </p:nvSpPr>
        <p:spPr/>
        <p:txBody>
          <a:body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429B34FD-38BB-C274-797F-23264F7689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D03FC-051F-49FC-D595-ADB9827C51B8}"/>
              </a:ext>
            </a:extLst>
          </p:cNvPr>
          <p:cNvSpPr>
            <a:spLocks noGrp="1"/>
          </p:cNvSpPr>
          <p:nvPr>
            <p:ph type="sldNum" sz="quarter" idx="12"/>
          </p:nvPr>
        </p:nvSpPr>
        <p:spPr/>
        <p:txBody>
          <a:bodyPr/>
          <a:lstStyle/>
          <a:p>
            <a:fld id="{B81699E1-37FC-584A-9BC9-E79713E8062E}" type="slidenum">
              <a:rPr lang="en-US" smtClean="0"/>
              <a:t>‹#›</a:t>
            </a:fld>
            <a:endParaRPr lang="en-US"/>
          </a:p>
        </p:txBody>
      </p:sp>
    </p:spTree>
    <p:extLst>
      <p:ext uri="{BB962C8B-B14F-4D97-AF65-F5344CB8AC3E}">
        <p14:creationId xmlns:p14="http://schemas.microsoft.com/office/powerpoint/2010/main" val="1809241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3"/>
        <p:cNvGrpSpPr/>
        <p:nvPr/>
      </p:nvGrpSpPr>
      <p:grpSpPr>
        <a:xfrm>
          <a:off x="0" y="0"/>
          <a:ext cx="0" cy="0"/>
          <a:chOff x="0" y="0"/>
          <a:chExt cx="0" cy="0"/>
        </a:xfrm>
      </p:grpSpPr>
      <p:sp>
        <p:nvSpPr>
          <p:cNvPr id="24" name="Google Shape;24;p16"/>
          <p:cNvSpPr txBox="1">
            <a:spLocks noGrp="1"/>
          </p:cNvSpPr>
          <p:nvPr>
            <p:ph type="title"/>
          </p:nvPr>
        </p:nvSpPr>
        <p:spPr>
          <a:xfrm>
            <a:off x="383457" y="365126"/>
            <a:ext cx="11371007" cy="5787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6"/>
          <p:cNvSpPr txBox="1">
            <a:spLocks noGrp="1"/>
          </p:cNvSpPr>
          <p:nvPr>
            <p:ph type="body" idx="1"/>
          </p:nvPr>
        </p:nvSpPr>
        <p:spPr>
          <a:xfrm>
            <a:off x="383457" y="1309026"/>
            <a:ext cx="11371007" cy="501648"/>
          </a:xfrm>
          <a:prstGeom prst="rect">
            <a:avLst/>
          </a:prstGeom>
          <a:noFill/>
          <a:ln>
            <a:noFill/>
          </a:ln>
        </p:spPr>
        <p:txBody>
          <a:bodyPr spcFirstLastPara="1" wrap="square" lIns="90000" tIns="45700" rIns="91425" bIns="45700" anchor="t" anchorCtr="0">
            <a:noAutofit/>
          </a:bodyPr>
          <a:lstStyle>
            <a:lvl1pPr marL="457200" lvl="0" indent="-228600" algn="l">
              <a:lnSpc>
                <a:spcPct val="100000"/>
              </a:lnSpc>
              <a:spcBef>
                <a:spcPts val="1000"/>
              </a:spcBef>
              <a:spcAft>
                <a:spcPts val="0"/>
              </a:spcAft>
              <a:buClr>
                <a:srgbClr val="000000"/>
              </a:buClr>
              <a:buSzPts val="2000"/>
              <a:buNone/>
              <a:defRPr sz="2000" b="1" i="0">
                <a:solidFill>
                  <a:srgbClr val="000000"/>
                </a:solidFill>
                <a:latin typeface="Plus Jakarta Sans"/>
                <a:ea typeface="Plus Jakarta Sans"/>
                <a:cs typeface="Plus Jakarta Sans"/>
                <a:sym typeface="Plus Jakarta Sans"/>
              </a:defRPr>
            </a:lvl1pPr>
            <a:lvl2pPr marL="914400" lvl="1" indent="-228600" algn="l">
              <a:lnSpc>
                <a:spcPct val="100000"/>
              </a:lnSpc>
              <a:spcBef>
                <a:spcPts val="500"/>
              </a:spcBef>
              <a:spcAft>
                <a:spcPts val="0"/>
              </a:spcAft>
              <a:buClr>
                <a:schemeClr val="dk1"/>
              </a:buClr>
              <a:buSzPts val="2000"/>
              <a:buNone/>
              <a:defRPr>
                <a:solidFill>
                  <a:srgbClr val="000000"/>
                </a:solidFill>
              </a:defRPr>
            </a:lvl2pPr>
            <a:lvl3pPr marL="1371600" lvl="2" indent="-228600" algn="l">
              <a:lnSpc>
                <a:spcPct val="100000"/>
              </a:lnSpc>
              <a:spcBef>
                <a:spcPts val="500"/>
              </a:spcBef>
              <a:spcAft>
                <a:spcPts val="0"/>
              </a:spcAft>
              <a:buClr>
                <a:schemeClr val="dk1"/>
              </a:buClr>
              <a:buSzPts val="1800"/>
              <a:buNone/>
              <a:defRPr>
                <a:solidFill>
                  <a:srgbClr val="000000"/>
                </a:solidFill>
              </a:defRPr>
            </a:lvl3pPr>
            <a:lvl4pPr marL="1828800" lvl="3" indent="-228600" algn="l">
              <a:lnSpc>
                <a:spcPct val="100000"/>
              </a:lnSpc>
              <a:spcBef>
                <a:spcPts val="500"/>
              </a:spcBef>
              <a:spcAft>
                <a:spcPts val="0"/>
              </a:spcAft>
              <a:buClr>
                <a:schemeClr val="dk1"/>
              </a:buClr>
              <a:buSzPts val="1600"/>
              <a:buNone/>
              <a:defRPr>
                <a:solidFill>
                  <a:srgbClr val="000000"/>
                </a:solidFill>
              </a:defRPr>
            </a:lvl4pPr>
            <a:lvl5pPr marL="2286000" lvl="4" indent="-342900" algn="l">
              <a:lnSpc>
                <a:spcPct val="90000"/>
              </a:lnSpc>
              <a:spcBef>
                <a:spcPts val="500"/>
              </a:spcBef>
              <a:spcAft>
                <a:spcPts val="0"/>
              </a:spcAft>
              <a:buClr>
                <a:schemeClr val="dk1"/>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6"/>
          <p:cNvSpPr txBox="1">
            <a:spLocks noGrp="1"/>
          </p:cNvSpPr>
          <p:nvPr>
            <p:ph type="sldNum" idx="12"/>
          </p:nvPr>
        </p:nvSpPr>
        <p:spPr>
          <a:xfrm>
            <a:off x="10972800" y="6356351"/>
            <a:ext cx="781664" cy="28042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16"/>
          <p:cNvSpPr txBox="1">
            <a:spLocks noGrp="1"/>
          </p:cNvSpPr>
          <p:nvPr>
            <p:ph type="body" idx="2"/>
          </p:nvPr>
        </p:nvSpPr>
        <p:spPr>
          <a:xfrm>
            <a:off x="383456" y="1893347"/>
            <a:ext cx="11371007" cy="4327343"/>
          </a:xfrm>
          <a:prstGeom prst="rect">
            <a:avLst/>
          </a:prstGeom>
          <a:noFill/>
          <a:ln>
            <a:noFill/>
          </a:ln>
        </p:spPr>
        <p:txBody>
          <a:bodyPr spcFirstLastPara="1" wrap="square" lIns="90000" tIns="45700" rIns="91425" bIns="45700" anchor="t" anchorCtr="0">
            <a:noAutofit/>
          </a:bodyPr>
          <a:lstStyle>
            <a:lvl1pPr marL="457200" lvl="0" indent="-228600" algn="l">
              <a:lnSpc>
                <a:spcPct val="100000"/>
              </a:lnSpc>
              <a:spcBef>
                <a:spcPts val="1000"/>
              </a:spcBef>
              <a:spcAft>
                <a:spcPts val="0"/>
              </a:spcAft>
              <a:buClr>
                <a:srgbClr val="000000"/>
              </a:buClr>
              <a:buSzPts val="1800"/>
              <a:buNone/>
              <a:defRPr sz="1800" b="0">
                <a:solidFill>
                  <a:srgbClr val="000000"/>
                </a:solidFill>
              </a:defRPr>
            </a:lvl1pPr>
            <a:lvl2pPr marL="914400" lvl="1" indent="-228600" algn="l">
              <a:lnSpc>
                <a:spcPct val="100000"/>
              </a:lnSpc>
              <a:spcBef>
                <a:spcPts val="500"/>
              </a:spcBef>
              <a:spcAft>
                <a:spcPts val="0"/>
              </a:spcAft>
              <a:buClr>
                <a:schemeClr val="dk1"/>
              </a:buClr>
              <a:buSzPts val="2000"/>
              <a:buNone/>
              <a:defRPr>
                <a:solidFill>
                  <a:srgbClr val="000000"/>
                </a:solidFill>
              </a:defRPr>
            </a:lvl2pPr>
            <a:lvl3pPr marL="1371600" lvl="2" indent="-228600" algn="l">
              <a:lnSpc>
                <a:spcPct val="100000"/>
              </a:lnSpc>
              <a:spcBef>
                <a:spcPts val="500"/>
              </a:spcBef>
              <a:spcAft>
                <a:spcPts val="0"/>
              </a:spcAft>
              <a:buClr>
                <a:schemeClr val="dk1"/>
              </a:buClr>
              <a:buSzPts val="1800"/>
              <a:buNone/>
              <a:defRPr>
                <a:solidFill>
                  <a:srgbClr val="000000"/>
                </a:solidFill>
              </a:defRPr>
            </a:lvl3pPr>
            <a:lvl4pPr marL="1828800" lvl="3" indent="-228600" algn="l">
              <a:lnSpc>
                <a:spcPct val="100000"/>
              </a:lnSpc>
              <a:spcBef>
                <a:spcPts val="500"/>
              </a:spcBef>
              <a:spcAft>
                <a:spcPts val="0"/>
              </a:spcAft>
              <a:buClr>
                <a:schemeClr val="dk1"/>
              </a:buClr>
              <a:buSzPts val="1600"/>
              <a:buNone/>
              <a:defRPr>
                <a:solidFill>
                  <a:srgbClr val="000000"/>
                </a:solidFill>
              </a:defRPr>
            </a:lvl4pPr>
            <a:lvl5pPr marL="2286000" lvl="4" indent="-342900" algn="l">
              <a:lnSpc>
                <a:spcPct val="90000"/>
              </a:lnSpc>
              <a:spcBef>
                <a:spcPts val="500"/>
              </a:spcBef>
              <a:spcAft>
                <a:spcPts val="0"/>
              </a:spcAft>
              <a:buClr>
                <a:schemeClr val="dk1"/>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1767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5C02F-3D01-E0F3-5A79-5DF31679F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2EF9F32-E7BA-E835-B915-72B9211CA8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67B8404-1C1D-3262-8C96-502B8B426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4E85F-8223-EE47-ACD2-062C3F924272}" type="datetimeFigureOut">
              <a:rPr lang="en-US" smtClean="0"/>
              <a:t>12/8/23</a:t>
            </a:fld>
            <a:endParaRPr lang="en-US"/>
          </a:p>
        </p:txBody>
      </p:sp>
      <p:sp>
        <p:nvSpPr>
          <p:cNvPr id="5" name="Footer Placeholder 4">
            <a:extLst>
              <a:ext uri="{FF2B5EF4-FFF2-40B4-BE49-F238E27FC236}">
                <a16:creationId xmlns:a16="http://schemas.microsoft.com/office/drawing/2014/main" id="{08AB2948-9FEB-FE62-2161-D39272D842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F33699-2E73-52F0-FD65-1E97D2F13E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699E1-37FC-584A-9BC9-E79713E8062E}" type="slidenum">
              <a:rPr lang="en-US" smtClean="0"/>
              <a:t>‹#›</a:t>
            </a:fld>
            <a:endParaRPr lang="en-US"/>
          </a:p>
        </p:txBody>
      </p:sp>
    </p:spTree>
    <p:extLst>
      <p:ext uri="{BB962C8B-B14F-4D97-AF65-F5344CB8AC3E}">
        <p14:creationId xmlns:p14="http://schemas.microsoft.com/office/powerpoint/2010/main" val="2028369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https://twitter.com/mer__edith/status/1693740215112782223?s=19"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AFC125-B921-BEC8-A687-ACE4FBCB07F8}"/>
              </a:ext>
            </a:extLst>
          </p:cNvPr>
          <p:cNvSpPr>
            <a:spLocks noGrp="1"/>
          </p:cNvSpPr>
          <p:nvPr>
            <p:ph type="ctrTitle"/>
          </p:nvPr>
        </p:nvSpPr>
        <p:spPr>
          <a:xfrm>
            <a:off x="238538" y="425625"/>
            <a:ext cx="6969907" cy="4007228"/>
          </a:xfrm>
        </p:spPr>
        <p:txBody>
          <a:bodyPr>
            <a:normAutofit/>
          </a:bodyPr>
          <a:lstStyle/>
          <a:p>
            <a:pPr algn="l"/>
            <a:r>
              <a:rPr lang="en-GB" sz="4400" b="0" i="0" u="none" strike="noStrike" dirty="0">
                <a:effectLst/>
                <a:latin typeface="Arial" panose="020B0604020202020204" pitchFamily="34" charset="0"/>
                <a:cs typeface="Arial" panose="020B0604020202020204" pitchFamily="34" charset="0"/>
              </a:rPr>
              <a:t>Understanding child sexual abuse online: The tech, the social and what it means for prevention. </a:t>
            </a:r>
            <a:br>
              <a:rPr lang="en-GB" sz="4400" b="0" i="0" u="none" strike="noStrike" dirty="0">
                <a:effectLst/>
                <a:latin typeface="Arial" panose="020B0604020202020204" pitchFamily="34" charset="0"/>
                <a:cs typeface="Arial" panose="020B0604020202020204" pitchFamily="34" charset="0"/>
              </a:rPr>
            </a:br>
            <a:br>
              <a:rPr lang="en-GB" sz="4400" b="0" i="0" u="none" strike="noStrike" dirty="0">
                <a:effectLst/>
                <a:latin typeface="Arial" panose="020B0604020202020204" pitchFamily="34" charset="0"/>
                <a:cs typeface="Arial" panose="020B0604020202020204" pitchFamily="34" charset="0"/>
              </a:rPr>
            </a:br>
            <a:endParaRPr lang="en-US" sz="44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7500B43-98EF-D348-E494-D795EDFFD2E4}"/>
              </a:ext>
            </a:extLst>
          </p:cNvPr>
          <p:cNvSpPr>
            <a:spLocks noGrp="1"/>
          </p:cNvSpPr>
          <p:nvPr>
            <p:ph type="subTitle" idx="1"/>
          </p:nvPr>
        </p:nvSpPr>
        <p:spPr>
          <a:xfrm>
            <a:off x="643466" y="4992761"/>
            <a:ext cx="6969907" cy="1580317"/>
          </a:xfrm>
        </p:spPr>
        <p:txBody>
          <a:bodyPr>
            <a:normAutofit fontScale="70000" lnSpcReduction="20000"/>
          </a:bodyPr>
          <a:lstStyle/>
          <a:p>
            <a:pPr algn="l"/>
            <a:endParaRPr lang="en-US" sz="1000" dirty="0"/>
          </a:p>
          <a:p>
            <a:pPr algn="l"/>
            <a:r>
              <a:rPr lang="en-US" sz="3100" dirty="0">
                <a:latin typeface="Arial" panose="020B0604020202020204" pitchFamily="34" charset="0"/>
                <a:cs typeface="Arial" panose="020B0604020202020204" pitchFamily="34" charset="0"/>
              </a:rPr>
              <a:t>Prof. Corinne May-Chahal, Larissa </a:t>
            </a:r>
          </a:p>
          <a:p>
            <a:pPr algn="l"/>
            <a:r>
              <a:rPr lang="en-US" sz="3100" dirty="0">
                <a:latin typeface="Arial" panose="020B0604020202020204" pitchFamily="34" charset="0"/>
                <a:cs typeface="Arial" panose="020B0604020202020204" pitchFamily="34" charset="0"/>
              </a:rPr>
              <a:t>Engelman, Christine </a:t>
            </a:r>
            <a:r>
              <a:rPr lang="en-US" sz="3100" dirty="0" err="1">
                <a:latin typeface="Arial" panose="020B0604020202020204" pitchFamily="34" charset="0"/>
                <a:cs typeface="Arial" panose="020B0604020202020204" pitchFamily="34" charset="0"/>
              </a:rPr>
              <a:t>Weirich</a:t>
            </a:r>
            <a:r>
              <a:rPr lang="en-US" sz="3100" dirty="0">
                <a:latin typeface="Arial" panose="020B0604020202020204" pitchFamily="34" charset="0"/>
                <a:cs typeface="Arial" panose="020B0604020202020204" pitchFamily="34" charset="0"/>
              </a:rPr>
              <a:t> and Adam Crawford</a:t>
            </a:r>
          </a:p>
          <a:p>
            <a:pPr algn="l"/>
            <a:r>
              <a:rPr lang="en-US" sz="3100" dirty="0">
                <a:latin typeface="Arial" panose="020B0604020202020204" pitchFamily="34" charset="0"/>
                <a:cs typeface="Arial" panose="020B0604020202020204" pitchFamily="34" charset="0"/>
              </a:rPr>
              <a:t>ESRC Policing, Vulnerability Futures Research Centre (</a:t>
            </a:r>
            <a:r>
              <a:rPr lang="en-GB" sz="3100" b="0" i="0" u="none" strike="noStrike" dirty="0">
                <a:solidFill>
                  <a:srgbClr val="212121"/>
                </a:solidFill>
                <a:effectLst/>
                <a:latin typeface="Arial" panose="020B0604020202020204" pitchFamily="34" charset="0"/>
                <a:cs typeface="Arial" panose="020B0604020202020204" pitchFamily="34" charset="0"/>
              </a:rPr>
              <a:t>ES/W002248/1)</a:t>
            </a:r>
            <a:endParaRPr lang="en-US" sz="31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973DF09-B857-89DF-861A-2288DF414642}"/>
              </a:ext>
            </a:extLst>
          </p:cNvPr>
          <p:cNvPicPr>
            <a:picLocks noChangeAspect="1"/>
          </p:cNvPicPr>
          <p:nvPr/>
        </p:nvPicPr>
        <p:blipFill rotWithShape="1">
          <a:blip r:embed="rId2"/>
          <a:srcRect l="5176" r="36786"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20117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46D777-F312-32A2-5D24-C9D84BA1CAB2}"/>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online child sexual exploitation and abuse?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375365A-CD3C-717C-92E8-0A474EABB19C}"/>
              </a:ext>
            </a:extLst>
          </p:cNvPr>
          <p:cNvSpPr>
            <a:spLocks noGrp="1"/>
          </p:cNvSpPr>
          <p:nvPr>
            <p:ph idx="1"/>
          </p:nvPr>
        </p:nvSpPr>
        <p:spPr>
          <a:xfrm>
            <a:off x="4447308" y="591344"/>
            <a:ext cx="6906491" cy="5585619"/>
          </a:xfrm>
        </p:spPr>
        <p:txBody>
          <a:bodyPr anchor="ctr">
            <a:normAutofit/>
          </a:bodyPr>
          <a:lstStyle/>
          <a:p>
            <a:endParaRPr lang="en-GB" dirty="0"/>
          </a:p>
          <a:p>
            <a:r>
              <a:rPr lang="en-GB" dirty="0"/>
              <a:t>Before we start, what definitions do you use?</a:t>
            </a:r>
          </a:p>
          <a:p>
            <a:r>
              <a:rPr lang="en-GB" dirty="0"/>
              <a:t>ECPAT uses the term Online Child Sexual Exploitation and Abuse (OCSEA), which it defines as situations involving digital, internet and communication technologies at some point during the continuum of abuse or exploitation. OCSEA can occur fully online or through a mix of online and in-person interactions between offenders and children.</a:t>
            </a:r>
            <a:endParaRPr lang="en-US" dirty="0"/>
          </a:p>
        </p:txBody>
      </p:sp>
    </p:spTree>
    <p:extLst>
      <p:ext uri="{BB962C8B-B14F-4D97-AF65-F5344CB8AC3E}">
        <p14:creationId xmlns:p14="http://schemas.microsoft.com/office/powerpoint/2010/main" val="370369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9D0E6C-994C-14C0-15C9-04319CE54F97}"/>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Prevention Issue 1</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49DE23-9102-B19E-8FFB-90579726F038}"/>
              </a:ext>
            </a:extLst>
          </p:cNvPr>
          <p:cNvSpPr>
            <a:spLocks noGrp="1"/>
          </p:cNvSpPr>
          <p:nvPr>
            <p:ph idx="1"/>
          </p:nvPr>
        </p:nvSpPr>
        <p:spPr>
          <a:xfrm>
            <a:off x="1155548" y="2217343"/>
            <a:ext cx="9880893" cy="3959619"/>
          </a:xfrm>
        </p:spPr>
        <p:txBody>
          <a:bodyPr>
            <a:normAutofit/>
          </a:bodyPr>
          <a:lstStyle/>
          <a:p>
            <a:endParaRPr lang="en-GB" sz="2400"/>
          </a:p>
          <a:p>
            <a:r>
              <a:rPr lang="en-GB" sz="2400"/>
              <a:t>Lack of universal terminology and definitions of child sexual abuse material (CSAM), leading to different definitions of and thresholds for crimes, and incompatible data sets between jurisdictions.</a:t>
            </a:r>
          </a:p>
          <a:p>
            <a:r>
              <a:rPr lang="en-GB" sz="2400"/>
              <a:t>ECPAT recommends that a key prevention task is to ALIGN TERMINOLOGY AND DEFINITIONS: Align terminology and definitions of CSAM, OCSEA, and electronic evidence with international guidelines. Ensure consistency in the definition of a ‘child’ as anyone under the age of 18 for all crimes of sexual exploitation</a:t>
            </a:r>
            <a:endParaRPr lang="en-US" sz="2400"/>
          </a:p>
        </p:txBody>
      </p:sp>
    </p:spTree>
    <p:extLst>
      <p:ext uri="{BB962C8B-B14F-4D97-AF65-F5344CB8AC3E}">
        <p14:creationId xmlns:p14="http://schemas.microsoft.com/office/powerpoint/2010/main" val="21950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B9EADE-292F-6ADB-F4FA-3890A7B848F6}"/>
              </a:ext>
            </a:extLst>
          </p:cNvPr>
          <p:cNvSpPr>
            <a:spLocks noGrp="1"/>
          </p:cNvSpPr>
          <p:nvPr>
            <p:ph type="title"/>
          </p:nvPr>
        </p:nvSpPr>
        <p:spPr>
          <a:xfrm>
            <a:off x="841248" y="334644"/>
            <a:ext cx="10509504" cy="1076914"/>
          </a:xfrm>
        </p:spPr>
        <p:txBody>
          <a:bodyPr vert="horz" lIns="91440" tIns="45720" rIns="91440" bIns="45720" rtlCol="0" anchor="ctr">
            <a:normAutofit/>
          </a:bodyPr>
          <a:lstStyle/>
          <a:p>
            <a:pPr>
              <a:spcBef>
                <a:spcPct val="0"/>
              </a:spcBef>
            </a:pPr>
            <a:r>
              <a:rPr lang="en-US" sz="4000" kern="1200" dirty="0">
                <a:solidFill>
                  <a:schemeClr val="tx1"/>
                </a:solidFill>
                <a:latin typeface="+mj-lt"/>
                <a:ea typeface="+mj-ea"/>
                <a:cs typeface="+mj-cs"/>
              </a:rPr>
              <a:t>What does the data tell us?</a:t>
            </a:r>
          </a:p>
        </p:txBody>
      </p:sp>
      <p:sp>
        <p:nvSpPr>
          <p:cNvPr id="12" name="Rectangle 1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9260E798-CB0C-7932-3B82-8F4795500644}"/>
              </a:ext>
            </a:extLst>
          </p:cNvPr>
          <p:cNvSpPr>
            <a:spLocks/>
          </p:cNvSpPr>
          <p:nvPr/>
        </p:nvSpPr>
        <p:spPr>
          <a:xfrm>
            <a:off x="1117099" y="1737360"/>
            <a:ext cx="9948659" cy="438899"/>
          </a:xfrm>
          <a:prstGeom prst="rect">
            <a:avLst/>
          </a:prstGeom>
        </p:spPr>
        <p:txBody>
          <a:bodyPr/>
          <a:lstStyle/>
          <a:p>
            <a:pPr defTabSz="795528">
              <a:spcAft>
                <a:spcPts val="600"/>
              </a:spcAft>
            </a:pPr>
            <a:r>
              <a:rPr lang="en-GB" sz="2088" kern="1200">
                <a:solidFill>
                  <a:schemeClr val="tx1"/>
                </a:solidFill>
                <a:latin typeface="+mn-lt"/>
                <a:ea typeface="+mn-ea"/>
                <a:cs typeface="+mn-cs"/>
              </a:rPr>
              <a:t>International Child Sexual Exploitation Database (ICSE) ECPAT/INTERPOL, 2018</a:t>
            </a:r>
            <a:endParaRPr lang="en-US" sz="2400"/>
          </a:p>
        </p:txBody>
      </p:sp>
      <p:sp>
        <p:nvSpPr>
          <p:cNvPr id="4" name="Text Placeholder 3">
            <a:extLst>
              <a:ext uri="{FF2B5EF4-FFF2-40B4-BE49-F238E27FC236}">
                <a16:creationId xmlns:a16="http://schemas.microsoft.com/office/drawing/2014/main" id="{583FCE9E-6F21-F1A4-45EE-5021D61D4A8E}"/>
              </a:ext>
            </a:extLst>
          </p:cNvPr>
          <p:cNvSpPr>
            <a:spLocks/>
          </p:cNvSpPr>
          <p:nvPr/>
        </p:nvSpPr>
        <p:spPr>
          <a:xfrm>
            <a:off x="1117098" y="2248591"/>
            <a:ext cx="9948659" cy="4024193"/>
          </a:xfrm>
          <a:prstGeom prst="rect">
            <a:avLst/>
          </a:prstGeom>
        </p:spPr>
        <p:txBody>
          <a:bodyPr/>
          <a:lstStyle/>
          <a:p>
            <a:pPr marL="497205" indent="-298323" defTabSz="795528">
              <a:spcAft>
                <a:spcPts val="600"/>
              </a:spcAft>
              <a:buFont typeface="Wingdings" pitchFamily="2" charset="2"/>
              <a:buChar char="§"/>
            </a:pPr>
            <a:r>
              <a:rPr lang="en-GB" sz="2088" kern="1200">
                <a:solidFill>
                  <a:schemeClr val="tx1"/>
                </a:solidFill>
                <a:latin typeface="+mn-lt"/>
                <a:ea typeface="+mn-ea"/>
                <a:cs typeface="+mn-cs"/>
              </a:rPr>
              <a:t>2.7 million images and videos helped identify 23,564 victims worldwide</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The younger the victim, the more severe the abuse. </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84% of images contained explicit sexual activity.</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More than 60% of unidentified victims were prepubescent, including infants and toddlers.</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65% of unidentified victims were girls.</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Severe abuse images were likely to feature boys. </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92% of visible offenders were male.</a:t>
            </a:r>
          </a:p>
          <a:p>
            <a:pPr marL="497205" indent="-298323" defTabSz="795528">
              <a:spcAft>
                <a:spcPts val="600"/>
              </a:spcAft>
              <a:buFont typeface="Wingdings" pitchFamily="2" charset="2"/>
              <a:buChar char="§"/>
            </a:pPr>
            <a:r>
              <a:rPr lang="en-GB" sz="2088" kern="1200">
                <a:solidFill>
                  <a:schemeClr val="tx1"/>
                </a:solidFill>
                <a:latin typeface="+mn-lt"/>
                <a:ea typeface="+mn-ea"/>
                <a:cs typeface="+mn-cs"/>
              </a:rPr>
              <a:t>The majority of victims were white</a:t>
            </a:r>
            <a:endParaRPr lang="en-US" sz="2400"/>
          </a:p>
        </p:txBody>
      </p:sp>
    </p:spTree>
    <p:extLst>
      <p:ext uri="{BB962C8B-B14F-4D97-AF65-F5344CB8AC3E}">
        <p14:creationId xmlns:p14="http://schemas.microsoft.com/office/powerpoint/2010/main" val="705149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815EF2-3B02-8897-FC8E-A9EC0D97E1BB}"/>
              </a:ext>
            </a:extLst>
          </p:cNvPr>
          <p:cNvSpPr>
            <a:spLocks noGrp="1"/>
          </p:cNvSpPr>
          <p:nvPr>
            <p:ph type="title"/>
          </p:nvPr>
        </p:nvSpPr>
        <p:spPr>
          <a:xfrm>
            <a:off x="1046746" y="586822"/>
            <a:ext cx="3560252" cy="1645920"/>
          </a:xfrm>
        </p:spPr>
        <p:txBody>
          <a:bodyPr vert="horz" lIns="91440" tIns="45720" rIns="91440" bIns="45720" rtlCol="0" anchor="ctr">
            <a:normAutofit/>
          </a:bodyPr>
          <a:lstStyle/>
          <a:p>
            <a:r>
              <a:rPr lang="en-US" sz="3200" kern="1200">
                <a:solidFill>
                  <a:schemeClr val="tx1"/>
                </a:solidFill>
                <a:latin typeface="+mj-lt"/>
                <a:ea typeface="+mj-ea"/>
                <a:cs typeface="+mj-cs"/>
              </a:rPr>
              <a:t>How severity is categorised</a:t>
            </a:r>
          </a:p>
        </p:txBody>
      </p:sp>
      <p:sp>
        <p:nvSpPr>
          <p:cNvPr id="14" name="Rectangle 13">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6" name="Rectangle 15">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TextBox 4">
            <a:extLst>
              <a:ext uri="{FF2B5EF4-FFF2-40B4-BE49-F238E27FC236}">
                <a16:creationId xmlns:a16="http://schemas.microsoft.com/office/drawing/2014/main" id="{6AC1162C-2648-46B3-126D-EF1AB6302526}"/>
              </a:ext>
            </a:extLst>
          </p:cNvPr>
          <p:cNvSpPr txBox="1"/>
          <p:nvPr/>
        </p:nvSpPr>
        <p:spPr>
          <a:xfrm>
            <a:off x="5351164" y="586822"/>
            <a:ext cx="6002636"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effectLst/>
              </a:rPr>
              <a:t>Sexual Offences Definitive Guideline, Sentencing Council, (2014).  </a:t>
            </a:r>
          </a:p>
        </p:txBody>
      </p:sp>
      <p:graphicFrame>
        <p:nvGraphicFramePr>
          <p:cNvPr id="4" name="Content Placeholder 3">
            <a:extLst>
              <a:ext uri="{FF2B5EF4-FFF2-40B4-BE49-F238E27FC236}">
                <a16:creationId xmlns:a16="http://schemas.microsoft.com/office/drawing/2014/main" id="{E0849C88-2938-FD51-2319-37A1BD1906C4}"/>
              </a:ext>
            </a:extLst>
          </p:cNvPr>
          <p:cNvGraphicFramePr>
            <a:graphicFrameLocks noGrp="1"/>
          </p:cNvGraphicFramePr>
          <p:nvPr>
            <p:ph idx="1"/>
            <p:extLst>
              <p:ext uri="{D42A27DB-BD31-4B8C-83A1-F6EECF244321}">
                <p14:modId xmlns:p14="http://schemas.microsoft.com/office/powerpoint/2010/main" val="3853176247"/>
              </p:ext>
            </p:extLst>
          </p:nvPr>
        </p:nvGraphicFramePr>
        <p:xfrm>
          <a:off x="557784" y="2997321"/>
          <a:ext cx="11164825" cy="2957336"/>
        </p:xfrm>
        <a:graphic>
          <a:graphicData uri="http://schemas.openxmlformats.org/drawingml/2006/table">
            <a:tbl>
              <a:tblPr>
                <a:noFill/>
              </a:tblPr>
              <a:tblGrid>
                <a:gridCol w="2063059">
                  <a:extLst>
                    <a:ext uri="{9D8B030D-6E8A-4147-A177-3AD203B41FA5}">
                      <a16:colId xmlns:a16="http://schemas.microsoft.com/office/drawing/2014/main" val="1362860341"/>
                    </a:ext>
                  </a:extLst>
                </a:gridCol>
                <a:gridCol w="9101766">
                  <a:extLst>
                    <a:ext uri="{9D8B030D-6E8A-4147-A177-3AD203B41FA5}">
                      <a16:colId xmlns:a16="http://schemas.microsoft.com/office/drawing/2014/main" val="3344361695"/>
                    </a:ext>
                  </a:extLst>
                </a:gridCol>
              </a:tblGrid>
              <a:tr h="1117486">
                <a:tc>
                  <a:txBody>
                    <a:bodyPr/>
                    <a:lstStyle/>
                    <a:p>
                      <a:pPr>
                        <a:lnSpc>
                          <a:spcPct val="115000"/>
                        </a:lnSpc>
                      </a:pPr>
                      <a:r>
                        <a:rPr lang="en-GB" sz="2300" b="1"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Category A </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9525" cap="flat" cmpd="sng" algn="ctr">
                      <a:solidFill>
                        <a:schemeClr val="tx1"/>
                      </a:solidFill>
                      <a:prstDash val="solid"/>
                    </a:lnL>
                    <a:lnR w="12700" cmpd="sng">
                      <a:noFill/>
                      <a:prstDash val="solid"/>
                    </a:lnR>
                    <a:lnT w="9525" cap="flat" cmpd="sng" algn="ctr">
                      <a:noFill/>
                      <a:prstDash val="solid"/>
                    </a:lnT>
                    <a:lnB w="12700" cmpd="sng">
                      <a:noFill/>
                      <a:prstDash val="solid"/>
                    </a:lnB>
                    <a:noFill/>
                  </a:tcPr>
                </a:tc>
                <a:tc>
                  <a:txBody>
                    <a:bodyPr/>
                    <a:lstStyle/>
                    <a:p>
                      <a:pPr>
                        <a:lnSpc>
                          <a:spcPct val="115000"/>
                        </a:lnSpc>
                      </a:pPr>
                      <a:r>
                        <a:rPr lang="en-GB" sz="2300"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Images involving penetrative sexual activity; images involving sexual activity with an animal or sadism </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12700" cmpd="sng">
                      <a:noFill/>
                      <a:prstDash val="solid"/>
                    </a:lnL>
                    <a:lnR w="12700" cmpd="sng">
                      <a:noFill/>
                      <a:prstDash val="solid"/>
                    </a:lnR>
                    <a:lnT w="9525" cap="flat" cmpd="sng" algn="ctr">
                      <a:noFill/>
                      <a:prstDash val="solid"/>
                    </a:lnT>
                    <a:lnB w="12700" cmpd="sng">
                      <a:noFill/>
                      <a:prstDash val="solid"/>
                    </a:lnB>
                    <a:noFill/>
                  </a:tcPr>
                </a:tc>
                <a:extLst>
                  <a:ext uri="{0D108BD9-81ED-4DB2-BD59-A6C34878D82A}">
                    <a16:rowId xmlns:a16="http://schemas.microsoft.com/office/drawing/2014/main" val="800053582"/>
                  </a:ext>
                </a:extLst>
              </a:tr>
              <a:tr h="722364">
                <a:tc>
                  <a:txBody>
                    <a:bodyPr/>
                    <a:lstStyle/>
                    <a:p>
                      <a:pPr>
                        <a:lnSpc>
                          <a:spcPct val="115000"/>
                        </a:lnSpc>
                      </a:pPr>
                      <a:r>
                        <a:rPr lang="en-GB" sz="2300" b="1"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Category B </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9525"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lnSpc>
                          <a:spcPct val="115000"/>
                        </a:lnSpc>
                      </a:pPr>
                      <a:r>
                        <a:rPr lang="en-GB" sz="2300"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Images involving non-penetrative sexual activity </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646058470"/>
                  </a:ext>
                </a:extLst>
              </a:tr>
              <a:tr h="1117486">
                <a:tc>
                  <a:txBody>
                    <a:bodyPr/>
                    <a:lstStyle/>
                    <a:p>
                      <a:pPr>
                        <a:lnSpc>
                          <a:spcPct val="115000"/>
                        </a:lnSpc>
                      </a:pPr>
                      <a:r>
                        <a:rPr lang="en-GB" sz="2300" b="1"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Category C </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9525"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lnSpc>
                          <a:spcPct val="115000"/>
                        </a:lnSpc>
                      </a:pPr>
                      <a:r>
                        <a:rPr lang="en-GB" sz="2300" cap="none" spc="0">
                          <a:solidFill>
                            <a:schemeClr val="tx1"/>
                          </a:solidFill>
                          <a:effectLst/>
                          <a:latin typeface="Arial" panose="020B0604020202020204" pitchFamily="34" charset="0"/>
                          <a:ea typeface="Calibri" panose="020F0502020204030204" pitchFamily="34" charset="0"/>
                          <a:cs typeface="Arial" panose="020B0604020202020204" pitchFamily="34" charset="0"/>
                        </a:rPr>
                        <a:t>Other child sexual abuse images not falling within categories A or B i.e. with some sexually suggestive content</a:t>
                      </a:r>
                      <a:endParaRPr lang="en-GB" sz="23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20255" marR="128844" marT="34358" marB="257688">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97514619"/>
                  </a:ext>
                </a:extLst>
              </a:tr>
            </a:tbl>
          </a:graphicData>
        </a:graphic>
      </p:graphicFrame>
    </p:spTree>
    <p:extLst>
      <p:ext uri="{BB962C8B-B14F-4D97-AF65-F5344CB8AC3E}">
        <p14:creationId xmlns:p14="http://schemas.microsoft.com/office/powerpoint/2010/main" val="110517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C8DE8D-25DC-59F8-C6B5-54B5F14AAA2F}"/>
              </a:ext>
            </a:extLst>
          </p:cNvPr>
          <p:cNvSpPr>
            <a:spLocks noGrp="1"/>
          </p:cNvSpPr>
          <p:nvPr>
            <p:ph type="title"/>
          </p:nvPr>
        </p:nvSpPr>
        <p:spPr>
          <a:xfrm>
            <a:off x="1115568" y="509521"/>
            <a:ext cx="10232136" cy="1014984"/>
          </a:xfrm>
        </p:spPr>
        <p:txBody>
          <a:bodyPr vert="horz" lIns="91440" tIns="45720" rIns="91440" bIns="45720" rtlCol="0" anchor="ctr">
            <a:normAutofit/>
          </a:bodyPr>
          <a:lstStyle/>
          <a:p>
            <a:pPr>
              <a:spcBef>
                <a:spcPct val="0"/>
              </a:spcBef>
            </a:pPr>
            <a:r>
              <a:rPr lang="en-US" sz="4000" kern="1200">
                <a:solidFill>
                  <a:schemeClr val="tx1"/>
                </a:solidFill>
                <a:latin typeface="+mj-lt"/>
                <a:ea typeface="+mj-ea"/>
                <a:cs typeface="+mj-cs"/>
              </a:rPr>
              <a:t>Clearing Houses</a:t>
            </a:r>
          </a:p>
        </p:txBody>
      </p:sp>
      <p:sp>
        <p:nvSpPr>
          <p:cNvPr id="14" name="Rectangle 13">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41931A04-8CDD-F636-DD97-862AE046E445}"/>
              </a:ext>
            </a:extLst>
          </p:cNvPr>
          <p:cNvSpPr>
            <a:spLocks/>
          </p:cNvSpPr>
          <p:nvPr/>
        </p:nvSpPr>
        <p:spPr>
          <a:xfrm>
            <a:off x="1214512" y="1673352"/>
            <a:ext cx="10034248" cy="442675"/>
          </a:xfrm>
          <a:prstGeom prst="rect">
            <a:avLst/>
          </a:prstGeom>
        </p:spPr>
        <p:txBody>
          <a:bodyPr/>
          <a:lstStyle/>
          <a:p>
            <a:pPr defTabSz="804672">
              <a:spcAft>
                <a:spcPts val="600"/>
              </a:spcAft>
            </a:pPr>
            <a:r>
              <a:rPr lang="en-US" sz="1584" kern="1200">
                <a:solidFill>
                  <a:schemeClr val="tx1"/>
                </a:solidFill>
                <a:latin typeface="+mn-lt"/>
                <a:ea typeface="+mn-ea"/>
                <a:cs typeface="+mn-cs"/>
              </a:rPr>
              <a:t>National Centre for Missing and Exploited Children (NCMEC) Washington DC.</a:t>
            </a:r>
            <a:endParaRPr lang="en-US"/>
          </a:p>
        </p:txBody>
      </p:sp>
      <p:sp>
        <p:nvSpPr>
          <p:cNvPr id="4" name="Text Placeholder 3">
            <a:extLst>
              <a:ext uri="{FF2B5EF4-FFF2-40B4-BE49-F238E27FC236}">
                <a16:creationId xmlns:a16="http://schemas.microsoft.com/office/drawing/2014/main" id="{08A0469B-CC3F-0590-4B55-C3A05FA08A66}"/>
              </a:ext>
            </a:extLst>
          </p:cNvPr>
          <p:cNvSpPr>
            <a:spLocks/>
          </p:cNvSpPr>
          <p:nvPr/>
        </p:nvSpPr>
        <p:spPr>
          <a:xfrm>
            <a:off x="1214511" y="2188981"/>
            <a:ext cx="10034248" cy="3818627"/>
          </a:xfrm>
          <a:prstGeom prst="rect">
            <a:avLst/>
          </a:prstGeom>
        </p:spPr>
        <p:txBody>
          <a:bodyPr/>
          <a:lstStyle/>
          <a:p>
            <a:pPr marL="502920" indent="-301752" defTabSz="804672">
              <a:spcAft>
                <a:spcPts val="600"/>
              </a:spcAft>
              <a:buFont typeface="Wingdings" pitchFamily="2" charset="2"/>
              <a:buChar char="Ø"/>
            </a:pPr>
            <a:r>
              <a:rPr lang="en-GB" sz="1760" kern="1200" dirty="0">
                <a:solidFill>
                  <a:srgbClr val="404041"/>
                </a:solidFill>
                <a:latin typeface="Arial" panose="020B0604020202020204" pitchFamily="34" charset="0"/>
                <a:ea typeface="+mn-ea"/>
                <a:cs typeface="Arial" panose="020B0604020202020204" pitchFamily="34" charset="0"/>
              </a:rPr>
              <a:t>U.S. federal law requires that U.S.-based Electronic Service Providers report instances of apparent child pornography that they become aware of on their systems to NCMEC’s </a:t>
            </a:r>
            <a:r>
              <a:rPr lang="en-GB" sz="1760" kern="1200" dirty="0" err="1">
                <a:solidFill>
                  <a:srgbClr val="404041"/>
                </a:solidFill>
                <a:latin typeface="Arial" panose="020B0604020202020204" pitchFamily="34" charset="0"/>
                <a:ea typeface="+mn-ea"/>
                <a:cs typeface="Arial" panose="020B0604020202020204" pitchFamily="34" charset="0"/>
              </a:rPr>
              <a:t>CyberTipline</a:t>
            </a:r>
            <a:r>
              <a:rPr lang="en-GB" sz="1760" kern="1200" dirty="0">
                <a:solidFill>
                  <a:srgbClr val="404041"/>
                </a:solidFill>
                <a:latin typeface="Arial" panose="020B0604020202020204" pitchFamily="34" charset="0"/>
                <a:ea typeface="+mn-ea"/>
                <a:cs typeface="Arial" panose="020B0604020202020204" pitchFamily="34" charset="0"/>
              </a:rPr>
              <a:t>. </a:t>
            </a:r>
          </a:p>
          <a:p>
            <a:pPr marL="502920" indent="-301752" defTabSz="804672">
              <a:spcAft>
                <a:spcPts val="600"/>
              </a:spcAft>
              <a:buFont typeface="Wingdings" pitchFamily="2" charset="2"/>
              <a:buChar char="Ø"/>
            </a:pPr>
            <a:r>
              <a:rPr lang="en-GB" sz="1760" kern="1200" dirty="0">
                <a:solidFill>
                  <a:srgbClr val="404041"/>
                </a:solidFill>
                <a:latin typeface="Arial" panose="020B0604020202020204" pitchFamily="34" charset="0"/>
                <a:ea typeface="+mn-ea"/>
                <a:cs typeface="Arial" panose="020B0604020202020204" pitchFamily="34" charset="0"/>
              </a:rPr>
              <a:t>To date, the </a:t>
            </a:r>
            <a:r>
              <a:rPr lang="en-GB" sz="1760" kern="1200" dirty="0" err="1">
                <a:solidFill>
                  <a:srgbClr val="404041"/>
                </a:solidFill>
                <a:latin typeface="Arial" panose="020B0604020202020204" pitchFamily="34" charset="0"/>
                <a:ea typeface="+mn-ea"/>
                <a:cs typeface="Arial" panose="020B0604020202020204" pitchFamily="34" charset="0"/>
              </a:rPr>
              <a:t>CyberTipline</a:t>
            </a:r>
            <a:r>
              <a:rPr lang="en-GB" sz="1760" kern="1200" dirty="0">
                <a:solidFill>
                  <a:srgbClr val="404041"/>
                </a:solidFill>
                <a:latin typeface="Arial" panose="020B0604020202020204" pitchFamily="34" charset="0"/>
                <a:ea typeface="+mn-ea"/>
                <a:cs typeface="Arial" panose="020B0604020202020204" pitchFamily="34" charset="0"/>
              </a:rPr>
              <a:t> has received over </a:t>
            </a:r>
            <a:r>
              <a:rPr lang="en-GB" sz="1760" b="1" kern="1200" dirty="0">
                <a:solidFill>
                  <a:srgbClr val="AD1A1F"/>
                </a:solidFill>
                <a:latin typeface="Arial" panose="020B0604020202020204" pitchFamily="34" charset="0"/>
                <a:ea typeface="+mn-ea"/>
                <a:cs typeface="Arial" panose="020B0604020202020204" pitchFamily="34" charset="0"/>
              </a:rPr>
              <a:t>82 million reports. </a:t>
            </a:r>
            <a:r>
              <a:rPr lang="en-GB" sz="1760" b="1" kern="1200" dirty="0">
                <a:solidFill>
                  <a:schemeClr val="tx1"/>
                </a:solidFill>
                <a:latin typeface="Arial" panose="020B0604020202020204" pitchFamily="34" charset="0"/>
                <a:ea typeface="+mn-ea"/>
                <a:cs typeface="Arial" panose="020B0604020202020204" pitchFamily="34" charset="0"/>
              </a:rPr>
              <a:t>In 2022 it received over 32 million reports</a:t>
            </a:r>
            <a:endParaRPr lang="en-GB" sz="1760" b="1" kern="1200" dirty="0">
              <a:solidFill>
                <a:srgbClr val="AD1A1F"/>
              </a:solidFill>
              <a:latin typeface="Arial" panose="020B0604020202020204" pitchFamily="34" charset="0"/>
              <a:ea typeface="+mn-ea"/>
              <a:cs typeface="Arial" panose="020B0604020202020204" pitchFamily="34" charset="0"/>
            </a:endParaRPr>
          </a:p>
          <a:p>
            <a:pPr marL="502920" indent="-301752" defTabSz="804672">
              <a:spcAft>
                <a:spcPts val="600"/>
              </a:spcAft>
              <a:buFont typeface="Wingdings" pitchFamily="2" charset="2"/>
              <a:buChar char="Ø"/>
            </a:pPr>
            <a:r>
              <a:rPr lang="en-GB" sz="1760" kern="1200" dirty="0">
                <a:solidFill>
                  <a:schemeClr val="tx1"/>
                </a:solidFill>
                <a:latin typeface="Arial" panose="020B0604020202020204" pitchFamily="34" charset="0"/>
                <a:ea typeface="+mn-ea"/>
                <a:cs typeface="Arial" panose="020B0604020202020204" pitchFamily="34" charset="0"/>
              </a:rPr>
              <a:t>Since 2002, the Child Victim Identification Programme (</a:t>
            </a:r>
            <a:r>
              <a:rPr lang="en-GB" sz="1760" kern="1200" dirty="0">
                <a:solidFill>
                  <a:srgbClr val="404041"/>
                </a:solidFill>
                <a:latin typeface="Arial" panose="020B0604020202020204" pitchFamily="34" charset="0"/>
                <a:ea typeface="+mn-ea"/>
                <a:cs typeface="Arial" panose="020B0604020202020204" pitchFamily="34" charset="0"/>
              </a:rPr>
              <a:t>CVIP) has reviewed images/videos and identified </a:t>
            </a:r>
            <a:r>
              <a:rPr lang="en-GB" sz="1760" b="1" kern="1200" dirty="0">
                <a:solidFill>
                  <a:srgbClr val="B50000"/>
                </a:solidFill>
                <a:latin typeface="Arial" panose="020B0604020202020204" pitchFamily="34" charset="0"/>
                <a:ea typeface="+mn-ea"/>
                <a:cs typeface="Arial" panose="020B0604020202020204" pitchFamily="34" charset="0"/>
              </a:rPr>
              <a:t>19,100 </a:t>
            </a:r>
            <a:r>
              <a:rPr lang="en-GB" sz="1760" kern="1200" dirty="0">
                <a:solidFill>
                  <a:srgbClr val="404041"/>
                </a:solidFill>
                <a:latin typeface="Arial" panose="020B0604020202020204" pitchFamily="34" charset="0"/>
                <a:ea typeface="+mn-ea"/>
                <a:cs typeface="Arial" panose="020B0604020202020204" pitchFamily="34" charset="0"/>
              </a:rPr>
              <a:t>children</a:t>
            </a:r>
            <a:endParaRPr lang="en-GB" sz="1760" kern="1200" dirty="0">
              <a:solidFill>
                <a:srgbClr val="262626"/>
              </a:solidFill>
              <a:latin typeface="Arial" panose="020B0604020202020204" pitchFamily="34" charset="0"/>
              <a:ea typeface="+mn-ea"/>
              <a:cs typeface="Arial" panose="020B0604020202020204" pitchFamily="34" charset="0"/>
            </a:endParaRPr>
          </a:p>
          <a:p>
            <a:pPr marL="502920" indent="-301752" defTabSz="804672">
              <a:spcAft>
                <a:spcPts val="600"/>
              </a:spcAft>
              <a:buFont typeface="Wingdings" pitchFamily="2" charset="2"/>
              <a:buChar char="Ø"/>
            </a:pPr>
            <a:r>
              <a:rPr lang="en-GB" sz="1760" kern="1200" dirty="0">
                <a:solidFill>
                  <a:srgbClr val="262626"/>
                </a:solidFill>
                <a:latin typeface="Arial" panose="020B0604020202020204" pitchFamily="34" charset="0"/>
                <a:ea typeface="+mn-ea"/>
                <a:cs typeface="Arial" panose="020B0604020202020204" pitchFamily="34" charset="0"/>
              </a:rPr>
              <a:t>In 2022, </a:t>
            </a:r>
            <a:r>
              <a:rPr lang="en-GB" sz="1760" b="1" kern="1200" dirty="0">
                <a:solidFill>
                  <a:srgbClr val="AD1A1F"/>
                </a:solidFill>
                <a:latin typeface="Arial" panose="020B0604020202020204" pitchFamily="34" charset="0"/>
                <a:ea typeface="+mn-ea"/>
                <a:cs typeface="Arial" panose="020B0604020202020204" pitchFamily="34" charset="0"/>
              </a:rPr>
              <a:t>89.9%</a:t>
            </a:r>
            <a:r>
              <a:rPr lang="en-GB" sz="1760" kern="1200" dirty="0">
                <a:solidFill>
                  <a:srgbClr val="262626"/>
                </a:solidFill>
                <a:latin typeface="Arial" panose="020B0604020202020204" pitchFamily="34" charset="0"/>
                <a:ea typeface="+mn-ea"/>
                <a:cs typeface="Arial" panose="020B0604020202020204" pitchFamily="34" charset="0"/>
              </a:rPr>
              <a:t> of reports related to locations outside of the U.S.</a:t>
            </a:r>
            <a:endParaRPr lang="en-GB" sz="1760" kern="1200" dirty="0">
              <a:solidFill>
                <a:srgbClr val="404041"/>
              </a:solidFill>
              <a:latin typeface="Arial" panose="020B0604020202020204" pitchFamily="34" charset="0"/>
              <a:ea typeface="+mn-ea"/>
              <a:cs typeface="Arial" panose="020B0604020202020204" pitchFamily="34" charset="0"/>
            </a:endParaRPr>
          </a:p>
          <a:p>
            <a:pPr marL="502920" indent="-301752" defTabSz="804672">
              <a:spcAft>
                <a:spcPts val="600"/>
              </a:spcAft>
              <a:buFont typeface="Wingdings" pitchFamily="2" charset="2"/>
              <a:buChar char="Ø"/>
            </a:pPr>
            <a:endParaRPr lang="en-GB" sz="1760" kern="1200" dirty="0">
              <a:solidFill>
                <a:srgbClr val="404041"/>
              </a:solidFill>
              <a:latin typeface="Arial" panose="020B0604020202020204" pitchFamily="34" charset="0"/>
              <a:ea typeface="+mn-ea"/>
              <a:cs typeface="Arial" panose="020B0604020202020204" pitchFamily="34" charset="0"/>
            </a:endParaRPr>
          </a:p>
          <a:p>
            <a:pPr marL="502920" indent="-301752" defTabSz="804672">
              <a:spcAft>
                <a:spcPts val="600"/>
              </a:spcAft>
              <a:buFont typeface="Wingdings" pitchFamily="2" charset="2"/>
              <a:buChar char="Ø"/>
            </a:pPr>
            <a:r>
              <a:rPr lang="en-GB" sz="1760" kern="1200" dirty="0">
                <a:solidFill>
                  <a:srgbClr val="404041"/>
                </a:solidFill>
                <a:latin typeface="Arial" panose="020B0604020202020204" pitchFamily="34" charset="0"/>
                <a:ea typeface="+mn-ea"/>
                <a:cs typeface="Arial" panose="020B0604020202020204" pitchFamily="34" charset="0"/>
              </a:rPr>
              <a:t>Other clearing centres include the Internet Watch Foundation, Canadian Centre for Child Protection and Child Rescue Coalition.</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3634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6851" y="637762"/>
            <a:ext cx="9888496" cy="900131"/>
          </a:xfrm>
        </p:spPr>
        <p:txBody>
          <a:bodyPr vert="horz" lIns="91440" tIns="45720" rIns="91440" bIns="45720" rtlCol="0" anchor="t">
            <a:normAutofit/>
          </a:bodyPr>
          <a:lstStyle/>
          <a:p>
            <a:pPr>
              <a:spcBef>
                <a:spcPct val="0"/>
              </a:spcBef>
            </a:pPr>
            <a:br>
              <a:rPr lang="en-US" sz="1900" kern="1200">
                <a:solidFill>
                  <a:schemeClr val="bg1"/>
                </a:solidFill>
                <a:latin typeface="+mj-lt"/>
                <a:ea typeface="+mj-ea"/>
                <a:cs typeface="+mj-cs"/>
              </a:rPr>
            </a:br>
            <a:r>
              <a:rPr lang="en-US" sz="1900" b="1" kern="1200">
                <a:solidFill>
                  <a:schemeClr val="bg1"/>
                </a:solidFill>
                <a:latin typeface="+mj-lt"/>
                <a:ea typeface="+mj-ea"/>
                <a:cs typeface="+mj-cs"/>
              </a:rPr>
              <a:t>Types of OCSEA</a:t>
            </a:r>
            <a:br>
              <a:rPr lang="en-US" sz="1900" b="1" kern="1200">
                <a:solidFill>
                  <a:schemeClr val="bg1"/>
                </a:solidFill>
                <a:latin typeface="+mj-lt"/>
                <a:ea typeface="+mj-ea"/>
                <a:cs typeface="+mj-cs"/>
              </a:rPr>
            </a:br>
            <a:endParaRPr lang="en-US" sz="1900" b="1" kern="1200">
              <a:solidFill>
                <a:schemeClr val="bg1"/>
              </a:solidFill>
              <a:latin typeface="+mj-lt"/>
              <a:ea typeface="+mj-ea"/>
              <a:cs typeface="+mj-cs"/>
            </a:endParaRP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idx="2"/>
          </p:nvPr>
        </p:nvSpPr>
        <p:spPr>
          <a:xfrm>
            <a:off x="1155548" y="2217343"/>
            <a:ext cx="9880893" cy="3959619"/>
          </a:xfrm>
        </p:spPr>
        <p:txBody>
          <a:bodyPr vert="horz" lIns="91440" tIns="45720" rIns="91440" bIns="45720" rtlCol="0">
            <a:normAutofit/>
          </a:bodyPr>
          <a:lstStyle/>
          <a:p>
            <a:pPr marL="514350">
              <a:lnSpc>
                <a:spcPct val="90000"/>
              </a:lnSpc>
              <a:buFont typeface="Arial" panose="020B0604020202020204" pitchFamily="34" charset="0"/>
              <a:buChar char="•"/>
            </a:pPr>
            <a:r>
              <a:rPr lang="en-US" sz="2400">
                <a:solidFill>
                  <a:schemeClr val="tx1"/>
                </a:solidFill>
              </a:rPr>
              <a:t>Grooming online that leads (or intends to lead) to offline child sexual abuse</a:t>
            </a:r>
          </a:p>
          <a:p>
            <a:pPr marL="514350">
              <a:lnSpc>
                <a:spcPct val="90000"/>
              </a:lnSpc>
              <a:buFont typeface="Arial" panose="020B0604020202020204" pitchFamily="34" charset="0"/>
              <a:buChar char="•"/>
            </a:pPr>
            <a:r>
              <a:rPr lang="en-US" sz="2400">
                <a:solidFill>
                  <a:schemeClr val="tx1"/>
                </a:solidFill>
              </a:rPr>
              <a:t>Peer on peer coercive image and text sharing, originating in schools, gangs and within offline peer relationships. </a:t>
            </a:r>
          </a:p>
          <a:p>
            <a:pPr marL="514350">
              <a:lnSpc>
                <a:spcPct val="90000"/>
              </a:lnSpc>
              <a:buFont typeface="Arial" panose="020B0604020202020204" pitchFamily="34" charset="0"/>
              <a:buChar char="•"/>
            </a:pPr>
            <a:r>
              <a:rPr lang="en-US" sz="2400">
                <a:solidFill>
                  <a:schemeClr val="tx1"/>
                </a:solidFill>
              </a:rPr>
              <a:t>Peer to peer exchange of child sexual abuse media produced in offline settings. </a:t>
            </a:r>
          </a:p>
          <a:p>
            <a:pPr marL="514350">
              <a:lnSpc>
                <a:spcPct val="90000"/>
              </a:lnSpc>
              <a:buFont typeface="Arial" panose="020B0604020202020204" pitchFamily="34" charset="0"/>
              <a:buChar char="•"/>
            </a:pPr>
            <a:r>
              <a:rPr lang="en-US" sz="2400">
                <a:solidFill>
                  <a:schemeClr val="tx1"/>
                </a:solidFill>
              </a:rPr>
              <a:t>Live streaming of child sexual abuse</a:t>
            </a:r>
          </a:p>
          <a:p>
            <a:pPr marL="514350">
              <a:lnSpc>
                <a:spcPct val="90000"/>
              </a:lnSpc>
              <a:buFont typeface="Arial" panose="020B0604020202020204" pitchFamily="34" charset="0"/>
              <a:buChar char="•"/>
            </a:pPr>
            <a:r>
              <a:rPr lang="en-US" sz="2400">
                <a:solidFill>
                  <a:schemeClr val="tx1"/>
                </a:solidFill>
              </a:rPr>
              <a:t>Recorded or captured sexual abuse of children (particularly young children) in domestic and family environments</a:t>
            </a:r>
          </a:p>
        </p:txBody>
      </p:sp>
    </p:spTree>
    <p:extLst>
      <p:ext uri="{BB962C8B-B14F-4D97-AF65-F5344CB8AC3E}">
        <p14:creationId xmlns:p14="http://schemas.microsoft.com/office/powerpoint/2010/main" val="3982666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96630-D9B6-C0D3-866C-4C7D8F9F65FA}"/>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Prevention Issue 2</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4C0073-4CFB-8F82-669A-D600B23F8D69}"/>
              </a:ext>
            </a:extLst>
          </p:cNvPr>
          <p:cNvSpPr>
            <a:spLocks noGrp="1"/>
          </p:cNvSpPr>
          <p:nvPr>
            <p:ph idx="1"/>
          </p:nvPr>
        </p:nvSpPr>
        <p:spPr>
          <a:xfrm>
            <a:off x="1155548" y="2217343"/>
            <a:ext cx="9880893" cy="3959619"/>
          </a:xfrm>
        </p:spPr>
        <p:txBody>
          <a:bodyPr>
            <a:normAutofit/>
          </a:bodyPr>
          <a:lstStyle/>
          <a:p>
            <a:pPr marL="0" indent="0">
              <a:buNone/>
            </a:pPr>
            <a:endParaRPr lang="en-US" sz="2400" dirty="0"/>
          </a:p>
          <a:p>
            <a:pPr marL="0" indent="0">
              <a:buNone/>
            </a:pPr>
            <a:endParaRPr lang="en-US" sz="2400" dirty="0"/>
          </a:p>
          <a:p>
            <a:pPr marL="0" indent="0">
              <a:buNone/>
            </a:pPr>
            <a:r>
              <a:rPr lang="en-US" sz="2400" dirty="0"/>
              <a:t>What are the implications of the varied forms of OCSEA for prevention?</a:t>
            </a:r>
          </a:p>
          <a:p>
            <a:pPr marL="0" indent="0">
              <a:buNone/>
            </a:pPr>
            <a:r>
              <a:rPr lang="en-US" sz="2400" dirty="0"/>
              <a:t>Need to tailor responses to actions and </a:t>
            </a:r>
            <a:r>
              <a:rPr lang="en-US" sz="2400" dirty="0" err="1"/>
              <a:t>behaviours</a:t>
            </a:r>
            <a:endParaRPr lang="en-US" sz="2400" dirty="0"/>
          </a:p>
          <a:p>
            <a:pPr marL="0" indent="0">
              <a:buNone/>
            </a:pPr>
            <a:r>
              <a:rPr lang="en-US" sz="2400" dirty="0"/>
              <a:t>The Tech Industry can help but they’re not the sole source of prevention action</a:t>
            </a:r>
          </a:p>
        </p:txBody>
      </p:sp>
    </p:spTree>
    <p:extLst>
      <p:ext uri="{BB962C8B-B14F-4D97-AF65-F5344CB8AC3E}">
        <p14:creationId xmlns:p14="http://schemas.microsoft.com/office/powerpoint/2010/main" val="271750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91EB6C-BC52-42A2-2E3B-AC3BC4692251}"/>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Grooming</a:t>
            </a:r>
          </a:p>
        </p:txBody>
      </p:sp>
      <p:sp>
        <p:nvSpPr>
          <p:cNvPr id="3" name="Content Placeholder 2">
            <a:extLst>
              <a:ext uri="{FF2B5EF4-FFF2-40B4-BE49-F238E27FC236}">
                <a16:creationId xmlns:a16="http://schemas.microsoft.com/office/drawing/2014/main" id="{BC254077-4A58-3626-0B62-224F38AB2340}"/>
              </a:ext>
            </a:extLst>
          </p:cNvPr>
          <p:cNvSpPr>
            <a:spLocks noGrp="1"/>
          </p:cNvSpPr>
          <p:nvPr>
            <p:ph idx="1"/>
          </p:nvPr>
        </p:nvSpPr>
        <p:spPr>
          <a:xfrm>
            <a:off x="1371599" y="2318197"/>
            <a:ext cx="9724031" cy="3683358"/>
          </a:xfrm>
        </p:spPr>
        <p:txBody>
          <a:bodyPr anchor="ctr">
            <a:normAutofit/>
          </a:bodyPr>
          <a:lstStyle/>
          <a:p>
            <a:pPr marL="0" indent="0">
              <a:buNone/>
            </a:pPr>
            <a:r>
              <a:rPr lang="en-GB" sz="2000" dirty="0">
                <a:effectLst/>
                <a:latin typeface="Helvetica" pitchFamily="2" charset="0"/>
              </a:rPr>
              <a:t>In the UK the number of instances recorded by police jumped by about 70% from 2017/2018 to 2020/2021 to an all time</a:t>
            </a:r>
            <a:r>
              <a:rPr lang="en-GB" sz="2000" dirty="0">
                <a:latin typeface="Helvetica" pitchFamily="2" charset="0"/>
              </a:rPr>
              <a:t> </a:t>
            </a:r>
            <a:r>
              <a:rPr lang="en-GB" sz="2000" dirty="0">
                <a:effectLst/>
                <a:latin typeface="Helvetica" pitchFamily="2" charset="0"/>
              </a:rPr>
              <a:t>high of 5,441 Sexual Communication with a Child offences recorded in 2021. (NSPCC, August 2021)</a:t>
            </a:r>
          </a:p>
          <a:p>
            <a:pPr marL="0" indent="0">
              <a:buNone/>
            </a:pPr>
            <a:r>
              <a:rPr lang="en-GB" sz="2000" dirty="0">
                <a:latin typeface="Helvetica" pitchFamily="2" charset="0"/>
              </a:rPr>
              <a:t>New gaming platforms facilitate grooming</a:t>
            </a:r>
            <a:endParaRPr lang="en-GB" sz="2000" dirty="0">
              <a:effectLst/>
              <a:latin typeface="Helvetica" pitchFamily="2" charset="0"/>
            </a:endParaRPr>
          </a:p>
        </p:txBody>
      </p:sp>
    </p:spTree>
    <p:extLst>
      <p:ext uri="{BB962C8B-B14F-4D97-AF65-F5344CB8AC3E}">
        <p14:creationId xmlns:p14="http://schemas.microsoft.com/office/powerpoint/2010/main" val="347147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F9D92A-9D88-9481-CE99-957D1449623E}"/>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Grooming</a:t>
            </a:r>
          </a:p>
        </p:txBody>
      </p:sp>
      <p:sp>
        <p:nvSpPr>
          <p:cNvPr id="3" name="Content Placeholder 2">
            <a:extLst>
              <a:ext uri="{FF2B5EF4-FFF2-40B4-BE49-F238E27FC236}">
                <a16:creationId xmlns:a16="http://schemas.microsoft.com/office/drawing/2014/main" id="{5D9AA8F2-3E3D-D528-EB96-5398310F34D0}"/>
              </a:ext>
            </a:extLst>
          </p:cNvPr>
          <p:cNvSpPr>
            <a:spLocks noGrp="1"/>
          </p:cNvSpPr>
          <p:nvPr>
            <p:ph idx="1"/>
          </p:nvPr>
        </p:nvSpPr>
        <p:spPr>
          <a:xfrm>
            <a:off x="1371599" y="2318197"/>
            <a:ext cx="9724031" cy="3683358"/>
          </a:xfrm>
        </p:spPr>
        <p:txBody>
          <a:bodyPr anchor="ctr">
            <a:normAutofit/>
          </a:bodyPr>
          <a:lstStyle/>
          <a:p>
            <a:r>
              <a:rPr lang="en-GB" sz="2000">
                <a:effectLst/>
                <a:latin typeface="Helvetica" pitchFamily="2" charset="0"/>
              </a:rPr>
              <a:t>Some safety solutions available.</a:t>
            </a:r>
          </a:p>
          <a:p>
            <a:r>
              <a:rPr lang="en-GB" sz="2000">
                <a:effectLst/>
                <a:latin typeface="Helvetica" pitchFamily="2" charset="0"/>
              </a:rPr>
              <a:t>(1) Age Assurance,</a:t>
            </a:r>
          </a:p>
          <a:p>
            <a:r>
              <a:rPr lang="en-GB" sz="2000">
                <a:effectLst/>
                <a:latin typeface="Helvetica" pitchFamily="2" charset="0"/>
              </a:rPr>
              <a:t>(2) Parental Controls,</a:t>
            </a:r>
          </a:p>
          <a:p>
            <a:r>
              <a:rPr lang="en-GB" sz="2000">
                <a:effectLst/>
                <a:latin typeface="Helvetica" pitchFamily="2" charset="0"/>
              </a:rPr>
              <a:t>(3) Reporting and Blocking,</a:t>
            </a:r>
          </a:p>
          <a:p>
            <a:r>
              <a:rPr lang="en-GB" sz="2000">
                <a:effectLst/>
                <a:latin typeface="Helvetica" pitchFamily="2" charset="0"/>
              </a:rPr>
              <a:t>(4) AI-supported Content and User Moderation.</a:t>
            </a:r>
          </a:p>
          <a:p>
            <a:endParaRPr lang="en-GB" sz="2000">
              <a:latin typeface="Helvetica" pitchFamily="2" charset="0"/>
            </a:endParaRPr>
          </a:p>
          <a:p>
            <a:r>
              <a:rPr lang="en-GB" sz="2000">
                <a:effectLst/>
                <a:latin typeface="Helvetica" pitchFamily="2" charset="0"/>
              </a:rPr>
              <a:t>Child safety is an afterthough</a:t>
            </a:r>
            <a:r>
              <a:rPr lang="en-GB" sz="2000">
                <a:latin typeface="Helvetica" pitchFamily="2" charset="0"/>
              </a:rPr>
              <a:t>t for most platforms. Most do not apply all these safety measures (Bracket Foundation, 2023)</a:t>
            </a:r>
            <a:endParaRPr lang="en-GB" sz="2000">
              <a:effectLst/>
              <a:latin typeface="Helvetica" pitchFamily="2" charset="0"/>
            </a:endParaRPr>
          </a:p>
          <a:p>
            <a:endParaRPr lang="en-US" sz="2000"/>
          </a:p>
        </p:txBody>
      </p:sp>
    </p:spTree>
    <p:extLst>
      <p:ext uri="{BB962C8B-B14F-4D97-AF65-F5344CB8AC3E}">
        <p14:creationId xmlns:p14="http://schemas.microsoft.com/office/powerpoint/2010/main" val="2165990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1EA783-DD36-8CB5-2436-34840FA65F9D}"/>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Why don’t ESP’s use these solutions</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6285E9-EF3D-3612-E618-B427C25939E6}"/>
              </a:ext>
            </a:extLst>
          </p:cNvPr>
          <p:cNvSpPr>
            <a:spLocks noGrp="1"/>
          </p:cNvSpPr>
          <p:nvPr>
            <p:ph idx="1"/>
          </p:nvPr>
        </p:nvSpPr>
        <p:spPr>
          <a:xfrm>
            <a:off x="1155548" y="2217343"/>
            <a:ext cx="9880893" cy="3959619"/>
          </a:xfrm>
        </p:spPr>
        <p:txBody>
          <a:bodyPr>
            <a:normAutofit/>
          </a:bodyPr>
          <a:lstStyle/>
          <a:p>
            <a:r>
              <a:rPr lang="en-US" sz="2400"/>
              <a:t>Competitive disadvantage – if they implement safety measures they may increase sign up hurdles</a:t>
            </a:r>
          </a:p>
          <a:p>
            <a:r>
              <a:rPr lang="en-US" sz="2400"/>
              <a:t>Liability – Legal frameworks do little to impose significant legal or financial consequences</a:t>
            </a:r>
          </a:p>
          <a:p>
            <a:r>
              <a:rPr lang="en-US" sz="2400"/>
              <a:t>No comprehensive regulatory framework for gaming</a:t>
            </a:r>
          </a:p>
        </p:txBody>
      </p:sp>
    </p:spTree>
    <p:extLst>
      <p:ext uri="{BB962C8B-B14F-4D97-AF65-F5344CB8AC3E}">
        <p14:creationId xmlns:p14="http://schemas.microsoft.com/office/powerpoint/2010/main" val="2544035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A51726-F962-09FE-C073-26CDC8DF3336}"/>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Characteristics of gaming that increase risk</a:t>
            </a:r>
          </a:p>
        </p:txBody>
      </p:sp>
      <p:sp>
        <p:nvSpPr>
          <p:cNvPr id="3" name="Content Placeholder 2">
            <a:extLst>
              <a:ext uri="{FF2B5EF4-FFF2-40B4-BE49-F238E27FC236}">
                <a16:creationId xmlns:a16="http://schemas.microsoft.com/office/drawing/2014/main" id="{B6724FDD-9DF5-8C72-FE56-1D12754C4BDA}"/>
              </a:ext>
            </a:extLst>
          </p:cNvPr>
          <p:cNvSpPr>
            <a:spLocks noGrp="1"/>
          </p:cNvSpPr>
          <p:nvPr>
            <p:ph idx="1"/>
          </p:nvPr>
        </p:nvSpPr>
        <p:spPr>
          <a:xfrm>
            <a:off x="4810259" y="649480"/>
            <a:ext cx="6555347" cy="5546047"/>
          </a:xfrm>
        </p:spPr>
        <p:txBody>
          <a:bodyPr anchor="ctr">
            <a:normAutofit/>
          </a:bodyPr>
          <a:lstStyle/>
          <a:p>
            <a:r>
              <a:rPr lang="en-GB" sz="2000">
                <a:effectLst/>
                <a:latin typeface="Helvetica" pitchFamily="2" charset="0"/>
              </a:rPr>
              <a:t>Immersive intensity/realness of interaction makes it easier to build relationships with minors</a:t>
            </a:r>
          </a:p>
          <a:p>
            <a:r>
              <a:rPr lang="en-GB" sz="2000">
                <a:effectLst/>
                <a:latin typeface="Helvetica" pitchFamily="2" charset="0"/>
              </a:rPr>
              <a:t>Competitiveness of gaming increases the risk of contact with predators</a:t>
            </a:r>
          </a:p>
          <a:p>
            <a:r>
              <a:rPr lang="en-GB" sz="2000">
                <a:effectLst/>
                <a:latin typeface="Helvetica" pitchFamily="2" charset="0"/>
              </a:rPr>
              <a:t>Multitude of interaction on social gaming and metaverse platforms difficult to moderate</a:t>
            </a:r>
          </a:p>
          <a:p>
            <a:r>
              <a:rPr lang="en-GB" sz="2000">
                <a:effectLst/>
                <a:latin typeface="Helvetica" pitchFamily="2" charset="0"/>
              </a:rPr>
              <a:t>Not easy to see what children are doing from outside of VR and AR</a:t>
            </a:r>
          </a:p>
          <a:p>
            <a:r>
              <a:rPr lang="en-GB" sz="2000">
                <a:effectLst/>
                <a:latin typeface="Helvetica" pitchFamily="2" charset="0"/>
              </a:rPr>
              <a:t>In-app currencies needed to improve experience</a:t>
            </a:r>
          </a:p>
          <a:p>
            <a:endParaRPr lang="en-US" sz="2000"/>
          </a:p>
        </p:txBody>
      </p:sp>
    </p:spTree>
    <p:extLst>
      <p:ext uri="{BB962C8B-B14F-4D97-AF65-F5344CB8AC3E}">
        <p14:creationId xmlns:p14="http://schemas.microsoft.com/office/powerpoint/2010/main" val="3863607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EA83BB-CB97-40BF-2D9B-E4FBED12DD79}"/>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Popular gaming sites with children</a:t>
            </a:r>
          </a:p>
        </p:txBody>
      </p:sp>
      <p:sp>
        <p:nvSpPr>
          <p:cNvPr id="3" name="Content Placeholder 2">
            <a:extLst>
              <a:ext uri="{FF2B5EF4-FFF2-40B4-BE49-F238E27FC236}">
                <a16:creationId xmlns:a16="http://schemas.microsoft.com/office/drawing/2014/main" id="{B95E8007-3471-5546-306E-A71BD6C5ABDC}"/>
              </a:ext>
            </a:extLst>
          </p:cNvPr>
          <p:cNvSpPr>
            <a:spLocks noGrp="1"/>
          </p:cNvSpPr>
          <p:nvPr>
            <p:ph idx="1"/>
          </p:nvPr>
        </p:nvSpPr>
        <p:spPr>
          <a:xfrm>
            <a:off x="4810259" y="649480"/>
            <a:ext cx="6555347" cy="5546047"/>
          </a:xfrm>
        </p:spPr>
        <p:txBody>
          <a:bodyPr anchor="ctr">
            <a:normAutofit/>
          </a:bodyPr>
          <a:lstStyle/>
          <a:p>
            <a:pPr marL="0" indent="0">
              <a:buNone/>
            </a:pPr>
            <a:endParaRPr lang="en-GB" sz="2000" dirty="0">
              <a:effectLst/>
              <a:latin typeface="Arial" panose="020B0604020202020204" pitchFamily="34" charset="0"/>
              <a:ea typeface="Calibri" panose="020F0502020204030204" pitchFamily="34" charset="0"/>
              <a:cs typeface="Arial" panose="020B0604020202020204" pitchFamily="34" charset="0"/>
            </a:endParaRPr>
          </a:p>
          <a:p>
            <a:r>
              <a:rPr lang="en-GB" sz="2000" dirty="0">
                <a:effectLst/>
                <a:latin typeface="Arial" panose="020B0604020202020204" pitchFamily="34" charset="0"/>
                <a:ea typeface="Calibri" panose="020F0502020204030204" pitchFamily="34" charset="0"/>
                <a:cs typeface="Arial" panose="020B0604020202020204" pitchFamily="34" charset="0"/>
              </a:rPr>
              <a:t>Roblox, Clash of the Titans, Minecraft, Fortnite</a:t>
            </a:r>
          </a:p>
          <a:p>
            <a:r>
              <a:rPr lang="en-GB" sz="2000" dirty="0">
                <a:effectLst/>
                <a:latin typeface="Arial" panose="020B0604020202020204" pitchFamily="34" charset="0"/>
                <a:cs typeface="Arial" panose="020B0604020202020204" pitchFamily="34" charset="0"/>
              </a:rPr>
              <a:t>Roblox users under 16 account for as many as 67% of the total user base</a:t>
            </a:r>
            <a:endParaRPr lang="en-GB"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000" dirty="0">
                <a:effectLst/>
                <a:latin typeface="Arial" panose="020B0604020202020204" pitchFamily="34" charset="0"/>
                <a:ea typeface="Calibri" panose="020F0502020204030204" pitchFamily="34" charset="0"/>
                <a:cs typeface="Arial" panose="020B0604020202020204" pitchFamily="34" charset="0"/>
              </a:rPr>
              <a:t>“Roblox, I was gobsmacked, I have allowed [Name] to play Roblox and somebody shared something on Facebook and this woman had happened to go on a child’s iPad or whatever it was to go on his Roblox game, and a guy had got the character on the bed and was saying rude things and that’s a child’s game.  People will allow children to play Roblox because it’s a child’s game”.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5093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A43687-A150-386A-5201-7C348C7B4043}"/>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Arial" panose="020B0604020202020204" pitchFamily="34" charset="0"/>
                <a:cs typeface="Arial" panose="020B0604020202020204" pitchFamily="34" charset="0"/>
              </a:rPr>
              <a:t>Peer on peer - material is increasing </a:t>
            </a:r>
            <a:endParaRPr lang="en-US" sz="4000"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F867925-6BEF-6B26-A339-3E609153FC1C}"/>
              </a:ext>
            </a:extLst>
          </p:cNvPr>
          <p:cNvSpPr>
            <a:spLocks noGrp="1"/>
          </p:cNvSpPr>
          <p:nvPr>
            <p:ph idx="1"/>
          </p:nvPr>
        </p:nvSpPr>
        <p:spPr>
          <a:xfrm>
            <a:off x="4810259" y="649480"/>
            <a:ext cx="6555347" cy="5546047"/>
          </a:xfrm>
        </p:spPr>
        <p:txBody>
          <a:bodyPr anchor="ctr">
            <a:normAutofit/>
          </a:bodyPr>
          <a:lstStyle/>
          <a:p>
            <a:r>
              <a:rPr lang="en-GB" sz="2000">
                <a:latin typeface="Helvetica" pitchFamily="2" charset="0"/>
              </a:rPr>
              <a:t>W</a:t>
            </a:r>
            <a:r>
              <a:rPr lang="en-GB" sz="2000">
                <a:effectLst/>
                <a:latin typeface="Helvetica" pitchFamily="2" charset="0"/>
              </a:rPr>
              <a:t>ebpages</a:t>
            </a:r>
            <a:r>
              <a:rPr lang="en-GB" sz="2000">
                <a:latin typeface="Helvetica" pitchFamily="2" charset="0"/>
              </a:rPr>
              <a:t> </a:t>
            </a:r>
            <a:r>
              <a:rPr lang="en-GB" sz="2000">
                <a:effectLst/>
                <a:latin typeface="Helvetica" pitchFamily="2" charset="0"/>
              </a:rPr>
              <a:t>containing self-generated images increased by 168% from 68 thousand in 2020 to 182 thousand in 2021 (IWF)</a:t>
            </a:r>
          </a:p>
          <a:p>
            <a:pPr marL="0" indent="0">
              <a:buNone/>
            </a:pPr>
            <a:endParaRPr lang="en-GB" sz="2000">
              <a:effectLst/>
              <a:latin typeface="Helvetica" pitchFamily="2" charset="0"/>
            </a:endParaRPr>
          </a:p>
          <a:p>
            <a:r>
              <a:rPr lang="en-GB" sz="2000">
                <a:effectLst/>
                <a:latin typeface="Helvetica" pitchFamily="2" charset="0"/>
              </a:rPr>
              <a:t>Cyberbulling is widespread and linked in research to coercive sexual behaviour </a:t>
            </a:r>
          </a:p>
          <a:p>
            <a:endParaRPr lang="en-GB" sz="2000">
              <a:effectLst/>
              <a:latin typeface="Helvetica" pitchFamily="2" charset="0"/>
            </a:endParaRPr>
          </a:p>
          <a:p>
            <a:r>
              <a:rPr lang="en-GB" sz="2000">
                <a:effectLst/>
                <a:latin typeface="Helvetica" pitchFamily="2" charset="0"/>
              </a:rPr>
              <a:t>The Bracket foundation (2023) found 48% children between nine and 17 are affected by cyberbullying</a:t>
            </a:r>
          </a:p>
          <a:p>
            <a:endParaRPr lang="en-GB" sz="2000">
              <a:effectLst/>
              <a:latin typeface="Helvetica" pitchFamily="2" charset="0"/>
            </a:endParaRPr>
          </a:p>
          <a:p>
            <a:endParaRPr lang="en-US" sz="2000"/>
          </a:p>
        </p:txBody>
      </p:sp>
    </p:spTree>
    <p:extLst>
      <p:ext uri="{BB962C8B-B14F-4D97-AF65-F5344CB8AC3E}">
        <p14:creationId xmlns:p14="http://schemas.microsoft.com/office/powerpoint/2010/main" val="219311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3EC7B0-8937-A0A9-B79B-8D3BC850193E}"/>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A94932F-EE41-00EF-DB1A-24E7D7AF8E8C}"/>
              </a:ext>
            </a:extLst>
          </p:cNvPr>
          <p:cNvSpPr>
            <a:spLocks noGrp="1"/>
          </p:cNvSpPr>
          <p:nvPr>
            <p:ph idx="1"/>
          </p:nvPr>
        </p:nvSpPr>
        <p:spPr>
          <a:xfrm>
            <a:off x="4447308" y="591344"/>
            <a:ext cx="6906491" cy="5585619"/>
          </a:xfrm>
        </p:spPr>
        <p:txBody>
          <a:bodyPr anchor="ctr">
            <a:normAutofit/>
          </a:bodyPr>
          <a:lstStyle/>
          <a:p>
            <a:endParaRPr lang="en-GB" dirty="0">
              <a:effectLst/>
              <a:latin typeface="Helvetica" pitchFamily="2" charset="0"/>
            </a:endParaRPr>
          </a:p>
          <a:p>
            <a:pPr marL="0" indent="0">
              <a:buNone/>
            </a:pPr>
            <a:r>
              <a:rPr lang="en-GB">
                <a:effectLst/>
                <a:latin typeface="Arial" panose="020B0604020202020204" pitchFamily="34" charset="0"/>
                <a:cs typeface="Arial" panose="020B0604020202020204" pitchFamily="34" charset="0"/>
              </a:rPr>
              <a:t>HISTORICALLY, COMPANIES RESPOND TO SAFETY CONCERNS ONLY AFTER PUBLIC REPORTS OF ABUSE – MORE FIXES REQUIRED</a:t>
            </a:r>
          </a:p>
          <a:p>
            <a:pPr marL="0" indent="0">
              <a:buNone/>
            </a:pPr>
            <a:r>
              <a:rPr lang="en-GB">
                <a:latin typeface="Arial" panose="020B0604020202020204" pitchFamily="34" charset="0"/>
                <a:cs typeface="Arial" panose="020B0604020202020204" pitchFamily="34" charset="0"/>
              </a:rPr>
              <a:t>(Bracket Foundation, 2023)</a:t>
            </a:r>
            <a:endParaRPr lang="en-GB">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46261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3AE6B-1711-B168-590B-492263A4D101}"/>
              </a:ext>
            </a:extLst>
          </p:cNvPr>
          <p:cNvSpPr>
            <a:spLocks noGrp="1"/>
          </p:cNvSpPr>
          <p:nvPr>
            <p:ph type="title"/>
          </p:nvPr>
        </p:nvSpPr>
        <p:spPr/>
        <p:txBody>
          <a:bodyPr/>
          <a:lstStyle/>
          <a:p>
            <a:r>
              <a:rPr lang="en-US" dirty="0"/>
              <a:t>Safety Solutions available to tech industry</a:t>
            </a:r>
          </a:p>
        </p:txBody>
      </p:sp>
      <p:graphicFrame>
        <p:nvGraphicFramePr>
          <p:cNvPr id="4" name="Table 4">
            <a:extLst>
              <a:ext uri="{FF2B5EF4-FFF2-40B4-BE49-F238E27FC236}">
                <a16:creationId xmlns:a16="http://schemas.microsoft.com/office/drawing/2014/main" id="{0FC4B1FB-9CA7-C2A2-42E3-99FE7322EC21}"/>
              </a:ext>
            </a:extLst>
          </p:cNvPr>
          <p:cNvGraphicFramePr>
            <a:graphicFrameLocks noGrp="1"/>
          </p:cNvGraphicFramePr>
          <p:nvPr>
            <p:ph idx="1"/>
            <p:extLst>
              <p:ext uri="{D42A27DB-BD31-4B8C-83A1-F6EECF244321}">
                <p14:modId xmlns:p14="http://schemas.microsoft.com/office/powerpoint/2010/main" val="3604459155"/>
              </p:ext>
            </p:extLst>
          </p:nvPr>
        </p:nvGraphicFramePr>
        <p:xfrm>
          <a:off x="838200" y="1825625"/>
          <a:ext cx="10515600" cy="4667250"/>
        </p:xfrm>
        <a:graphic>
          <a:graphicData uri="http://schemas.openxmlformats.org/drawingml/2006/table">
            <a:tbl>
              <a:tblPr firstRow="1" bandRow="1">
                <a:tableStyleId>{5C22544A-7EE6-4342-B048-85BDC9FD1C3A}</a:tableStyleId>
              </a:tblPr>
              <a:tblGrid>
                <a:gridCol w="3022600">
                  <a:extLst>
                    <a:ext uri="{9D8B030D-6E8A-4147-A177-3AD203B41FA5}">
                      <a16:colId xmlns:a16="http://schemas.microsoft.com/office/drawing/2014/main" val="1376806687"/>
                    </a:ext>
                  </a:extLst>
                </a:gridCol>
                <a:gridCol w="7493000">
                  <a:extLst>
                    <a:ext uri="{9D8B030D-6E8A-4147-A177-3AD203B41FA5}">
                      <a16:colId xmlns:a16="http://schemas.microsoft.com/office/drawing/2014/main" val="4179605536"/>
                    </a:ext>
                  </a:extLst>
                </a:gridCol>
              </a:tblGrid>
              <a:tr h="933450">
                <a:tc>
                  <a:txBody>
                    <a:bodyPr/>
                    <a:lstStyle/>
                    <a:p>
                      <a:r>
                        <a:rPr lang="en-US" dirty="0"/>
                        <a:t>Tool</a:t>
                      </a:r>
                    </a:p>
                  </a:txBody>
                  <a:tcPr/>
                </a:tc>
                <a:tc>
                  <a:txBody>
                    <a:bodyPr/>
                    <a:lstStyle/>
                    <a:p>
                      <a:r>
                        <a:rPr lang="en-US" dirty="0"/>
                        <a:t>Description</a:t>
                      </a:r>
                    </a:p>
                  </a:txBody>
                  <a:tcPr/>
                </a:tc>
                <a:extLst>
                  <a:ext uri="{0D108BD9-81ED-4DB2-BD59-A6C34878D82A}">
                    <a16:rowId xmlns:a16="http://schemas.microsoft.com/office/drawing/2014/main" val="268399741"/>
                  </a:ext>
                </a:extLst>
              </a:tr>
              <a:tr h="933450">
                <a:tc>
                  <a:txBody>
                    <a:bodyPr/>
                    <a:lstStyle/>
                    <a:p>
                      <a:r>
                        <a:rPr lang="en-US" dirty="0"/>
                        <a:t>Age Assurance</a:t>
                      </a:r>
                    </a:p>
                  </a:txBody>
                  <a:tcPr/>
                </a:tc>
                <a:tc>
                  <a:txBody>
                    <a:bodyPr/>
                    <a:lstStyle/>
                    <a:p>
                      <a:r>
                        <a:rPr lang="en-US" dirty="0"/>
                        <a:t>Methods of age estimation (AI estimates based on picture/video or </a:t>
                      </a:r>
                      <a:r>
                        <a:rPr lang="en-US" dirty="0" err="1"/>
                        <a:t>behaviour</a:t>
                      </a:r>
                      <a:r>
                        <a:rPr lang="en-US" dirty="0"/>
                        <a:t>)</a:t>
                      </a:r>
                    </a:p>
                    <a:p>
                      <a:r>
                        <a:rPr lang="en-US" dirty="0"/>
                        <a:t>Provides basis for enforcing age-based rules</a:t>
                      </a:r>
                    </a:p>
                  </a:txBody>
                  <a:tcPr/>
                </a:tc>
                <a:extLst>
                  <a:ext uri="{0D108BD9-81ED-4DB2-BD59-A6C34878D82A}">
                    <a16:rowId xmlns:a16="http://schemas.microsoft.com/office/drawing/2014/main" val="3812641833"/>
                  </a:ext>
                </a:extLst>
              </a:tr>
              <a:tr h="933450">
                <a:tc>
                  <a:txBody>
                    <a:bodyPr/>
                    <a:lstStyle/>
                    <a:p>
                      <a:r>
                        <a:rPr lang="en-US" dirty="0"/>
                        <a:t>AI Classifiers</a:t>
                      </a:r>
                    </a:p>
                  </a:txBody>
                  <a:tcPr/>
                </a:tc>
                <a:tc>
                  <a:txBody>
                    <a:bodyPr/>
                    <a:lstStyle/>
                    <a:p>
                      <a:r>
                        <a:rPr lang="en-US" dirty="0"/>
                        <a:t>Algorithmic classifiers are used to identify abusive content and </a:t>
                      </a:r>
                      <a:r>
                        <a:rPr lang="en-US" dirty="0" err="1"/>
                        <a:t>behaviour</a:t>
                      </a:r>
                      <a:r>
                        <a:rPr lang="en-US" dirty="0"/>
                        <a:t>, text, speech, pictures and videos</a:t>
                      </a:r>
                    </a:p>
                    <a:p>
                      <a:r>
                        <a:rPr lang="en-US" dirty="0"/>
                        <a:t>Allows for scaling up content moderation on platforms with many users</a:t>
                      </a:r>
                    </a:p>
                  </a:txBody>
                  <a:tcPr/>
                </a:tc>
                <a:extLst>
                  <a:ext uri="{0D108BD9-81ED-4DB2-BD59-A6C34878D82A}">
                    <a16:rowId xmlns:a16="http://schemas.microsoft.com/office/drawing/2014/main" val="4128940743"/>
                  </a:ext>
                </a:extLst>
              </a:tr>
              <a:tr h="933450">
                <a:tc>
                  <a:txBody>
                    <a:bodyPr/>
                    <a:lstStyle/>
                    <a:p>
                      <a:r>
                        <a:rPr lang="en-US" dirty="0"/>
                        <a:t>Moderating users</a:t>
                      </a:r>
                    </a:p>
                  </a:txBody>
                  <a:tcPr/>
                </a:tc>
                <a:tc>
                  <a:txBody>
                    <a:bodyPr/>
                    <a:lstStyle/>
                    <a:p>
                      <a:r>
                        <a:rPr lang="en-US" dirty="0"/>
                        <a:t>User actions moderated by human moderators</a:t>
                      </a:r>
                    </a:p>
                    <a:p>
                      <a:r>
                        <a:rPr lang="en-US" dirty="0"/>
                        <a:t>Reporting and blocking depends on user willingness (most don’t)</a:t>
                      </a:r>
                    </a:p>
                  </a:txBody>
                  <a:tcPr/>
                </a:tc>
                <a:extLst>
                  <a:ext uri="{0D108BD9-81ED-4DB2-BD59-A6C34878D82A}">
                    <a16:rowId xmlns:a16="http://schemas.microsoft.com/office/drawing/2014/main" val="1390109477"/>
                  </a:ext>
                </a:extLst>
              </a:tr>
              <a:tr h="933450">
                <a:tc>
                  <a:txBody>
                    <a:bodyPr/>
                    <a:lstStyle/>
                    <a:p>
                      <a:r>
                        <a:rPr lang="en-US" dirty="0"/>
                        <a:t>Parental controls</a:t>
                      </a:r>
                    </a:p>
                  </a:txBody>
                  <a:tcPr/>
                </a:tc>
                <a:tc>
                  <a:txBody>
                    <a:bodyPr/>
                    <a:lstStyle/>
                    <a:p>
                      <a:r>
                        <a:rPr lang="en-US" dirty="0"/>
                        <a:t>Allow parents to monitor and limit their children’s activities</a:t>
                      </a:r>
                    </a:p>
                    <a:p>
                      <a:r>
                        <a:rPr lang="en-US" dirty="0"/>
                        <a:t>Can be installed on device of included as part of the application (depends on parent and capacity of child to circumvent)</a:t>
                      </a:r>
                    </a:p>
                  </a:txBody>
                  <a:tcPr/>
                </a:tc>
                <a:extLst>
                  <a:ext uri="{0D108BD9-81ED-4DB2-BD59-A6C34878D82A}">
                    <a16:rowId xmlns:a16="http://schemas.microsoft.com/office/drawing/2014/main" val="205945743"/>
                  </a:ext>
                </a:extLst>
              </a:tr>
            </a:tbl>
          </a:graphicData>
        </a:graphic>
      </p:graphicFrame>
    </p:spTree>
    <p:extLst>
      <p:ext uri="{BB962C8B-B14F-4D97-AF65-F5344CB8AC3E}">
        <p14:creationId xmlns:p14="http://schemas.microsoft.com/office/powerpoint/2010/main" val="2240891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DAF0D0-151A-DA4A-4FF9-1A18535E04B7}"/>
              </a:ext>
            </a:extLst>
          </p:cNvPr>
          <p:cNvSpPr>
            <a:spLocks noGrp="1"/>
          </p:cNvSpPr>
          <p:nvPr>
            <p:ph type="title"/>
          </p:nvPr>
        </p:nvSpPr>
        <p:spPr>
          <a:xfrm>
            <a:off x="686834" y="1153572"/>
            <a:ext cx="3200400" cy="4461163"/>
          </a:xfrm>
        </p:spPr>
        <p:txBody>
          <a:bodyPr>
            <a:normAutofit/>
          </a:bodyPr>
          <a:lstStyle/>
          <a:p>
            <a:r>
              <a:rPr lang="en-US">
                <a:solidFill>
                  <a:srgbClr val="FFFFFF"/>
                </a:solidFill>
              </a:rPr>
              <a:t>Prevention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5AABBBE-00AC-0E6A-207F-A0A909945627}"/>
              </a:ext>
            </a:extLst>
          </p:cNvPr>
          <p:cNvSpPr>
            <a:spLocks noGrp="1"/>
          </p:cNvSpPr>
          <p:nvPr>
            <p:ph idx="1"/>
          </p:nvPr>
        </p:nvSpPr>
        <p:spPr>
          <a:xfrm>
            <a:off x="4447308" y="591344"/>
            <a:ext cx="6906491" cy="5585619"/>
          </a:xfrm>
        </p:spPr>
        <p:txBody>
          <a:bodyPr anchor="ctr">
            <a:normAutofit/>
          </a:bodyPr>
          <a:lstStyle/>
          <a:p>
            <a:r>
              <a:rPr lang="en-US" sz="2600"/>
              <a:t>Terminology – self generated v youth involved sexual imagery</a:t>
            </a:r>
          </a:p>
          <a:p>
            <a:r>
              <a:rPr lang="en-US" sz="2600"/>
              <a:t>Solutions offered by the Safety Tech Challenge Fund – on device or trust the ESP to run</a:t>
            </a:r>
          </a:p>
          <a:p>
            <a:endParaRPr lang="en-US" sz="2600"/>
          </a:p>
          <a:p>
            <a:r>
              <a:rPr lang="en-US" sz="2600"/>
              <a:t>It’s not all about tech though…</a:t>
            </a:r>
          </a:p>
          <a:p>
            <a:endParaRPr lang="en-US" sz="2600"/>
          </a:p>
          <a:p>
            <a:r>
              <a:rPr lang="en-US" sz="2600"/>
              <a:t>Offline prevention needs to change – ‘they’re always telling us what not to do but nobody says what we should be doing, we don’t know what a good relationship looks like’ (Scottish Violence Prevention Unit sexual harm project with young people</a:t>
            </a:r>
          </a:p>
        </p:txBody>
      </p:sp>
    </p:spTree>
    <p:extLst>
      <p:ext uri="{BB962C8B-B14F-4D97-AF65-F5344CB8AC3E}">
        <p14:creationId xmlns:p14="http://schemas.microsoft.com/office/powerpoint/2010/main" val="3253627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504DC-8B86-8A8A-7051-00D957682CDE}"/>
              </a:ext>
            </a:extLst>
          </p:cNvPr>
          <p:cNvSpPr>
            <a:spLocks noGrp="1"/>
          </p:cNvSpPr>
          <p:nvPr>
            <p:ph type="title"/>
          </p:nvPr>
        </p:nvSpPr>
        <p:spPr>
          <a:xfrm>
            <a:off x="686834" y="1153572"/>
            <a:ext cx="3200400" cy="4461163"/>
          </a:xfrm>
        </p:spPr>
        <p:txBody>
          <a:bodyPr>
            <a:normAutofit/>
          </a:bodyPr>
          <a:lstStyle/>
          <a:p>
            <a:r>
              <a:rPr lang="en-US">
                <a:solidFill>
                  <a:srgbClr val="FFFFFF"/>
                </a:solidFill>
              </a:rPr>
              <a:t>Peer to Peer CSAM exchange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EC0A00-8BE5-641A-F81C-0B8F53AA8FAF}"/>
              </a:ext>
            </a:extLst>
          </p:cNvPr>
          <p:cNvSpPr>
            <a:spLocks noGrp="1"/>
          </p:cNvSpPr>
          <p:nvPr>
            <p:ph idx="1"/>
          </p:nvPr>
        </p:nvSpPr>
        <p:spPr>
          <a:xfrm>
            <a:off x="4447308" y="591344"/>
            <a:ext cx="6906491" cy="5585619"/>
          </a:xfrm>
        </p:spPr>
        <p:txBody>
          <a:bodyPr anchor="ctr">
            <a:normAutofit/>
          </a:bodyPr>
          <a:lstStyle/>
          <a:p>
            <a:r>
              <a:rPr lang="en-US" sz="2200"/>
              <a:t>Primarily in </a:t>
            </a:r>
            <a:r>
              <a:rPr lang="en-US" sz="2200" err="1"/>
              <a:t>darkweb</a:t>
            </a:r>
            <a:r>
              <a:rPr lang="en-US" sz="2200"/>
              <a:t> forums and peer to peer networks</a:t>
            </a:r>
          </a:p>
          <a:p>
            <a:r>
              <a:rPr lang="en-US" sz="2200"/>
              <a:t>Tech industry involvement is opaque, liability unclear</a:t>
            </a:r>
          </a:p>
          <a:p>
            <a:pPr marL="0" indent="0">
              <a:buNone/>
            </a:pPr>
            <a:endParaRPr lang="en-US" sz="2200"/>
          </a:p>
          <a:p>
            <a:pPr marL="0" indent="0">
              <a:buNone/>
            </a:pPr>
            <a:r>
              <a:rPr lang="en-GB" sz="2200">
                <a:effectLst/>
                <a:latin typeface="Arial" panose="020B0604020202020204" pitchFamily="34" charset="0"/>
                <a:ea typeface="Times New Roman" panose="02020603050405020304" pitchFamily="18" charset="0"/>
                <a:cs typeface="Arial" panose="020B0604020202020204" pitchFamily="34" charset="0"/>
              </a:rPr>
              <a:t>“Web-based forums can be used to share </a:t>
            </a:r>
            <a:r>
              <a:rPr lang="en-GB" sz="2200" err="1">
                <a:effectLst/>
                <a:latin typeface="Arial" panose="020B0604020202020204" pitchFamily="34" charset="0"/>
                <a:ea typeface="Times New Roman" panose="02020603050405020304" pitchFamily="18" charset="0"/>
                <a:cs typeface="Arial" panose="020B0604020202020204" pitchFamily="34" charset="0"/>
              </a:rPr>
              <a:t>Bittorrent</a:t>
            </a:r>
            <a:r>
              <a:rPr lang="en-GB" sz="2200">
                <a:effectLst/>
                <a:latin typeface="Arial" panose="020B0604020202020204" pitchFamily="34" charset="0"/>
                <a:ea typeface="Times New Roman" panose="02020603050405020304" pitchFamily="18" charset="0"/>
                <a:cs typeface="Arial" panose="020B0604020202020204" pitchFamily="34" charset="0"/>
              </a:rPr>
              <a:t> links, and encrypted files can be shared from public </a:t>
            </a:r>
            <a:r>
              <a:rPr lang="en-GB" sz="2200" err="1">
                <a:effectLst/>
                <a:latin typeface="Arial" panose="020B0604020202020204" pitchFamily="34" charset="0"/>
                <a:ea typeface="Times New Roman" panose="02020603050405020304" pitchFamily="18" charset="0"/>
                <a:cs typeface="Arial" panose="020B0604020202020204" pitchFamily="34" charset="0"/>
              </a:rPr>
              <a:t>cyberlockers</a:t>
            </a:r>
            <a:r>
              <a:rPr lang="en-GB" sz="2200">
                <a:effectLst/>
                <a:latin typeface="Arial" panose="020B0604020202020204" pitchFamily="34" charset="0"/>
                <a:ea typeface="Times New Roman" panose="02020603050405020304" pitchFamily="18" charset="0"/>
                <a:cs typeface="Arial" panose="020B0604020202020204" pitchFamily="34" charset="0"/>
              </a:rPr>
              <a:t>. Peer-to-peer software that shares encrypted (and innocuously labelled) binaries can be run over the Tor network, and the decryption passwords and pointers to the content shared on Usenet newsgroups accessed via the web. The Ares peer-to-peer network client now includes </a:t>
            </a:r>
            <a:r>
              <a:rPr lang="en-GB" sz="2200" err="1">
                <a:effectLst/>
                <a:latin typeface="Arial" panose="020B0604020202020204" pitchFamily="34" charset="0"/>
                <a:ea typeface="Times New Roman" panose="02020603050405020304" pitchFamily="18" charset="0"/>
                <a:cs typeface="Arial" panose="020B0604020202020204" pitchFamily="34" charset="0"/>
              </a:rPr>
              <a:t>Bittorrent</a:t>
            </a:r>
            <a:r>
              <a:rPr lang="en-GB" sz="2200">
                <a:effectLst/>
                <a:latin typeface="Arial" panose="020B0604020202020204" pitchFamily="34" charset="0"/>
                <a:ea typeface="Times New Roman" panose="02020603050405020304" pitchFamily="18" charset="0"/>
                <a:cs typeface="Arial" panose="020B0604020202020204" pitchFamily="34" charset="0"/>
              </a:rPr>
              <a:t> link capabilities, an integrated image/movie viewer (allowing it to be used to view and not just download content), and an integrated chat function” (Steel et al, 2020 p14).</a:t>
            </a:r>
          </a:p>
          <a:p>
            <a:endParaRPr lang="en-US" sz="2200"/>
          </a:p>
        </p:txBody>
      </p:sp>
    </p:spTree>
    <p:extLst>
      <p:ext uri="{BB962C8B-B14F-4D97-AF65-F5344CB8AC3E}">
        <p14:creationId xmlns:p14="http://schemas.microsoft.com/office/powerpoint/2010/main" val="66957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C65FDB-30DC-4146-92AF-8B2F942F95DF}"/>
              </a:ext>
            </a:extLst>
          </p:cNvPr>
          <p:cNvSpPr txBox="1"/>
          <p:nvPr/>
        </p:nvSpPr>
        <p:spPr>
          <a:xfrm>
            <a:off x="630936" y="639520"/>
            <a:ext cx="3429000" cy="171907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600" b="1" kern="1200">
                <a:solidFill>
                  <a:schemeClr val="tx1"/>
                </a:solidFill>
                <a:latin typeface="+mj-lt"/>
                <a:ea typeface="+mj-ea"/>
                <a:cs typeface="+mj-cs"/>
              </a:rPr>
              <a:t>CSAM Characteristics Focused on in development of tech tools</a:t>
            </a:r>
            <a:endParaRPr lang="en-US" sz="2600" kern="120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BC72083-3947-DF40-96CD-ACE886281260}"/>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a:t>CSAM characteristics focused on in technical tools vary according to the research target (images, video, devices), the CSAM context (e.g., open web, dark web, P2P) and CSAM content (children of different ages, sexual activity, file names, locations).</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b="1"/>
              <a:t>Just under one third of tools reported in research focus on perpetrator activity.  </a:t>
            </a:r>
          </a:p>
        </p:txBody>
      </p:sp>
      <p:graphicFrame>
        <p:nvGraphicFramePr>
          <p:cNvPr id="2" name="Chart 1">
            <a:extLst>
              <a:ext uri="{FF2B5EF4-FFF2-40B4-BE49-F238E27FC236}">
                <a16:creationId xmlns:a16="http://schemas.microsoft.com/office/drawing/2014/main" id="{6037E669-62F0-1043-9286-C013FFC672F7}"/>
              </a:ext>
            </a:extLst>
          </p:cNvPr>
          <p:cNvGraphicFramePr/>
          <p:nvPr>
            <p:extLst>
              <p:ext uri="{D42A27DB-BD31-4B8C-83A1-F6EECF244321}">
                <p14:modId xmlns:p14="http://schemas.microsoft.com/office/powerpoint/2010/main" val="4117030310"/>
              </p:ext>
            </p:extLst>
          </p:nvPr>
        </p:nvGraphicFramePr>
        <p:xfrm>
          <a:off x="4654296" y="640080"/>
          <a:ext cx="6903720" cy="5577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5252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E4B6088-D4EA-8849-A54E-887D9EC2D529}"/>
              </a:ext>
            </a:extLst>
          </p:cNvPr>
          <p:cNvGraphicFramePr/>
          <p:nvPr/>
        </p:nvGraphicFramePr>
        <p:xfrm>
          <a:off x="1325217" y="1298713"/>
          <a:ext cx="8574157" cy="507558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4790F4B6-9328-8747-8291-E7FCA7EE76B0}"/>
              </a:ext>
            </a:extLst>
          </p:cNvPr>
          <p:cNvSpPr txBox="1"/>
          <p:nvPr/>
        </p:nvSpPr>
        <p:spPr>
          <a:xfrm>
            <a:off x="1111624" y="609600"/>
            <a:ext cx="10237694" cy="584775"/>
          </a:xfrm>
          <a:prstGeom prst="rect">
            <a:avLst/>
          </a:prstGeom>
          <a:noFill/>
        </p:spPr>
        <p:txBody>
          <a:bodyPr wrap="square" rtlCol="0">
            <a:spAutoFit/>
          </a:bodyPr>
          <a:lstStyle/>
          <a:p>
            <a:r>
              <a:rPr lang="en-GB" sz="3200" b="1" dirty="0"/>
              <a:t>Methods and Models for CSAM Detection</a:t>
            </a:r>
            <a:r>
              <a:rPr lang="en-GB" sz="3200" dirty="0">
                <a:effectLst/>
              </a:rPr>
              <a:t> </a:t>
            </a:r>
            <a:endParaRPr lang="en-US" sz="3200" dirty="0"/>
          </a:p>
        </p:txBody>
      </p:sp>
    </p:spTree>
    <p:extLst>
      <p:ext uri="{BB962C8B-B14F-4D97-AF65-F5344CB8AC3E}">
        <p14:creationId xmlns:p14="http://schemas.microsoft.com/office/powerpoint/2010/main" val="2407223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4518272-BFFD-1A4F-9593-543371BC9E27}"/>
              </a:ext>
            </a:extLst>
          </p:cNvPr>
          <p:cNvGraphicFramePr/>
          <p:nvPr/>
        </p:nvGraphicFramePr>
        <p:xfrm>
          <a:off x="5943600" y="1268233"/>
          <a:ext cx="5797162"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B7CDD16-A39F-6043-A4AF-D18AE14249FF}"/>
              </a:ext>
            </a:extLst>
          </p:cNvPr>
          <p:cNvSpPr txBox="1"/>
          <p:nvPr/>
        </p:nvSpPr>
        <p:spPr>
          <a:xfrm>
            <a:off x="860612" y="555812"/>
            <a:ext cx="7064188" cy="584775"/>
          </a:xfrm>
          <a:prstGeom prst="rect">
            <a:avLst/>
          </a:prstGeom>
          <a:noFill/>
        </p:spPr>
        <p:txBody>
          <a:bodyPr wrap="square" rtlCol="0">
            <a:spAutoFit/>
          </a:bodyPr>
          <a:lstStyle/>
          <a:p>
            <a:r>
              <a:rPr lang="en-GB" sz="3200" b="1" dirty="0"/>
              <a:t>Evaluations of CSAM Detection Models</a:t>
            </a:r>
            <a:r>
              <a:rPr lang="en-GB" sz="3200" dirty="0">
                <a:effectLst/>
              </a:rPr>
              <a:t> </a:t>
            </a:r>
            <a:endParaRPr lang="en-US" sz="3200" dirty="0"/>
          </a:p>
        </p:txBody>
      </p:sp>
      <p:sp>
        <p:nvSpPr>
          <p:cNvPr id="4" name="TextBox 3">
            <a:extLst>
              <a:ext uri="{FF2B5EF4-FFF2-40B4-BE49-F238E27FC236}">
                <a16:creationId xmlns:a16="http://schemas.microsoft.com/office/drawing/2014/main" id="{3034710A-54F7-DB40-8066-C1925CB75F54}"/>
              </a:ext>
            </a:extLst>
          </p:cNvPr>
          <p:cNvSpPr txBox="1"/>
          <p:nvPr/>
        </p:nvSpPr>
        <p:spPr>
          <a:xfrm>
            <a:off x="355600" y="1268233"/>
            <a:ext cx="5435600" cy="5509200"/>
          </a:xfrm>
          <a:prstGeom prst="rect">
            <a:avLst/>
          </a:prstGeom>
          <a:noFill/>
        </p:spPr>
        <p:txBody>
          <a:bodyPr wrap="square" rtlCol="0">
            <a:spAutoFit/>
          </a:bodyPr>
          <a:lstStyle/>
          <a:p>
            <a:r>
              <a:rPr lang="en-US" sz="2200" dirty="0"/>
              <a:t>Over a third of tools are evaluated for accuracy, which </a:t>
            </a:r>
            <a:r>
              <a:rPr lang="en-GB" sz="2200" dirty="0"/>
              <a:t>ranged from 60% for the detection of young children to 97% for </a:t>
            </a:r>
            <a:r>
              <a:rPr lang="en-GB" sz="2200" dirty="0" err="1"/>
              <a:t>filepath</a:t>
            </a:r>
            <a:r>
              <a:rPr lang="en-GB" sz="2200" dirty="0"/>
              <a:t> analysis (Project Vic, Microsoft)</a:t>
            </a:r>
          </a:p>
          <a:p>
            <a:endParaRPr lang="en-GB" sz="2200" dirty="0"/>
          </a:p>
          <a:p>
            <a:r>
              <a:rPr lang="en-GB" sz="2200" dirty="0"/>
              <a:t>Recall was also reported in 12% studies ranging from 65% for a stepwise law enforcement processing model to 94% for </a:t>
            </a:r>
            <a:r>
              <a:rPr lang="en-GB" sz="2200" dirty="0" err="1"/>
              <a:t>filepath</a:t>
            </a:r>
            <a:r>
              <a:rPr lang="en-GB" sz="2200" dirty="0"/>
              <a:t> analysis </a:t>
            </a:r>
          </a:p>
          <a:p>
            <a:endParaRPr lang="en-GB" sz="2200" dirty="0"/>
          </a:p>
          <a:p>
            <a:r>
              <a:rPr lang="en-GB" sz="2200" dirty="0"/>
              <a:t>Other methods included calculating Mean Average Error (for age estimation and CSAM severity detection), Goodness of Fit (network analysis) and estimation of reduction in law enforcement processing time (94% compared with existing tools) </a:t>
            </a:r>
            <a:endParaRPr lang="en-US" sz="2200" dirty="0"/>
          </a:p>
        </p:txBody>
      </p:sp>
    </p:spTree>
    <p:extLst>
      <p:ext uri="{BB962C8B-B14F-4D97-AF65-F5344CB8AC3E}">
        <p14:creationId xmlns:p14="http://schemas.microsoft.com/office/powerpoint/2010/main" val="2824267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CB37D5-7C6C-8341-9122-FB2C2F2D3DC0}"/>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Prevention </a:t>
            </a:r>
          </a:p>
        </p:txBody>
      </p:sp>
      <p:sp>
        <p:nvSpPr>
          <p:cNvPr id="3" name="Content Placeholder 2">
            <a:extLst>
              <a:ext uri="{FF2B5EF4-FFF2-40B4-BE49-F238E27FC236}">
                <a16:creationId xmlns:a16="http://schemas.microsoft.com/office/drawing/2014/main" id="{85471B48-4453-3A41-A1C4-507ABBDEBEAA}"/>
              </a:ext>
            </a:extLst>
          </p:cNvPr>
          <p:cNvSpPr>
            <a:spLocks noGrp="1"/>
          </p:cNvSpPr>
          <p:nvPr>
            <p:ph idx="1"/>
          </p:nvPr>
        </p:nvSpPr>
        <p:spPr>
          <a:xfrm>
            <a:off x="4810259" y="649480"/>
            <a:ext cx="6555347" cy="5546047"/>
          </a:xfrm>
        </p:spPr>
        <p:txBody>
          <a:bodyPr anchor="ctr">
            <a:normAutofit/>
          </a:bodyPr>
          <a:lstStyle/>
          <a:p>
            <a:r>
              <a:rPr lang="en-US" sz="2000" dirty="0"/>
              <a:t>At present, the prevention of P2P CSAM sharing is at best hypothetical </a:t>
            </a:r>
          </a:p>
          <a:p>
            <a:r>
              <a:rPr lang="en-US" sz="2000" dirty="0"/>
              <a:t>The majority of technical tools are focused on tertiary prevention (CSAM post-production)</a:t>
            </a:r>
          </a:p>
          <a:p>
            <a:r>
              <a:rPr lang="en-US" sz="2000" dirty="0"/>
              <a:t>CSAM continues to increase; </a:t>
            </a:r>
          </a:p>
          <a:p>
            <a:pPr lvl="1"/>
            <a:r>
              <a:rPr lang="en-US" sz="2000" dirty="0"/>
              <a:t>Tor and multiple sharing platforms, including P2P, are highly conducive to increasing the production of more CSAM, and more severe CSAM</a:t>
            </a:r>
          </a:p>
          <a:p>
            <a:pPr lvl="1"/>
            <a:r>
              <a:rPr lang="en-US" sz="2000" dirty="0"/>
              <a:t>The pandemic expanded opportunities for child sexual exploitation which remain</a:t>
            </a:r>
          </a:p>
          <a:p>
            <a:r>
              <a:rPr lang="en-US" sz="2000" dirty="0"/>
              <a:t>Current prevention approaches increase the load on law enforcement and it is impossible for them to meet demand</a:t>
            </a:r>
          </a:p>
          <a:p>
            <a:endParaRPr lang="en-US" sz="2000" dirty="0"/>
          </a:p>
        </p:txBody>
      </p:sp>
    </p:spTree>
    <p:extLst>
      <p:ext uri="{BB962C8B-B14F-4D97-AF65-F5344CB8AC3E}">
        <p14:creationId xmlns:p14="http://schemas.microsoft.com/office/powerpoint/2010/main" val="4042479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EC130A-BBF2-008F-5E11-2EE23151D710}"/>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Live Streaming</a:t>
            </a:r>
          </a:p>
        </p:txBody>
      </p:sp>
      <p:sp>
        <p:nvSpPr>
          <p:cNvPr id="3" name="Content Placeholder 2">
            <a:extLst>
              <a:ext uri="{FF2B5EF4-FFF2-40B4-BE49-F238E27FC236}">
                <a16:creationId xmlns:a16="http://schemas.microsoft.com/office/drawing/2014/main" id="{4BA39B9A-AD0E-28BC-0E8A-0AA960C0AE1C}"/>
              </a:ext>
            </a:extLst>
          </p:cNvPr>
          <p:cNvSpPr>
            <a:spLocks noGrp="1"/>
          </p:cNvSpPr>
          <p:nvPr>
            <p:ph idx="1"/>
          </p:nvPr>
        </p:nvSpPr>
        <p:spPr>
          <a:xfrm>
            <a:off x="4037826" y="145774"/>
            <a:ext cx="8034904" cy="6702088"/>
          </a:xfrm>
        </p:spPr>
        <p:txBody>
          <a:bodyPr anchor="ctr">
            <a:noAutofit/>
          </a:bodyPr>
          <a:lstStyle/>
          <a:p>
            <a:r>
              <a:rPr lang="en-US" sz="2600" dirty="0">
                <a:latin typeface="Arial" panose="020B0604020202020204" pitchFamily="34" charset="0"/>
                <a:cs typeface="Arial" panose="020B0604020202020204" pitchFamily="34" charset="0"/>
              </a:rPr>
              <a:t>Estimated that 80% originates from ASEAN region </a:t>
            </a:r>
          </a:p>
          <a:p>
            <a:r>
              <a:rPr lang="en-US" sz="2600" dirty="0">
                <a:latin typeface="Arial" panose="020B0604020202020204" pitchFamily="34" charset="0"/>
                <a:cs typeface="Arial" panose="020B0604020202020204" pitchFamily="34" charset="0"/>
              </a:rPr>
              <a:t>Occurs elsewhere but no reliable data on extent</a:t>
            </a:r>
          </a:p>
          <a:p>
            <a:r>
              <a:rPr lang="en-US" sz="2600" dirty="0">
                <a:latin typeface="Arial" panose="020B0604020202020204" pitchFamily="34" charset="0"/>
                <a:cs typeface="Arial" panose="020B0604020202020204" pitchFamily="34" charset="0"/>
              </a:rPr>
              <a:t>Laws vary across ASEAN (ages of consent, proactive evidence gathering, offences not comprehensive)</a:t>
            </a:r>
          </a:p>
          <a:p>
            <a:r>
              <a:rPr lang="en-US" sz="2600" dirty="0">
                <a:latin typeface="Arial" panose="020B0604020202020204" pitchFamily="34" charset="0"/>
                <a:cs typeface="Arial" panose="020B0604020202020204" pitchFamily="34" charset="0"/>
              </a:rPr>
              <a:t>Live streams can be captured by perpetrators and shared  - practice known as capping</a:t>
            </a:r>
          </a:p>
          <a:p>
            <a:r>
              <a:rPr lang="en-US" sz="2600" dirty="0">
                <a:latin typeface="Arial" panose="020B0604020202020204" pitchFamily="34" charset="0"/>
                <a:cs typeface="Arial" panose="020B0604020202020204" pitchFamily="34" charset="0"/>
              </a:rPr>
              <a:t>Technical challenge is a lack of evidence on devices</a:t>
            </a:r>
          </a:p>
          <a:p>
            <a:r>
              <a:rPr lang="en-US" sz="2600" dirty="0">
                <a:latin typeface="Arial" panose="020B0604020202020204" pitchFamily="34" charset="0"/>
                <a:cs typeface="Arial" panose="020B0604020202020204" pitchFamily="34" charset="0"/>
              </a:rPr>
              <a:t>Algorithmic bias has failed to detect indigenous victims and offenders</a:t>
            </a:r>
          </a:p>
          <a:p>
            <a:r>
              <a:rPr lang="en-US" sz="2600" dirty="0">
                <a:latin typeface="Arial" panose="020B0604020202020204" pitchFamily="34" charset="0"/>
                <a:cs typeface="Arial" panose="020B0604020202020204" pitchFamily="34" charset="0"/>
              </a:rPr>
              <a:t>More recent actions have focused on financial transaction</a:t>
            </a:r>
          </a:p>
        </p:txBody>
      </p:sp>
    </p:spTree>
    <p:extLst>
      <p:ext uri="{BB962C8B-B14F-4D97-AF65-F5344CB8AC3E}">
        <p14:creationId xmlns:p14="http://schemas.microsoft.com/office/powerpoint/2010/main" val="51036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539623-2AB9-B657-9DA2-06B7C19837BE}"/>
              </a:ext>
            </a:extLst>
          </p:cNvPr>
          <p:cNvSpPr>
            <a:spLocks noGrp="1"/>
          </p:cNvSpPr>
          <p:nvPr>
            <p:ph type="title"/>
          </p:nvPr>
        </p:nvSpPr>
        <p:spPr>
          <a:xfrm>
            <a:off x="838200" y="643467"/>
            <a:ext cx="2951205" cy="5571066"/>
          </a:xfrm>
        </p:spPr>
        <p:txBody>
          <a:bodyPr>
            <a:normAutofit/>
          </a:bodyPr>
          <a:lstStyle/>
          <a:p>
            <a:r>
              <a:rPr lang="en-GB" sz="3700">
                <a:solidFill>
                  <a:srgbClr val="FFFFFF"/>
                </a:solidFill>
              </a:rPr>
              <a:t>Sexual abuse of children in domestic and family environments</a:t>
            </a:r>
            <a:endParaRPr lang="en-US" sz="3700">
              <a:solidFill>
                <a:srgbClr val="FFFFFF"/>
              </a:solidFill>
            </a:endParaRP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7D7DFAB-E348-187D-57D7-569EDD571057}"/>
              </a:ext>
            </a:extLst>
          </p:cNvPr>
          <p:cNvGraphicFramePr>
            <a:graphicFrameLocks noGrp="1"/>
          </p:cNvGraphicFramePr>
          <p:nvPr>
            <p:ph idx="1"/>
            <p:extLst>
              <p:ext uri="{D42A27DB-BD31-4B8C-83A1-F6EECF244321}">
                <p14:modId xmlns:p14="http://schemas.microsoft.com/office/powerpoint/2010/main" val="4256190798"/>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0416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E95FB62-CEB9-0DC4-4940-2ADF44E22153}"/>
              </a:ext>
            </a:extLst>
          </p:cNvPr>
          <p:cNvSpPr>
            <a:spLocks noGrp="1"/>
          </p:cNvSpPr>
          <p:nvPr>
            <p:ph type="title"/>
          </p:nvPr>
        </p:nvSpPr>
        <p:spPr>
          <a:xfrm>
            <a:off x="838200" y="643467"/>
            <a:ext cx="2951205" cy="5571066"/>
          </a:xfrm>
        </p:spPr>
        <p:txBody>
          <a:bodyPr>
            <a:normAutofit/>
          </a:bodyPr>
          <a:lstStyle/>
          <a:p>
            <a:r>
              <a:rPr lang="en-US">
                <a:solidFill>
                  <a:srgbClr val="FFFFFF"/>
                </a:solidFill>
              </a:rPr>
              <a:t>Prevention in familiar territory</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AEEDF1D-BE2F-C4C9-7CAF-800086CFF9B1}"/>
              </a:ext>
            </a:extLst>
          </p:cNvPr>
          <p:cNvGraphicFramePr>
            <a:graphicFrameLocks noGrp="1"/>
          </p:cNvGraphicFramePr>
          <p:nvPr>
            <p:ph idx="1"/>
            <p:extLst>
              <p:ext uri="{D42A27DB-BD31-4B8C-83A1-F6EECF244321}">
                <p14:modId xmlns:p14="http://schemas.microsoft.com/office/powerpoint/2010/main" val="556367296"/>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378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do we know so far?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8058" y="3158430"/>
            <a:ext cx="2539454" cy="1692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Placeholder 3"/>
          <p:cNvSpPr>
            <a:spLocks noGrp="1"/>
          </p:cNvSpPr>
          <p:nvPr>
            <p:ph type="body" idx="2"/>
          </p:nvPr>
        </p:nvSpPr>
        <p:spPr>
          <a:xfrm>
            <a:off x="2" y="1035338"/>
            <a:ext cx="9468056" cy="5699342"/>
          </a:xfrm>
        </p:spPr>
        <p:txBody>
          <a:bodyPr/>
          <a:lstStyle/>
          <a:p>
            <a:pPr marL="571500" indent="-342900">
              <a:buFont typeface="Wingdings" panose="05000000000000000000" pitchFamily="2" charset="2"/>
              <a:buChar char="Ø"/>
            </a:pPr>
            <a:r>
              <a:rPr lang="en-GB" sz="2400" b="1" dirty="0">
                <a:solidFill>
                  <a:schemeClr val="tx1"/>
                </a:solidFill>
                <a:latin typeface="Arial" panose="020B0604020202020204" pitchFamily="34" charset="0"/>
                <a:cs typeface="Arial" panose="020B0604020202020204" pitchFamily="34" charset="0"/>
              </a:rPr>
              <a:t>Online and offline facilitated child sexual abuse increasingly blurred </a:t>
            </a:r>
            <a:r>
              <a:rPr lang="en-GB" sz="1400" dirty="0">
                <a:solidFill>
                  <a:schemeClr val="tx1"/>
                </a:solidFill>
              </a:rPr>
              <a:t>(May-Chahal &amp; Kelly, 2020)</a:t>
            </a:r>
          </a:p>
          <a:p>
            <a:pPr marL="571500" indent="-342900">
              <a:buFont typeface="Wingdings" panose="05000000000000000000" pitchFamily="2" charset="2"/>
              <a:buChar char="Ø"/>
            </a:pPr>
            <a:r>
              <a:rPr lang="en-GB" sz="2400" b="1" dirty="0">
                <a:solidFill>
                  <a:schemeClr val="tx1"/>
                </a:solidFill>
                <a:latin typeface="Arial" panose="020B0604020202020204" pitchFamily="34" charset="0"/>
                <a:cs typeface="Arial" panose="020B0604020202020204" pitchFamily="34" charset="0"/>
              </a:rPr>
              <a:t>Significant overlap among types of online Violence against Children </a:t>
            </a:r>
            <a:r>
              <a:rPr lang="en-GB" sz="1400" dirty="0">
                <a:solidFill>
                  <a:schemeClr val="tx1"/>
                </a:solidFill>
              </a:rPr>
              <a:t>(WHO, 2022)</a:t>
            </a:r>
          </a:p>
          <a:p>
            <a:pPr marL="571500" indent="-342900">
              <a:buFont typeface="Wingdings" panose="05000000000000000000" pitchFamily="2" charset="2"/>
              <a:buChar char="Ø"/>
            </a:pPr>
            <a:r>
              <a:rPr lang="en-GB" sz="2400" b="1" dirty="0">
                <a:solidFill>
                  <a:schemeClr val="tx1"/>
                </a:solidFill>
                <a:latin typeface="Arial" panose="020B0604020202020204" pitchFamily="34" charset="0"/>
                <a:cs typeface="Arial" panose="020B0604020202020204" pitchFamily="34" charset="0"/>
              </a:rPr>
              <a:t>Ambiguity in relation to self-generated imagery </a:t>
            </a:r>
            <a:r>
              <a:rPr lang="en-GB" sz="1400" dirty="0">
                <a:solidFill>
                  <a:schemeClr val="tx1"/>
                </a:solidFill>
              </a:rPr>
              <a:t>(Skidmore, Aitkenhead &amp; Muir, 2022)</a:t>
            </a:r>
          </a:p>
          <a:p>
            <a:pPr marL="571500" indent="-342900">
              <a:buFont typeface="Wingdings" panose="05000000000000000000" pitchFamily="2" charset="2"/>
              <a:buChar char="Ø"/>
            </a:pPr>
            <a:r>
              <a:rPr lang="en-GB" sz="2400" b="1" dirty="0">
                <a:solidFill>
                  <a:schemeClr val="tx1"/>
                </a:solidFill>
                <a:latin typeface="Arial" panose="020B0604020202020204" pitchFamily="34" charset="0"/>
                <a:cs typeface="Arial" panose="020B0604020202020204" pitchFamily="34" charset="0"/>
              </a:rPr>
              <a:t>There is a need for child-led instead of offender-led responses </a:t>
            </a:r>
            <a:r>
              <a:rPr lang="en-GB" sz="1400" dirty="0">
                <a:solidFill>
                  <a:schemeClr val="tx1"/>
                </a:solidFill>
              </a:rPr>
              <a:t>(Skidmore, Aitkenhead &amp; Muir, 2022)</a:t>
            </a:r>
          </a:p>
          <a:p>
            <a:pPr marL="571500" indent="-342900">
              <a:buFont typeface="Wingdings" panose="05000000000000000000" pitchFamily="2" charset="2"/>
              <a:buChar char="Ø"/>
            </a:pPr>
            <a:r>
              <a:rPr lang="en-GB" sz="2400" b="1" dirty="0">
                <a:solidFill>
                  <a:schemeClr val="tx1"/>
                </a:solidFill>
                <a:latin typeface="Arial" panose="020B0604020202020204" pitchFamily="34" charset="0"/>
                <a:cs typeface="Arial" panose="020B0604020202020204" pitchFamily="34" charset="0"/>
              </a:rPr>
              <a:t>"Evidence about the success of prevention programmes for online child sexual exploitation and abuse (OCSEA) is not yet available“ </a:t>
            </a:r>
            <a:r>
              <a:rPr lang="en-GB" sz="1600" dirty="0">
                <a:solidFill>
                  <a:schemeClr val="tx1"/>
                </a:solidFill>
              </a:rPr>
              <a:t>(WHO, 2022)</a:t>
            </a:r>
          </a:p>
          <a:p>
            <a:pPr marL="571500" indent="-342900">
              <a:buFont typeface="Wingdings" panose="05000000000000000000" pitchFamily="2" charset="2"/>
              <a:buChar char="Ø"/>
            </a:pPr>
            <a:endParaRPr lang="en-GB" sz="1200" dirty="0">
              <a:solidFill>
                <a:schemeClr val="bg2"/>
              </a:solidFill>
            </a:endParaRPr>
          </a:p>
          <a:p>
            <a:pPr marL="571500" indent="-342900">
              <a:buFont typeface="Wingdings" panose="05000000000000000000" pitchFamily="2" charset="2"/>
              <a:buChar char="Ø"/>
            </a:pPr>
            <a:endParaRPr lang="en-GB" dirty="0">
              <a:solidFill>
                <a:schemeClr val="bg1"/>
              </a:solidFill>
            </a:endParaRPr>
          </a:p>
        </p:txBody>
      </p:sp>
    </p:spTree>
    <p:extLst>
      <p:ext uri="{BB962C8B-B14F-4D97-AF65-F5344CB8AC3E}">
        <p14:creationId xmlns:p14="http://schemas.microsoft.com/office/powerpoint/2010/main" val="2389834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C4AF6-154C-1E13-3EC3-BD7F3E953F3C}"/>
              </a:ext>
            </a:extLst>
          </p:cNvPr>
          <p:cNvSpPr>
            <a:spLocks noGrp="1"/>
          </p:cNvSpPr>
          <p:nvPr>
            <p:ph type="title"/>
          </p:nvPr>
        </p:nvSpPr>
        <p:spPr>
          <a:xfrm>
            <a:off x="838200" y="459863"/>
            <a:ext cx="10515600" cy="1004594"/>
          </a:xfrm>
        </p:spPr>
        <p:txBody>
          <a:bodyPr vert="horz" lIns="91440" tIns="45720" rIns="91440" bIns="45720" rtlCol="0" anchor="ctr">
            <a:normAutofit/>
          </a:bodyPr>
          <a:lstStyle/>
          <a:p>
            <a:pPr algn="ctr">
              <a:spcBef>
                <a:spcPct val="0"/>
              </a:spcBef>
            </a:pPr>
            <a:r>
              <a:rPr lang="en-US" kern="1200" dirty="0">
                <a:solidFill>
                  <a:srgbClr val="FFFFFF"/>
                </a:solidFill>
                <a:latin typeface="+mj-lt"/>
                <a:ea typeface="+mj-ea"/>
                <a:cs typeface="+mj-cs"/>
              </a:rPr>
              <a:t>UK Online Safety Act</a:t>
            </a:r>
          </a:p>
        </p:txBody>
      </p:sp>
      <p:sp>
        <p:nvSpPr>
          <p:cNvPr id="12" name="Rectangle: Rounded Corners 11">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26181F39-31A4-659E-E759-B1DE3FFD1CDE}"/>
              </a:ext>
            </a:extLst>
          </p:cNvPr>
          <p:cNvSpPr>
            <a:spLocks/>
          </p:cNvSpPr>
          <p:nvPr/>
        </p:nvSpPr>
        <p:spPr>
          <a:xfrm>
            <a:off x="1323571" y="1800911"/>
            <a:ext cx="9544858" cy="421085"/>
          </a:xfrm>
          <a:prstGeom prst="rect">
            <a:avLst/>
          </a:prstGeom>
        </p:spPr>
        <p:txBody>
          <a:bodyPr/>
          <a:lstStyle/>
          <a:p>
            <a:pPr defTabSz="758952">
              <a:spcAft>
                <a:spcPts val="600"/>
              </a:spcAft>
            </a:pPr>
            <a:r>
              <a:rPr lang="en-US" sz="1494" kern="1200">
                <a:solidFill>
                  <a:schemeClr val="tx1"/>
                </a:solidFill>
                <a:latin typeface="+mn-lt"/>
                <a:ea typeface="+mn-ea"/>
                <a:cs typeface="+mn-cs"/>
              </a:rPr>
              <a:t>The OSB will improve the accountability of platform providers but has limits</a:t>
            </a:r>
            <a:endParaRPr lang="en-US"/>
          </a:p>
        </p:txBody>
      </p:sp>
      <p:sp>
        <p:nvSpPr>
          <p:cNvPr id="4" name="Text Placeholder 3">
            <a:extLst>
              <a:ext uri="{FF2B5EF4-FFF2-40B4-BE49-F238E27FC236}">
                <a16:creationId xmlns:a16="http://schemas.microsoft.com/office/drawing/2014/main" id="{24F4CC6E-59B4-43BE-24FE-7D90488AB4C3}"/>
              </a:ext>
            </a:extLst>
          </p:cNvPr>
          <p:cNvSpPr>
            <a:spLocks/>
          </p:cNvSpPr>
          <p:nvPr/>
        </p:nvSpPr>
        <p:spPr>
          <a:xfrm>
            <a:off x="1323570" y="2291392"/>
            <a:ext cx="9544858" cy="3860857"/>
          </a:xfrm>
          <a:prstGeom prst="rect">
            <a:avLst/>
          </a:prstGeom>
        </p:spPr>
        <p:txBody>
          <a:bodyPr/>
          <a:lstStyle/>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Risk assessments for OCSEA are specific to provider platforms</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There is a duty to </a:t>
            </a:r>
          </a:p>
          <a:p>
            <a:pPr marL="806387" lvl="1" indent="-237173" defTabSz="758952">
              <a:spcAft>
                <a:spcPts val="600"/>
              </a:spcAft>
              <a:buFontTx/>
              <a:buChar char="-"/>
            </a:pPr>
            <a:r>
              <a:rPr lang="en-US" sz="1494" kern="1200" dirty="0">
                <a:solidFill>
                  <a:schemeClr val="tx1"/>
                </a:solidFill>
                <a:latin typeface="+mn-lt"/>
                <a:ea typeface="+mn-ea"/>
                <a:cs typeface="+mn-cs"/>
              </a:rPr>
              <a:t>protect children from </a:t>
            </a:r>
            <a:r>
              <a:rPr lang="en-US" sz="1494" b="1" kern="1200" dirty="0">
                <a:solidFill>
                  <a:schemeClr val="tx1"/>
                </a:solidFill>
                <a:latin typeface="+mn-lt"/>
                <a:ea typeface="+mn-ea"/>
                <a:cs typeface="+mn-cs"/>
              </a:rPr>
              <a:t>encountering</a:t>
            </a:r>
            <a:r>
              <a:rPr lang="en-US" sz="1494" kern="1200" dirty="0">
                <a:solidFill>
                  <a:schemeClr val="tx1"/>
                </a:solidFill>
                <a:latin typeface="+mn-lt"/>
                <a:ea typeface="+mn-ea"/>
                <a:cs typeface="+mn-cs"/>
              </a:rPr>
              <a:t> harmful content</a:t>
            </a:r>
          </a:p>
          <a:p>
            <a:pPr marL="806387" lvl="1" indent="-237173" defTabSz="758952">
              <a:spcAft>
                <a:spcPts val="600"/>
              </a:spcAft>
              <a:buFontTx/>
              <a:buChar char="-"/>
            </a:pPr>
            <a:r>
              <a:rPr lang="en-US" sz="1494" kern="1200" dirty="0">
                <a:solidFill>
                  <a:schemeClr val="tx1"/>
                </a:solidFill>
                <a:latin typeface="+mn-lt"/>
                <a:ea typeface="+mn-ea"/>
                <a:cs typeface="+mn-cs"/>
              </a:rPr>
              <a:t>Mitigate and manage risks </a:t>
            </a:r>
            <a:r>
              <a:rPr lang="en-US" sz="1494" b="1" kern="1200" dirty="0">
                <a:solidFill>
                  <a:schemeClr val="tx1"/>
                </a:solidFill>
                <a:latin typeface="+mn-lt"/>
                <a:ea typeface="+mn-ea"/>
                <a:cs typeface="+mn-cs"/>
              </a:rPr>
              <a:t>on their service</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S122 – Providers must use ‘accredited technology’ to search for CSEA (or terrorist) content and prevent users from encountering it</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The debate: This technology does not exist – particularly for encrypted services unless the privacy of all users is compromised. </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The UK government has said it does (it does not)</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Providers are threatening to withdraw encrypted services from UK users if this is enacted (see </a:t>
            </a:r>
            <a:r>
              <a:rPr lang="en-US" sz="1494" kern="1200" dirty="0">
                <a:solidFill>
                  <a:schemeClr val="tx1"/>
                </a:solidFill>
                <a:latin typeface="+mn-lt"/>
                <a:ea typeface="+mn-ea"/>
                <a:cs typeface="+mn-cs"/>
                <a:hlinkClick r:id="rId2"/>
              </a:rPr>
              <a:t>Meredith Whittaker</a:t>
            </a:r>
            <a:r>
              <a:rPr lang="en-US" sz="1494" kern="1200" dirty="0">
                <a:solidFill>
                  <a:schemeClr val="tx1"/>
                </a:solidFill>
                <a:latin typeface="+mn-lt"/>
                <a:ea typeface="+mn-ea"/>
                <a:cs typeface="+mn-cs"/>
              </a:rPr>
              <a:t>, President of Signal, open letter to Lord Bethell on X).</a:t>
            </a:r>
          </a:p>
          <a:p>
            <a:pPr marL="426911" indent="-237173" defTabSz="758952">
              <a:spcAft>
                <a:spcPts val="600"/>
              </a:spcAft>
              <a:buFont typeface="Arial" panose="020B0604020202020204" pitchFamily="34" charset="0"/>
              <a:buChar char="•"/>
            </a:pPr>
            <a:r>
              <a:rPr lang="en-US" sz="1494" kern="1200" dirty="0">
                <a:solidFill>
                  <a:schemeClr val="tx1"/>
                </a:solidFill>
                <a:latin typeface="+mn-lt"/>
                <a:ea typeface="+mn-ea"/>
                <a:cs typeface="+mn-cs"/>
              </a:rPr>
              <a:t>70+ UK and 400+ global cyber security experts challenge the mass surveillance indicated by S122.</a:t>
            </a:r>
            <a:endParaRPr lang="en-US" dirty="0"/>
          </a:p>
        </p:txBody>
      </p:sp>
    </p:spTree>
    <p:extLst>
      <p:ext uri="{BB962C8B-B14F-4D97-AF65-F5344CB8AC3E}">
        <p14:creationId xmlns:p14="http://schemas.microsoft.com/office/powerpoint/2010/main" val="1205431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499C4B-4A08-9D2C-7D3D-7EDF09D20384}"/>
              </a:ext>
            </a:extLst>
          </p:cNvPr>
          <p:cNvSpPr>
            <a:spLocks noGrp="1"/>
          </p:cNvSpPr>
          <p:nvPr>
            <p:ph type="title"/>
          </p:nvPr>
        </p:nvSpPr>
        <p:spPr>
          <a:xfrm>
            <a:off x="621792" y="1161288"/>
            <a:ext cx="3602736" cy="4526280"/>
          </a:xfrm>
        </p:spPr>
        <p:txBody>
          <a:bodyPr vert="horz" lIns="91440" tIns="45720" rIns="91440" bIns="45720" rtlCol="0" anchor="ctr">
            <a:normAutofit/>
          </a:bodyPr>
          <a:lstStyle/>
          <a:p>
            <a:pPr>
              <a:spcBef>
                <a:spcPct val="0"/>
              </a:spcBef>
            </a:pPr>
            <a:r>
              <a:rPr lang="en-US" sz="4000" kern="1200">
                <a:solidFill>
                  <a:schemeClr val="tx1"/>
                </a:solidFill>
                <a:latin typeface="+mj-lt"/>
                <a:ea typeface="+mj-ea"/>
                <a:cs typeface="+mj-cs"/>
              </a:rPr>
              <a:t>So, who protects children?</a:t>
            </a:r>
          </a:p>
        </p:txBody>
      </p:sp>
      <p:sp>
        <p:nvSpPr>
          <p:cNvPr id="16" name="Rectangle 1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C6F5D9CC-0236-ACCB-1062-BE4D3C48992A}"/>
              </a:ext>
            </a:extLst>
          </p:cNvPr>
          <p:cNvSpPr>
            <a:spLocks/>
          </p:cNvSpPr>
          <p:nvPr/>
        </p:nvSpPr>
        <p:spPr>
          <a:xfrm>
            <a:off x="5303521" y="1982901"/>
            <a:ext cx="6364223" cy="280767"/>
          </a:xfrm>
          <a:prstGeom prst="rect">
            <a:avLst/>
          </a:prstGeom>
        </p:spPr>
        <p:txBody>
          <a:bodyPr/>
          <a:lstStyle/>
          <a:p>
            <a:pPr defTabSz="502920">
              <a:spcAft>
                <a:spcPts val="600"/>
              </a:spcAft>
            </a:pPr>
            <a:r>
              <a:rPr lang="en-US" sz="1760" kern="1200" dirty="0">
                <a:solidFill>
                  <a:schemeClr val="tx1"/>
                </a:solidFill>
                <a:latin typeface="+mn-lt"/>
                <a:ea typeface="+mn-ea"/>
                <a:cs typeface="+mn-cs"/>
              </a:rPr>
              <a:t>The challenges </a:t>
            </a:r>
            <a:r>
              <a:rPr lang="en-US" sz="1760" dirty="0"/>
              <a:t>for legislation </a:t>
            </a:r>
            <a:r>
              <a:rPr lang="en-US" sz="1760" kern="1200" dirty="0">
                <a:solidFill>
                  <a:schemeClr val="tx1"/>
                </a:solidFill>
                <a:latin typeface="+mn-lt"/>
                <a:ea typeface="+mn-ea"/>
                <a:cs typeface="+mn-cs"/>
              </a:rPr>
              <a:t>mean more emphasis is needed offline:</a:t>
            </a:r>
            <a:endParaRPr lang="en-US" sz="3200" dirty="0"/>
          </a:p>
        </p:txBody>
      </p:sp>
      <p:sp>
        <p:nvSpPr>
          <p:cNvPr id="4" name="Text Placeholder 3">
            <a:extLst>
              <a:ext uri="{FF2B5EF4-FFF2-40B4-BE49-F238E27FC236}">
                <a16:creationId xmlns:a16="http://schemas.microsoft.com/office/drawing/2014/main" id="{C1FEEDB2-EF66-D055-DF07-36C26E82FC37}"/>
              </a:ext>
            </a:extLst>
          </p:cNvPr>
          <p:cNvSpPr>
            <a:spLocks/>
          </p:cNvSpPr>
          <p:nvPr/>
        </p:nvSpPr>
        <p:spPr>
          <a:xfrm>
            <a:off x="5292622" y="2600063"/>
            <a:ext cx="6364223" cy="2748550"/>
          </a:xfrm>
          <a:prstGeom prst="rect">
            <a:avLst/>
          </a:prstGeom>
        </p:spPr>
        <p:txBody>
          <a:bodyPr/>
          <a:lstStyle/>
          <a:p>
            <a:pPr defTabSz="502920">
              <a:spcAft>
                <a:spcPts val="600"/>
              </a:spcAft>
            </a:pPr>
            <a:endParaRPr lang="en-US" sz="1540" kern="1200" dirty="0">
              <a:solidFill>
                <a:schemeClr val="tx1"/>
              </a:solidFill>
              <a:latin typeface="+mn-lt"/>
              <a:ea typeface="+mn-ea"/>
              <a:cs typeface="+mn-cs"/>
            </a:endParaRPr>
          </a:p>
          <a:p>
            <a:pPr defTabSz="502920">
              <a:spcAft>
                <a:spcPts val="600"/>
              </a:spcAft>
            </a:pPr>
            <a:r>
              <a:rPr lang="en-US" sz="1540" kern="1200" dirty="0">
                <a:solidFill>
                  <a:schemeClr val="tx1"/>
                </a:solidFill>
                <a:latin typeface="+mn-lt"/>
                <a:ea typeface="+mn-ea"/>
                <a:cs typeface="+mn-cs"/>
              </a:rPr>
              <a:t>If service providers are to be held accountable, CSEA content must be routinely reported (currently rare)</a:t>
            </a:r>
            <a:r>
              <a:rPr lang="en-US" sz="1600" dirty="0"/>
              <a:t> </a:t>
            </a:r>
          </a:p>
          <a:p>
            <a:pPr defTabSz="502920">
              <a:spcAft>
                <a:spcPts val="600"/>
              </a:spcAft>
            </a:pPr>
            <a:endParaRPr lang="en-US" sz="1600" dirty="0"/>
          </a:p>
          <a:p>
            <a:pPr defTabSz="502920">
              <a:spcAft>
                <a:spcPts val="600"/>
              </a:spcAft>
            </a:pPr>
            <a:r>
              <a:rPr lang="en-US" sz="1600" dirty="0"/>
              <a:t>Early intervention and secondary prevention need funding urgently – is a levy the way forward?</a:t>
            </a:r>
          </a:p>
          <a:p>
            <a:pPr defTabSz="502920">
              <a:spcAft>
                <a:spcPts val="600"/>
              </a:spcAft>
            </a:pPr>
            <a:endParaRPr lang="en-US" sz="1540" kern="1200" dirty="0">
              <a:solidFill>
                <a:schemeClr val="tx1"/>
              </a:solidFill>
              <a:latin typeface="+mn-lt"/>
              <a:ea typeface="+mn-ea"/>
              <a:cs typeface="+mn-cs"/>
            </a:endParaRPr>
          </a:p>
          <a:p>
            <a:pPr defTabSz="502920">
              <a:spcAft>
                <a:spcPts val="600"/>
              </a:spcAft>
            </a:pPr>
            <a:r>
              <a:rPr lang="en-US" sz="1540" kern="1200" dirty="0">
                <a:solidFill>
                  <a:schemeClr val="tx1"/>
                </a:solidFill>
                <a:latin typeface="+mn-lt"/>
                <a:ea typeface="+mn-ea"/>
                <a:cs typeface="+mn-cs"/>
              </a:rPr>
              <a:t>Community based responses need to be developed that encourage reporting, and support children and parents to prevent OCSEA.</a:t>
            </a:r>
          </a:p>
          <a:p>
            <a:pPr defTabSz="502920">
              <a:spcAft>
                <a:spcPts val="600"/>
              </a:spcAft>
            </a:pPr>
            <a:endParaRPr lang="en-US" sz="2800" dirty="0"/>
          </a:p>
        </p:txBody>
      </p:sp>
    </p:spTree>
    <p:extLst>
      <p:ext uri="{BB962C8B-B14F-4D97-AF65-F5344CB8AC3E}">
        <p14:creationId xmlns:p14="http://schemas.microsoft.com/office/powerpoint/2010/main" val="3446965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2308</TotalTime>
  <Words>2526</Words>
  <Application>Microsoft Macintosh PowerPoint</Application>
  <PresentationFormat>Widescreen</PresentationFormat>
  <Paragraphs>187</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Helvetica</vt:lpstr>
      <vt:lpstr>Plus Jakarta Sans</vt:lpstr>
      <vt:lpstr>Wingdings</vt:lpstr>
      <vt:lpstr>Office Theme</vt:lpstr>
      <vt:lpstr>Understanding child sexual abuse online: The tech, the social and what it means for prevention.   </vt:lpstr>
      <vt:lpstr>What is online child sexual exploitation and abuse?</vt:lpstr>
      <vt:lpstr>Prevention Issue 1</vt:lpstr>
      <vt:lpstr>What does the data tell us?</vt:lpstr>
      <vt:lpstr>How severity is categorised</vt:lpstr>
      <vt:lpstr>Clearing Houses</vt:lpstr>
      <vt:lpstr> Types of OCSEA </vt:lpstr>
      <vt:lpstr>Prevention Issue 2</vt:lpstr>
      <vt:lpstr>Grooming</vt:lpstr>
      <vt:lpstr>Grooming</vt:lpstr>
      <vt:lpstr>Why don’t ESP’s use these solutions</vt:lpstr>
      <vt:lpstr>Characteristics of gaming that increase risk</vt:lpstr>
      <vt:lpstr>Popular gaming sites with children</vt:lpstr>
      <vt:lpstr>Peer on peer - material is increasing </vt:lpstr>
      <vt:lpstr>PowerPoint Presentation</vt:lpstr>
      <vt:lpstr>Safety Solutions available to tech industry</vt:lpstr>
      <vt:lpstr>Prevention</vt:lpstr>
      <vt:lpstr>Peer to Peer CSAM exchange</vt:lpstr>
      <vt:lpstr>PowerPoint Presentation</vt:lpstr>
      <vt:lpstr>PowerPoint Presentation</vt:lpstr>
      <vt:lpstr>PowerPoint Presentation</vt:lpstr>
      <vt:lpstr>Prevention </vt:lpstr>
      <vt:lpstr>Live Streaming</vt:lpstr>
      <vt:lpstr>Sexual abuse of children in domestic and family environments</vt:lpstr>
      <vt:lpstr>Prevention in familiar territory</vt:lpstr>
      <vt:lpstr>What do we know so far?</vt:lpstr>
      <vt:lpstr>UK Online Safety Act</vt:lpstr>
      <vt:lpstr>So, who protects children?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child sexual abuse online: What’s next? The tech industry’s response to child sexual abuse online</dc:title>
  <dc:creator>May-Chahal, Corinne</dc:creator>
  <cp:lastModifiedBy>May-Chahal, Corinne</cp:lastModifiedBy>
  <cp:revision>11</cp:revision>
  <dcterms:created xsi:type="dcterms:W3CDTF">2023-11-09T13:47:31Z</dcterms:created>
  <dcterms:modified xsi:type="dcterms:W3CDTF">2023-12-08T06:20:16Z</dcterms:modified>
</cp:coreProperties>
</file>