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1"/>
  </p:notesMasterIdLst>
  <p:sldIdLst>
    <p:sldId id="256" r:id="rId2"/>
    <p:sldId id="258" r:id="rId3"/>
    <p:sldId id="257" r:id="rId4"/>
    <p:sldId id="260" r:id="rId5"/>
    <p:sldId id="261" r:id="rId6"/>
    <p:sldId id="259" r:id="rId7"/>
    <p:sldId id="264" r:id="rId8"/>
    <p:sldId id="263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00"/>
    <p:restoredTop sz="94697"/>
  </p:normalViewPr>
  <p:slideViewPr>
    <p:cSldViewPr snapToGrid="0">
      <p:cViewPr varScale="1">
        <p:scale>
          <a:sx n="76" d="100"/>
          <a:sy n="76" d="100"/>
        </p:scale>
        <p:origin x="224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9AD13-307A-4446-A18E-D9845C6E5B67}" type="datetimeFigureOut">
              <a:rPr lang="en-US" smtClean="0"/>
              <a:t>4/29/24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2199E-3A93-7F4A-AFE3-3F05F0D7D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52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forms.office.com</a:t>
            </a:r>
            <a:r>
              <a:rPr lang="en-US" dirty="0"/>
              <a:t>/e/22KXd1Rr8p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2199E-3A93-7F4A-AFE3-3F05F0D7D1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4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BADDB-A546-C945-B488-DE844E2AB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467" y="4269282"/>
            <a:ext cx="11870266" cy="1264762"/>
          </a:xfrm>
        </p:spPr>
        <p:txBody>
          <a:bodyPr>
            <a:noAutofit/>
          </a:bodyPr>
          <a:lstStyle/>
          <a:p>
            <a:r>
              <a:rPr lang="en-GB" sz="3200" b="1" i="1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Digging Deep: Securing Grants for African-Focused Research and Engagement</a:t>
            </a:r>
            <a:r>
              <a:rPr lang="en-GB" sz="3200" cap="none" dirty="0">
                <a:effectLst/>
              </a:rPr>
              <a:t> </a:t>
            </a:r>
            <a:endParaRPr lang="en-US" sz="3200" cap="none" dirty="0"/>
          </a:p>
        </p:txBody>
      </p:sp>
      <p:pic>
        <p:nvPicPr>
          <p:cNvPr id="5" name="Picture 4" descr="A logo for a research hub&#10;&#10;Description automatically generated">
            <a:extLst>
              <a:ext uri="{FF2B5EF4-FFF2-40B4-BE49-F238E27FC236}">
                <a16:creationId xmlns:a16="http://schemas.microsoft.com/office/drawing/2014/main" id="{9ECC2E42-CEDC-96A1-58FC-42C524A14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505" y="640078"/>
            <a:ext cx="5868990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4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6044BF-E5CA-B885-DC73-AA12C240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Event Schedule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8" name="Content Placeholder 6">
            <a:extLst>
              <a:ext uri="{FF2B5EF4-FFF2-40B4-BE49-F238E27FC236}">
                <a16:creationId xmlns:a16="http://schemas.microsoft.com/office/drawing/2014/main" id="{C6553698-E736-1960-2A29-C8BA333209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046738"/>
              </p:ext>
            </p:extLst>
          </p:nvPr>
        </p:nvGraphicFramePr>
        <p:xfrm>
          <a:off x="4785757" y="485775"/>
          <a:ext cx="7406243" cy="5760644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1128155">
                  <a:extLst>
                    <a:ext uri="{9D8B030D-6E8A-4147-A177-3AD203B41FA5}">
                      <a16:colId xmlns:a16="http://schemas.microsoft.com/office/drawing/2014/main" val="400419245"/>
                    </a:ext>
                  </a:extLst>
                </a:gridCol>
                <a:gridCol w="2974697">
                  <a:extLst>
                    <a:ext uri="{9D8B030D-6E8A-4147-A177-3AD203B41FA5}">
                      <a16:colId xmlns:a16="http://schemas.microsoft.com/office/drawing/2014/main" val="2692659541"/>
                    </a:ext>
                  </a:extLst>
                </a:gridCol>
                <a:gridCol w="3303391">
                  <a:extLst>
                    <a:ext uri="{9D8B030D-6E8A-4147-A177-3AD203B41FA5}">
                      <a16:colId xmlns:a16="http://schemas.microsoft.com/office/drawing/2014/main" val="849982223"/>
                    </a:ext>
                  </a:extLst>
                </a:gridCol>
              </a:tblGrid>
              <a:tr h="362016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900" b="0" cap="none" spc="0">
                          <a:solidFill>
                            <a:schemeClr val="bg1"/>
                          </a:solidFill>
                          <a:effectLst/>
                        </a:rPr>
                        <a:t>Time Slot </a:t>
                      </a:r>
                      <a:endParaRPr lang="en-GB" sz="900" b="0" cap="none" spc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900" b="0" cap="none" spc="0">
                          <a:solidFill>
                            <a:schemeClr val="bg1"/>
                          </a:solidFill>
                          <a:effectLst/>
                        </a:rPr>
                        <a:t>Speaker </a:t>
                      </a:r>
                      <a:endParaRPr lang="en-GB" sz="900" b="0" cap="none" spc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900" b="0" cap="none" spc="0">
                          <a:solidFill>
                            <a:schemeClr val="bg1"/>
                          </a:solidFill>
                          <a:effectLst/>
                        </a:rPr>
                        <a:t>Topic </a:t>
                      </a:r>
                      <a:endParaRPr lang="en-GB" sz="900" b="0" cap="none" spc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036626"/>
                  </a:ext>
                </a:extLst>
              </a:tr>
              <a:tr h="767221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2:00 – 2:05 pm</a:t>
                      </a:r>
                    </a:p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Dr Nkechikwu Azinge-Egbiri</a:t>
                      </a:r>
                    </a:p>
                    <a:p>
                      <a:pPr algn="just" fontAlgn="base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Lecturer, School of Law, Lancaster University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Introductions   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51508"/>
                  </a:ext>
                </a:extLst>
              </a:tr>
              <a:tr h="767221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2: 05 – 2:15 pm </a:t>
                      </a:r>
                    </a:p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Dr Zanele </a:t>
                      </a:r>
                      <a:r>
                        <a:rPr lang="en-GB" sz="1200" cap="none" spc="0" dirty="0" err="1">
                          <a:solidFill>
                            <a:schemeClr val="tx1"/>
                          </a:solidFill>
                          <a:effectLst/>
                        </a:rPr>
                        <a:t>Nyoni</a:t>
                      </a:r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-Wood</a:t>
                      </a:r>
                    </a:p>
                    <a:p>
                      <a:pPr algn="just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Lecturer, School of Law, Lancaster University. 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Introductions: Lancaster University African Research Hub (LUARH)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93591"/>
                  </a:ext>
                </a:extLst>
              </a:tr>
              <a:tr h="795301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2:17 – 2:30 pm </a:t>
                      </a:r>
                    </a:p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Professor Sharifah </a:t>
                      </a:r>
                      <a:r>
                        <a:rPr lang="en-GB" sz="1200" cap="none" spc="0" dirty="0" err="1">
                          <a:solidFill>
                            <a:schemeClr val="tx1"/>
                          </a:solidFill>
                          <a:effectLst/>
                        </a:rPr>
                        <a:t>Sekalala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Professor of Global Health Law, University of Warwick. </a:t>
                      </a: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cap="none" spc="0">
                          <a:solidFill>
                            <a:schemeClr val="tx1"/>
                          </a:solidFill>
                          <a:effectLst/>
                        </a:rPr>
                        <a:t>Thriving in Research (Grant success – opportunities and challenges): An African’s Perspective. </a:t>
                      </a:r>
                      <a:endParaRPr lang="en-GB" sz="12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914737"/>
                  </a:ext>
                </a:extLst>
              </a:tr>
              <a:tr h="767221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2:33 – 2:46 pm </a:t>
                      </a:r>
                    </a:p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Professor Charlotte Baker </a:t>
                      </a:r>
                    </a:p>
                    <a:p>
                      <a:pPr algn="just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Professor of French and Critical Disability Studies, Lancaster University. </a:t>
                      </a:r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@</a:t>
                      </a:r>
                      <a:r>
                        <a:rPr lang="en-GB" sz="1200" cap="none" spc="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DrCABaker</a:t>
                      </a:r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cap="none" spc="0">
                          <a:solidFill>
                            <a:schemeClr val="tx1"/>
                          </a:solidFill>
                          <a:effectLst/>
                        </a:rPr>
                        <a:t>Succeeding in Grant Applications, Publishing and Engaging Impactfully. </a:t>
                      </a:r>
                      <a:endParaRPr lang="en-GB" sz="12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43154"/>
                  </a:ext>
                </a:extLst>
              </a:tr>
              <a:tr h="980487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2:48 – 3:00 pm </a:t>
                      </a:r>
                    </a:p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200" cap="none" spc="0">
                          <a:solidFill>
                            <a:schemeClr val="tx1"/>
                          </a:solidFill>
                          <a:effectLst/>
                        </a:rPr>
                        <a:t>Dr Akanimo Odon, </a:t>
                      </a:r>
                    </a:p>
                    <a:p>
                      <a:pPr algn="just"/>
                      <a:r>
                        <a:rPr lang="en-GB" sz="1200" cap="none" spc="0">
                          <a:solidFill>
                            <a:schemeClr val="tx1"/>
                          </a:solidFill>
                          <a:effectLst/>
                        </a:rPr>
                        <a:t>Head of African Strategic Partnership – Lancaster University. </a:t>
                      </a:r>
                    </a:p>
                    <a:p>
                      <a:pPr algn="just" fontAlgn="base"/>
                      <a:r>
                        <a:rPr lang="en-GB" sz="12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@AkanOdon</a:t>
                      </a:r>
                      <a:endParaRPr lang="en-GB" sz="1200" cap="none" spc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Securing Grants for Collaborative Research and Engagements (between the UK and Africa).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379878"/>
                  </a:ext>
                </a:extLst>
              </a:tr>
              <a:tr h="767221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3:00 – 3:20 pm </a:t>
                      </a:r>
                    </a:p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10 mins 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</a:rPr>
                        <a:t>                                                                Q/A 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44897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822032"/>
                  </a:ext>
                </a:extLst>
              </a:tr>
              <a:tr h="553956">
                <a:tc>
                  <a:txBody>
                    <a:bodyPr/>
                    <a:lstStyle/>
                    <a:p>
                      <a:pPr algn="just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</a:rPr>
                        <a:t>3:25 – 3:30pm </a:t>
                      </a:r>
                      <a:endParaRPr lang="en-GB" sz="1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Closing Remarks: Dr </a:t>
                      </a:r>
                      <a:r>
                        <a:rPr lang="en-GB" sz="1200" cap="none" spc="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Salid</a:t>
                      </a:r>
                      <a:r>
                        <a:rPr lang="en-GB" sz="1200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 Yakubu Salifu </a:t>
                      </a:r>
                      <a:endParaRPr lang="en-GB" sz="1200" cap="none" spc="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602" marR="18602" marT="44897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29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50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E42DF-13AD-8A6B-922E-10D39BDB2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2021"/>
            <a:ext cx="6041699" cy="1125344"/>
          </a:xfrm>
        </p:spPr>
        <p:txBody>
          <a:bodyPr vert="horz" wrap="square" lIns="182880" tIns="182880" rIns="182880" bIns="182880" rtlCol="0" anchor="ctr">
            <a:normAutofit fontScale="90000"/>
          </a:bodyPr>
          <a:lstStyle/>
          <a:p>
            <a:r>
              <a:rPr lang="en-GB" b="0" i="0" u="none" strike="noStrike" dirty="0">
                <a:effectLst/>
                <a:latin typeface="LexiaRegular"/>
              </a:rPr>
              <a:t>DR. Zanele Wood</a:t>
            </a:r>
            <a:br>
              <a:rPr lang="en-GB" b="0" i="0" u="none" strike="noStrike" dirty="0">
                <a:effectLst/>
                <a:latin typeface="LexiaRegular"/>
              </a:rPr>
            </a:br>
            <a:r>
              <a:rPr lang="en-GB" b="0" i="0" u="none" strike="noStrike" dirty="0">
                <a:effectLst/>
                <a:latin typeface="LexiaRegular"/>
              </a:rPr>
              <a:t>Co-Director </a:t>
            </a:r>
            <a:br>
              <a:rPr lang="en-GB" b="0" i="0" u="none" strike="noStrike" dirty="0">
                <a:effectLst/>
                <a:latin typeface="LexiaRegular"/>
              </a:rPr>
            </a:br>
            <a:r>
              <a:rPr lang="en-GB" b="0" i="0" u="none" strike="noStrike" dirty="0">
                <a:effectLst/>
                <a:latin typeface="LexiaRegular"/>
              </a:rPr>
              <a:t>LU Africa Research Hub (LUARH) </a:t>
            </a:r>
            <a:endParaRPr lang="en-US" sz="2800" kern="1200" cap="all" spc="200" baseline="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Zanele Wood">
            <a:extLst>
              <a:ext uri="{FF2B5EF4-FFF2-40B4-BE49-F238E27FC236}">
                <a16:creationId xmlns:a16="http://schemas.microsoft.com/office/drawing/2014/main" id="{4A4896A2-8F9D-58B4-AAF7-50B1FEAC2A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325"/>
          <a:stretch/>
        </p:blipFill>
        <p:spPr bwMode="auto">
          <a:xfrm>
            <a:off x="6150302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41B7D-8048-F7B5-1FC5-A5B64E9A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255786"/>
            <a:ext cx="6095999" cy="1639302"/>
          </a:xfrm>
        </p:spPr>
        <p:txBody>
          <a:bodyPr vert="horz" wrap="square" lIns="182880" tIns="182880" rIns="182880" bIns="182880" rtlCol="0" anchor="ctr">
            <a:normAutofit fontScale="90000"/>
          </a:bodyPr>
          <a:lstStyle/>
          <a:p>
            <a:pPr algn="l"/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Prof. Sharifah </a:t>
            </a:r>
            <a:r>
              <a:rPr lang="en-US" sz="2800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sekalala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Prof. of Global health law 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University of Warwick 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BCA7AF-8FFE-43AD-4A25-BC75B9462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333"/>
          <a:stretch/>
        </p:blipFill>
        <p:spPr>
          <a:xfrm>
            <a:off x="1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80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6CDA-4183-2631-BBEF-C564EDDF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229818"/>
            <a:ext cx="6654801" cy="1628182"/>
          </a:xfrm>
        </p:spPr>
        <p:txBody>
          <a:bodyPr vert="horz" wrap="square" lIns="182880" tIns="182880" rIns="182880" bIns="182880" rtlCol="0" anchor="ctr">
            <a:normAutofit fontScale="90000"/>
          </a:bodyPr>
          <a:lstStyle/>
          <a:p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Prof. Charlotte Baker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Prof. of French &amp; Critical Disability Studies. 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Lancaster University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D53C70-EF62-DA5E-38F5-9234D5B1E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19" r="4992"/>
          <a:stretch/>
        </p:blipFill>
        <p:spPr>
          <a:xfrm>
            <a:off x="6654801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35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639D3-21F0-4B34-F733-F4B49A58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046133"/>
            <a:ext cx="6096000" cy="1811857"/>
          </a:xfrm>
        </p:spPr>
        <p:txBody>
          <a:bodyPr vert="horz" wrap="square" lIns="182880" tIns="182880" rIns="182880" bIns="182880" rtlCol="0" anchor="ctr">
            <a:normAutofit fontScale="90000"/>
          </a:bodyPr>
          <a:lstStyle/>
          <a:p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Dr </a:t>
            </a:r>
            <a:r>
              <a:rPr lang="en-US" sz="2800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Akanimo</a:t>
            </a: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Odon 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Head of African Strategic Partnership 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Lancaster University.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9F75CA-907B-8EA3-C018-2EE51BF04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0000"/>
          <a:stretch/>
        </p:blipFill>
        <p:spPr>
          <a:xfrm>
            <a:off x="1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72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0365B-6AE9-96C7-2AF8-F03C922B8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Q/A Session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5" name="Content Placeholder 4" descr="Help with solid fill">
            <a:extLst>
              <a:ext uri="{FF2B5EF4-FFF2-40B4-BE49-F238E27FC236}">
                <a16:creationId xmlns:a16="http://schemas.microsoft.com/office/drawing/2014/main" id="{B09C0CA1-73BE-9F84-7A3B-6D979F339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2376" y="587858"/>
            <a:ext cx="3301307" cy="3301307"/>
          </a:xfrm>
          <a:prstGeom prst="rect">
            <a:avLst/>
          </a:prstGeom>
        </p:spPr>
      </p:pic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D3C49B7C-6EB3-D052-4D29-06FE7EDC9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8316" y="587858"/>
            <a:ext cx="3301307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71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B4E92-044B-31C9-302B-2BA877F35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807" y="964692"/>
            <a:ext cx="5894832" cy="1188720"/>
          </a:xfrm>
        </p:spPr>
        <p:txBody>
          <a:bodyPr>
            <a:normAutofit/>
          </a:bodyPr>
          <a:lstStyle/>
          <a:p>
            <a:r>
              <a:rPr lang="en-US" dirty="0"/>
              <a:t>Feedback Form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EC7370-FF9F-4131-8812-2123F5D9D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315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377563-4FF6-4DD0-B84A-CFBB8D783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907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Link outline">
            <a:extLst>
              <a:ext uri="{FF2B5EF4-FFF2-40B4-BE49-F238E27FC236}">
                <a16:creationId xmlns:a16="http://schemas.microsoft.com/office/drawing/2014/main" id="{62601714-9286-8CB0-2009-0CF29BC16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499" y="1768763"/>
            <a:ext cx="3328416" cy="332841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FF6C4E-EE5C-C505-374A-8C037BB7A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0378" y="2638044"/>
            <a:ext cx="5963317" cy="32632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https://</a:t>
            </a:r>
            <a:r>
              <a:rPr lang="en-US" dirty="0" err="1"/>
              <a:t>forms.office.com</a:t>
            </a:r>
            <a:r>
              <a:rPr lang="en-US" dirty="0"/>
              <a:t>/e/22KXd1Rr8p</a:t>
            </a:r>
          </a:p>
        </p:txBody>
      </p:sp>
    </p:spTree>
    <p:extLst>
      <p:ext uri="{BB962C8B-B14F-4D97-AF65-F5344CB8AC3E}">
        <p14:creationId xmlns:p14="http://schemas.microsoft.com/office/powerpoint/2010/main" val="404785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B129A-7D78-F319-838B-9185B734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4355"/>
            <a:ext cx="6150302" cy="1173635"/>
          </a:xfrm>
        </p:spPr>
        <p:txBody>
          <a:bodyPr vert="horz" wrap="square" lIns="182880" tIns="182880" rIns="182880" bIns="182880" rtlCol="0" anchor="ctr">
            <a:normAutofit fontScale="90000"/>
          </a:bodyPr>
          <a:lstStyle/>
          <a:p>
            <a: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Dr Yakubu Salifu </a:t>
            </a:r>
            <a:br>
              <a:rPr lang="en-US" sz="2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GB" b="0" i="0" u="none" strike="noStrike" dirty="0">
                <a:effectLst/>
                <a:latin typeface="LexiaRegular"/>
              </a:rPr>
              <a:t>Co-Director </a:t>
            </a:r>
            <a:br>
              <a:rPr lang="en-GB" b="0" i="0" u="none" strike="noStrike" dirty="0">
                <a:effectLst/>
                <a:latin typeface="LexiaRegular"/>
              </a:rPr>
            </a:br>
            <a:r>
              <a:rPr lang="en-GB" b="0" i="0" u="none" strike="noStrike" dirty="0">
                <a:effectLst/>
                <a:latin typeface="LexiaRegular"/>
              </a:rPr>
              <a:t>LU Africa Research Hub (LUARH)</a:t>
            </a:r>
            <a:endParaRPr lang="en-US" sz="2800" kern="1200" cap="all" spc="200" baseline="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Yakubu Salifu">
            <a:extLst>
              <a:ext uri="{FF2B5EF4-FFF2-40B4-BE49-F238E27FC236}">
                <a16:creationId xmlns:a16="http://schemas.microsoft.com/office/drawing/2014/main" id="{7952BF4E-3CBC-3542-A34D-B66CD79631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325"/>
          <a:stretch/>
        </p:blipFill>
        <p:spPr bwMode="auto">
          <a:xfrm>
            <a:off x="6150302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26301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46</TotalTime>
  <Words>285</Words>
  <Application>Microsoft Macintosh PowerPoint</Application>
  <PresentationFormat>Widescreen</PresentationFormat>
  <Paragraphs>46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Gill Sans MT</vt:lpstr>
      <vt:lpstr>LexiaRegular</vt:lpstr>
      <vt:lpstr>Times New Roman</vt:lpstr>
      <vt:lpstr>Parcel</vt:lpstr>
      <vt:lpstr> Digging Deep: Securing Grants for African-Focused Research and Engagement </vt:lpstr>
      <vt:lpstr>Event Schedule</vt:lpstr>
      <vt:lpstr>DR. Zanele Wood Co-Director  LU Africa Research Hub (LUARH) </vt:lpstr>
      <vt:lpstr>Prof. Sharifah sekalala Prof. of Global health law  University of Warwick   </vt:lpstr>
      <vt:lpstr>Prof. Charlotte Baker Prof. of French &amp; Critical Disability Studies.  Lancaster University</vt:lpstr>
      <vt:lpstr>Dr Akanimo Odon  Head of African Strategic Partnership  Lancaster University. </vt:lpstr>
      <vt:lpstr>Q/A Session </vt:lpstr>
      <vt:lpstr>Feedback Form </vt:lpstr>
      <vt:lpstr>Dr Yakubu Salifu  Co-Director  LU Africa Research Hub (LUARH)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Digging Deep: Securing Grants for African-Focused Research and Engagement </dc:title>
  <dc:creator>Azinge, Nkechikwu</dc:creator>
  <cp:lastModifiedBy>Azinge, Nkechikwu</cp:lastModifiedBy>
  <cp:revision>3</cp:revision>
  <dcterms:created xsi:type="dcterms:W3CDTF">2024-04-29T10:08:59Z</dcterms:created>
  <dcterms:modified xsi:type="dcterms:W3CDTF">2024-04-29T10:55:42Z</dcterms:modified>
</cp:coreProperties>
</file>