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0" r:id="rId1"/>
    <p:sldMasterId id="2147483732" r:id="rId2"/>
    <p:sldMasterId id="2147483744" r:id="rId3"/>
  </p:sldMasterIdLst>
  <p:notesMasterIdLst>
    <p:notesMasterId r:id="rId38"/>
  </p:notesMasterIdLst>
  <p:sldIdLst>
    <p:sldId id="257" r:id="rId4"/>
    <p:sldId id="339" r:id="rId5"/>
    <p:sldId id="336" r:id="rId6"/>
    <p:sldId id="310" r:id="rId7"/>
    <p:sldId id="312" r:id="rId8"/>
    <p:sldId id="342" r:id="rId9"/>
    <p:sldId id="361" r:id="rId10"/>
    <p:sldId id="280" r:id="rId11"/>
    <p:sldId id="345" r:id="rId12"/>
    <p:sldId id="346" r:id="rId13"/>
    <p:sldId id="347" r:id="rId14"/>
    <p:sldId id="360" r:id="rId15"/>
    <p:sldId id="343" r:id="rId16"/>
    <p:sldId id="286" r:id="rId17"/>
    <p:sldId id="287" r:id="rId18"/>
    <p:sldId id="288" r:id="rId19"/>
    <p:sldId id="289" r:id="rId20"/>
    <p:sldId id="297" r:id="rId21"/>
    <p:sldId id="349" r:id="rId22"/>
    <p:sldId id="350" r:id="rId23"/>
    <p:sldId id="324" r:id="rId24"/>
    <p:sldId id="325" r:id="rId25"/>
    <p:sldId id="326" r:id="rId26"/>
    <p:sldId id="352" r:id="rId27"/>
    <p:sldId id="353" r:id="rId28"/>
    <p:sldId id="329" r:id="rId29"/>
    <p:sldId id="330" r:id="rId30"/>
    <p:sldId id="354" r:id="rId31"/>
    <p:sldId id="355" r:id="rId32"/>
    <p:sldId id="356" r:id="rId33"/>
    <p:sldId id="299" r:id="rId34"/>
    <p:sldId id="357" r:id="rId35"/>
    <p:sldId id="358" r:id="rId36"/>
    <p:sldId id="359" r:id="rId37"/>
  </p:sldIdLst>
  <p:sldSz cx="18288000" cy="10287000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Century Gothic" panose="020B050202020202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D5F3"/>
    <a:srgbClr val="050A30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94626" autoAdjust="0"/>
  </p:normalViewPr>
  <p:slideViewPr>
    <p:cSldViewPr>
      <p:cViewPr varScale="1">
        <p:scale>
          <a:sx n="73" d="100"/>
          <a:sy n="73" d="100"/>
        </p:scale>
        <p:origin x="216" y="4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7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16F0B-0F0A-4D18-963D-4AB12E4AE1B6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511B35B-DD88-4210-8A1F-250ABC921032}">
      <dgm:prSet custT="1"/>
      <dgm:spPr/>
      <dgm:t>
        <a:bodyPr/>
        <a:lstStyle/>
        <a:p>
          <a:r>
            <a:rPr lang="en-GB" sz="3200"/>
            <a:t>L</a:t>
          </a:r>
          <a:r>
            <a:rPr lang="en-BE" sz="3200"/>
            <a:t>aw Enforcement</a:t>
          </a:r>
          <a:endParaRPr lang="en-US" sz="3200"/>
        </a:p>
      </dgm:t>
    </dgm:pt>
    <dgm:pt modelId="{3586D34F-80FC-4150-A8A3-D309EAC85F77}" type="parTrans" cxnId="{AA20AAA3-7174-4125-AB38-2FA803F9C947}">
      <dgm:prSet/>
      <dgm:spPr/>
      <dgm:t>
        <a:bodyPr/>
        <a:lstStyle/>
        <a:p>
          <a:endParaRPr lang="en-US" sz="3200"/>
        </a:p>
      </dgm:t>
    </dgm:pt>
    <dgm:pt modelId="{3EBFC6E4-FDF0-4ABC-8896-BF369AFEAD63}" type="sibTrans" cxnId="{AA20AAA3-7174-4125-AB38-2FA803F9C947}">
      <dgm:prSet/>
      <dgm:spPr/>
      <dgm:t>
        <a:bodyPr/>
        <a:lstStyle/>
        <a:p>
          <a:endParaRPr lang="en-US" sz="3200"/>
        </a:p>
      </dgm:t>
    </dgm:pt>
    <dgm:pt modelId="{0A36516C-359A-40B0-BF04-7974BF46BA7D}">
      <dgm:prSet custT="1"/>
      <dgm:spPr/>
      <dgm:t>
        <a:bodyPr/>
        <a:lstStyle/>
        <a:p>
          <a:r>
            <a:rPr lang="en-BE" sz="3200"/>
            <a:t>INTERPOL</a:t>
          </a:r>
          <a:endParaRPr lang="en-US" sz="3200"/>
        </a:p>
      </dgm:t>
    </dgm:pt>
    <dgm:pt modelId="{7F71582F-9E9F-4968-8EB5-DE1604B070F6}" type="parTrans" cxnId="{A8159D4B-023A-417E-AEA0-75DE2CC169AF}">
      <dgm:prSet/>
      <dgm:spPr/>
      <dgm:t>
        <a:bodyPr/>
        <a:lstStyle/>
        <a:p>
          <a:endParaRPr lang="en-US" sz="3200"/>
        </a:p>
      </dgm:t>
    </dgm:pt>
    <dgm:pt modelId="{2C1EE402-CA1D-4899-8685-5F9E3ED5D7D3}" type="sibTrans" cxnId="{A8159D4B-023A-417E-AEA0-75DE2CC169AF}">
      <dgm:prSet/>
      <dgm:spPr/>
      <dgm:t>
        <a:bodyPr/>
        <a:lstStyle/>
        <a:p>
          <a:endParaRPr lang="en-US" sz="3200"/>
        </a:p>
      </dgm:t>
    </dgm:pt>
    <dgm:pt modelId="{BBF0307E-6F81-40C6-BBEA-EEA8CF877998}">
      <dgm:prSet custT="1"/>
      <dgm:spPr/>
      <dgm:t>
        <a:bodyPr/>
        <a:lstStyle/>
        <a:p>
          <a:r>
            <a:rPr lang="en-BE" sz="3200"/>
            <a:t>Australian Centre to Counter Child Exploitation</a:t>
          </a:r>
          <a:endParaRPr lang="en-US" sz="3200"/>
        </a:p>
      </dgm:t>
    </dgm:pt>
    <dgm:pt modelId="{7EF46881-3FC4-49B9-A3C9-6869715B1270}" type="parTrans" cxnId="{1AC9C138-8204-4A08-93A2-E44B122197B5}">
      <dgm:prSet/>
      <dgm:spPr/>
      <dgm:t>
        <a:bodyPr/>
        <a:lstStyle/>
        <a:p>
          <a:endParaRPr lang="en-US" sz="3200"/>
        </a:p>
      </dgm:t>
    </dgm:pt>
    <dgm:pt modelId="{FA1B7468-4729-48ED-9DFB-517C71BF25D2}" type="sibTrans" cxnId="{1AC9C138-8204-4A08-93A2-E44B122197B5}">
      <dgm:prSet/>
      <dgm:spPr/>
      <dgm:t>
        <a:bodyPr/>
        <a:lstStyle/>
        <a:p>
          <a:endParaRPr lang="en-US" sz="3200"/>
        </a:p>
      </dgm:t>
    </dgm:pt>
    <dgm:pt modelId="{4F51F578-2735-4818-BF99-61E3E72E1A73}">
      <dgm:prSet custT="1"/>
      <dgm:spPr/>
      <dgm:t>
        <a:bodyPr/>
        <a:lstStyle/>
        <a:p>
          <a:r>
            <a:rPr lang="en-BE" sz="3200"/>
            <a:t>Thai Department of Special Investigations</a:t>
          </a:r>
          <a:endParaRPr lang="en-US" sz="3200"/>
        </a:p>
      </dgm:t>
    </dgm:pt>
    <dgm:pt modelId="{D82890A1-50EB-423C-8C18-8484B423DF12}" type="parTrans" cxnId="{41CE14DD-C31F-4F74-9E05-680966AD4BEB}">
      <dgm:prSet/>
      <dgm:spPr/>
      <dgm:t>
        <a:bodyPr/>
        <a:lstStyle/>
        <a:p>
          <a:endParaRPr lang="en-US" sz="3200"/>
        </a:p>
      </dgm:t>
    </dgm:pt>
    <dgm:pt modelId="{0949A3A9-6C9B-4BD2-AE99-AC52F9C58B6F}" type="sibTrans" cxnId="{41CE14DD-C31F-4F74-9E05-680966AD4BEB}">
      <dgm:prSet/>
      <dgm:spPr/>
      <dgm:t>
        <a:bodyPr/>
        <a:lstStyle/>
        <a:p>
          <a:endParaRPr lang="en-US" sz="3200"/>
        </a:p>
      </dgm:t>
    </dgm:pt>
    <dgm:pt modelId="{B37ACC63-CD36-4511-829B-476F61159D04}">
      <dgm:prSet custT="1"/>
      <dgm:spPr/>
      <dgm:t>
        <a:bodyPr/>
        <a:lstStyle/>
        <a:p>
          <a:r>
            <a:rPr lang="en-BE" sz="3200"/>
            <a:t>Cambodian Computer Forensics Bureau </a:t>
          </a:r>
          <a:endParaRPr lang="en-US" sz="3200"/>
        </a:p>
      </dgm:t>
    </dgm:pt>
    <dgm:pt modelId="{62F8B942-F4EE-4752-A7C9-76D764EF9A30}" type="parTrans" cxnId="{A7072075-26E2-4808-BA66-7F87B1E12381}">
      <dgm:prSet/>
      <dgm:spPr/>
      <dgm:t>
        <a:bodyPr/>
        <a:lstStyle/>
        <a:p>
          <a:endParaRPr lang="en-US" sz="3200"/>
        </a:p>
      </dgm:t>
    </dgm:pt>
    <dgm:pt modelId="{DE8D833F-204A-48BE-918C-D7E7B60678E0}" type="sibTrans" cxnId="{A7072075-26E2-4808-BA66-7F87B1E12381}">
      <dgm:prSet/>
      <dgm:spPr/>
      <dgm:t>
        <a:bodyPr/>
        <a:lstStyle/>
        <a:p>
          <a:endParaRPr lang="en-US" sz="3200"/>
        </a:p>
      </dgm:t>
    </dgm:pt>
    <dgm:pt modelId="{FCF74F30-18A7-4795-9A38-1E7466C5EF0B}">
      <dgm:prSet custT="1"/>
      <dgm:spPr/>
      <dgm:t>
        <a:bodyPr/>
        <a:lstStyle/>
        <a:p>
          <a:r>
            <a:rPr lang="en-BE" sz="3200"/>
            <a:t>NGO’s</a:t>
          </a:r>
          <a:endParaRPr lang="en-US" sz="3200"/>
        </a:p>
      </dgm:t>
    </dgm:pt>
    <dgm:pt modelId="{AA516235-A1E3-44C4-A340-5F661B9FF1E9}" type="parTrans" cxnId="{0F3D1CF8-8DC8-47BB-9C32-56B0D00A913C}">
      <dgm:prSet/>
      <dgm:spPr/>
      <dgm:t>
        <a:bodyPr/>
        <a:lstStyle/>
        <a:p>
          <a:endParaRPr lang="en-US" sz="3200"/>
        </a:p>
      </dgm:t>
    </dgm:pt>
    <dgm:pt modelId="{F8C8FF7B-0750-45C6-9F6C-86B8F3F95BF2}" type="sibTrans" cxnId="{0F3D1CF8-8DC8-47BB-9C32-56B0D00A913C}">
      <dgm:prSet/>
      <dgm:spPr/>
      <dgm:t>
        <a:bodyPr/>
        <a:lstStyle/>
        <a:p>
          <a:endParaRPr lang="en-US" sz="3200"/>
        </a:p>
      </dgm:t>
    </dgm:pt>
    <dgm:pt modelId="{E9FC7C10-D3A1-4C0F-92D5-61079E2B650D}">
      <dgm:prSet custT="1"/>
      <dgm:spPr/>
      <dgm:t>
        <a:bodyPr/>
        <a:lstStyle/>
        <a:p>
          <a:r>
            <a:rPr lang="en-BE" sz="3200"/>
            <a:t>Unicef ASEAN</a:t>
          </a:r>
          <a:endParaRPr lang="en-US" sz="3200"/>
        </a:p>
      </dgm:t>
    </dgm:pt>
    <dgm:pt modelId="{DB9BF5B7-0655-4B1E-B8BC-23057E32D5E9}" type="parTrans" cxnId="{75346ABA-C284-4DFF-A7A5-2964CB618D8D}">
      <dgm:prSet/>
      <dgm:spPr/>
      <dgm:t>
        <a:bodyPr/>
        <a:lstStyle/>
        <a:p>
          <a:endParaRPr lang="en-US" sz="3200"/>
        </a:p>
      </dgm:t>
    </dgm:pt>
    <dgm:pt modelId="{0FC97F7C-3088-42CD-814C-99D172EB771C}" type="sibTrans" cxnId="{75346ABA-C284-4DFF-A7A5-2964CB618D8D}">
      <dgm:prSet/>
      <dgm:spPr/>
      <dgm:t>
        <a:bodyPr/>
        <a:lstStyle/>
        <a:p>
          <a:endParaRPr lang="en-US" sz="3200"/>
        </a:p>
      </dgm:t>
    </dgm:pt>
    <dgm:pt modelId="{11A40708-3964-47E5-964D-70584D50D94C}">
      <dgm:prSet custT="1"/>
      <dgm:spPr/>
      <dgm:t>
        <a:bodyPr/>
        <a:lstStyle/>
        <a:p>
          <a:r>
            <a:rPr lang="en-BE" sz="3200"/>
            <a:t>UNODC</a:t>
          </a:r>
          <a:endParaRPr lang="en-US" sz="3200"/>
        </a:p>
      </dgm:t>
    </dgm:pt>
    <dgm:pt modelId="{9FBD21E9-551C-42B4-8A51-5D1AD8F87E0C}" type="parTrans" cxnId="{227F8EB2-8EC6-403B-9CF5-55D1208044BC}">
      <dgm:prSet/>
      <dgm:spPr/>
      <dgm:t>
        <a:bodyPr/>
        <a:lstStyle/>
        <a:p>
          <a:endParaRPr lang="en-US" sz="3200"/>
        </a:p>
      </dgm:t>
    </dgm:pt>
    <dgm:pt modelId="{A35247BC-B4EB-407E-BEB5-2AE3C9A60D2B}" type="sibTrans" cxnId="{227F8EB2-8EC6-403B-9CF5-55D1208044BC}">
      <dgm:prSet/>
      <dgm:spPr/>
      <dgm:t>
        <a:bodyPr/>
        <a:lstStyle/>
        <a:p>
          <a:endParaRPr lang="en-US" sz="3200"/>
        </a:p>
      </dgm:t>
    </dgm:pt>
    <dgm:pt modelId="{ABC53B86-5A04-4E32-BBE7-7FFC0B50F9C9}">
      <dgm:prSet custT="1"/>
      <dgm:spPr/>
      <dgm:t>
        <a:bodyPr/>
        <a:lstStyle/>
        <a:p>
          <a:r>
            <a:rPr lang="en-BE" sz="3200" dirty="0"/>
            <a:t>IJM (Philippines)</a:t>
          </a:r>
          <a:endParaRPr lang="en-US" sz="3200" dirty="0"/>
        </a:p>
      </dgm:t>
    </dgm:pt>
    <dgm:pt modelId="{9ED20C58-A0E8-4B94-99AC-ADAFCFC2B05B}" type="parTrans" cxnId="{8C1DD27C-3FEB-4B30-B25A-9A966557E43B}">
      <dgm:prSet/>
      <dgm:spPr/>
      <dgm:t>
        <a:bodyPr/>
        <a:lstStyle/>
        <a:p>
          <a:endParaRPr lang="en-US" sz="3200"/>
        </a:p>
      </dgm:t>
    </dgm:pt>
    <dgm:pt modelId="{35890D18-6273-4C0F-B54E-460EDEB748FB}" type="sibTrans" cxnId="{8C1DD27C-3FEB-4B30-B25A-9A966557E43B}">
      <dgm:prSet/>
      <dgm:spPr/>
      <dgm:t>
        <a:bodyPr/>
        <a:lstStyle/>
        <a:p>
          <a:endParaRPr lang="en-US" sz="3200"/>
        </a:p>
      </dgm:t>
    </dgm:pt>
    <dgm:pt modelId="{B16CE941-6F31-4C06-AF35-57BB2669CC2D}">
      <dgm:prSet custT="1"/>
      <dgm:spPr/>
      <dgm:t>
        <a:bodyPr/>
        <a:lstStyle/>
        <a:p>
          <a:r>
            <a:rPr lang="en-BE" sz="3200"/>
            <a:t>CSAM Detection Tool Development</a:t>
          </a:r>
          <a:endParaRPr lang="en-US" sz="3200" dirty="0"/>
        </a:p>
      </dgm:t>
    </dgm:pt>
    <dgm:pt modelId="{5DFECAB0-05BF-402B-9A6A-BA859D1DF422}" type="parTrans" cxnId="{BB1631E8-4CBF-4494-8151-453A072C8E56}">
      <dgm:prSet/>
      <dgm:spPr/>
      <dgm:t>
        <a:bodyPr/>
        <a:lstStyle/>
        <a:p>
          <a:endParaRPr lang="en-US" sz="3200"/>
        </a:p>
      </dgm:t>
    </dgm:pt>
    <dgm:pt modelId="{AC55FFD4-26C6-41AF-8B1B-CE8D3C395B86}" type="sibTrans" cxnId="{BB1631E8-4CBF-4494-8151-453A072C8E56}">
      <dgm:prSet/>
      <dgm:spPr/>
      <dgm:t>
        <a:bodyPr/>
        <a:lstStyle/>
        <a:p>
          <a:endParaRPr lang="en-US" sz="3200"/>
        </a:p>
      </dgm:t>
    </dgm:pt>
    <dgm:pt modelId="{F7A3D5A6-F0D0-41D0-8C2A-F1495D7748B9}">
      <dgm:prSet custT="1"/>
      <dgm:spPr/>
      <dgm:t>
        <a:bodyPr/>
        <a:lstStyle/>
        <a:p>
          <a:r>
            <a:rPr lang="en-BE" sz="3200"/>
            <a:t>Child Rescue Coalition </a:t>
          </a:r>
          <a:endParaRPr lang="en-US" sz="3200" dirty="0"/>
        </a:p>
      </dgm:t>
    </dgm:pt>
    <dgm:pt modelId="{84F8F897-8ABD-4E89-AC29-6F2BBCC9D2E0}" type="parTrans" cxnId="{2709777C-7B98-486F-A59C-C712DB6A331B}">
      <dgm:prSet/>
      <dgm:spPr/>
      <dgm:t>
        <a:bodyPr/>
        <a:lstStyle/>
        <a:p>
          <a:endParaRPr lang="en-US" sz="3200"/>
        </a:p>
      </dgm:t>
    </dgm:pt>
    <dgm:pt modelId="{30E4A168-5963-46B5-BA92-F0F7FDBC8306}" type="sibTrans" cxnId="{2709777C-7B98-486F-A59C-C712DB6A331B}">
      <dgm:prSet/>
      <dgm:spPr/>
      <dgm:t>
        <a:bodyPr/>
        <a:lstStyle/>
        <a:p>
          <a:endParaRPr lang="en-US" sz="3200"/>
        </a:p>
      </dgm:t>
    </dgm:pt>
    <dgm:pt modelId="{A6794DCD-012B-4CB1-A919-6C0A1C8D1025}">
      <dgm:prSet custT="1"/>
      <dgm:spPr/>
      <dgm:t>
        <a:bodyPr/>
        <a:lstStyle/>
        <a:p>
          <a:r>
            <a:rPr lang="en-BE" sz="3200" dirty="0"/>
            <a:t>Pathfinder Labs (New Zealand)</a:t>
          </a:r>
          <a:endParaRPr lang="en-US" sz="3200" dirty="0"/>
        </a:p>
      </dgm:t>
    </dgm:pt>
    <dgm:pt modelId="{B4C267B1-2775-4B00-83FE-9E884DA1C155}" type="parTrans" cxnId="{E84BFF38-D533-4B5D-AB81-A967B701195F}">
      <dgm:prSet/>
      <dgm:spPr/>
      <dgm:t>
        <a:bodyPr/>
        <a:lstStyle/>
        <a:p>
          <a:endParaRPr lang="en-US" sz="3200"/>
        </a:p>
      </dgm:t>
    </dgm:pt>
    <dgm:pt modelId="{9228319B-1CBA-4524-8B5C-4E2DCB4C470C}" type="sibTrans" cxnId="{E84BFF38-D533-4B5D-AB81-A967B701195F}">
      <dgm:prSet/>
      <dgm:spPr/>
      <dgm:t>
        <a:bodyPr/>
        <a:lstStyle/>
        <a:p>
          <a:endParaRPr lang="en-US" sz="3200"/>
        </a:p>
      </dgm:t>
    </dgm:pt>
    <dgm:pt modelId="{981BC6D8-96F8-7146-B21E-A1337759979D}" type="pres">
      <dgm:prSet presAssocID="{D6516F0B-0F0A-4D18-963D-4AB12E4AE1B6}" presName="linear" presStyleCnt="0">
        <dgm:presLayoutVars>
          <dgm:dir/>
          <dgm:animLvl val="lvl"/>
          <dgm:resizeHandles val="exact"/>
        </dgm:presLayoutVars>
      </dgm:prSet>
      <dgm:spPr/>
    </dgm:pt>
    <dgm:pt modelId="{E6CBFA9F-387B-8049-B418-108896B4685F}" type="pres">
      <dgm:prSet presAssocID="{1511B35B-DD88-4210-8A1F-250ABC921032}" presName="parentLin" presStyleCnt="0"/>
      <dgm:spPr/>
    </dgm:pt>
    <dgm:pt modelId="{0A780411-73B8-2D49-9B80-075DBEC02196}" type="pres">
      <dgm:prSet presAssocID="{1511B35B-DD88-4210-8A1F-250ABC921032}" presName="parentLeftMargin" presStyleLbl="node1" presStyleIdx="0" presStyleCnt="3"/>
      <dgm:spPr/>
    </dgm:pt>
    <dgm:pt modelId="{583BE4B7-21B0-4248-9A29-AD69E546B63C}" type="pres">
      <dgm:prSet presAssocID="{1511B35B-DD88-4210-8A1F-250ABC92103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0546608-DD55-D247-9426-EDAD79D056F4}" type="pres">
      <dgm:prSet presAssocID="{1511B35B-DD88-4210-8A1F-250ABC921032}" presName="negativeSpace" presStyleCnt="0"/>
      <dgm:spPr/>
    </dgm:pt>
    <dgm:pt modelId="{ED55B9D2-1B49-D546-B0E5-BA4D275BB0E7}" type="pres">
      <dgm:prSet presAssocID="{1511B35B-DD88-4210-8A1F-250ABC921032}" presName="childText" presStyleLbl="conFgAcc1" presStyleIdx="0" presStyleCnt="3">
        <dgm:presLayoutVars>
          <dgm:bulletEnabled val="1"/>
        </dgm:presLayoutVars>
      </dgm:prSet>
      <dgm:spPr/>
    </dgm:pt>
    <dgm:pt modelId="{14C985C3-398A-F04D-B05E-BE66A0A8074E}" type="pres">
      <dgm:prSet presAssocID="{3EBFC6E4-FDF0-4ABC-8896-BF369AFEAD63}" presName="spaceBetweenRectangles" presStyleCnt="0"/>
      <dgm:spPr/>
    </dgm:pt>
    <dgm:pt modelId="{29783E2F-1CF6-AE46-85F2-7F54D9BBD4C6}" type="pres">
      <dgm:prSet presAssocID="{FCF74F30-18A7-4795-9A38-1E7466C5EF0B}" presName="parentLin" presStyleCnt="0"/>
      <dgm:spPr/>
    </dgm:pt>
    <dgm:pt modelId="{F53D61B5-D0FB-D742-A17C-3E51BB7F748E}" type="pres">
      <dgm:prSet presAssocID="{FCF74F30-18A7-4795-9A38-1E7466C5EF0B}" presName="parentLeftMargin" presStyleLbl="node1" presStyleIdx="0" presStyleCnt="3"/>
      <dgm:spPr/>
    </dgm:pt>
    <dgm:pt modelId="{84722FB0-E82C-7C4B-9761-79AA4859820E}" type="pres">
      <dgm:prSet presAssocID="{FCF74F30-18A7-4795-9A38-1E7466C5EF0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B2AADC5-CA3A-DE49-86D4-45DBC74092A1}" type="pres">
      <dgm:prSet presAssocID="{FCF74F30-18A7-4795-9A38-1E7466C5EF0B}" presName="negativeSpace" presStyleCnt="0"/>
      <dgm:spPr/>
    </dgm:pt>
    <dgm:pt modelId="{3928C461-8B8E-C24A-A2F8-9A1E0CD0D026}" type="pres">
      <dgm:prSet presAssocID="{FCF74F30-18A7-4795-9A38-1E7466C5EF0B}" presName="childText" presStyleLbl="conFgAcc1" presStyleIdx="1" presStyleCnt="3">
        <dgm:presLayoutVars>
          <dgm:bulletEnabled val="1"/>
        </dgm:presLayoutVars>
      </dgm:prSet>
      <dgm:spPr/>
    </dgm:pt>
    <dgm:pt modelId="{D77CE815-520E-8D42-B584-C3D4AC4BEF44}" type="pres">
      <dgm:prSet presAssocID="{F8C8FF7B-0750-45C6-9F6C-86B8F3F95BF2}" presName="spaceBetweenRectangles" presStyleCnt="0"/>
      <dgm:spPr/>
    </dgm:pt>
    <dgm:pt modelId="{05E01FDB-8451-534E-BE32-3E794796ABF1}" type="pres">
      <dgm:prSet presAssocID="{B16CE941-6F31-4C06-AF35-57BB2669CC2D}" presName="parentLin" presStyleCnt="0"/>
      <dgm:spPr/>
    </dgm:pt>
    <dgm:pt modelId="{98264D0E-B425-6C43-9694-190B89CF2152}" type="pres">
      <dgm:prSet presAssocID="{B16CE941-6F31-4C06-AF35-57BB2669CC2D}" presName="parentLeftMargin" presStyleLbl="node1" presStyleIdx="1" presStyleCnt="3"/>
      <dgm:spPr/>
    </dgm:pt>
    <dgm:pt modelId="{C943AA72-56A6-9542-BDAC-F266841DE16C}" type="pres">
      <dgm:prSet presAssocID="{B16CE941-6F31-4C06-AF35-57BB2669CC2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6485051-A611-424C-8AD7-94248FED95AA}" type="pres">
      <dgm:prSet presAssocID="{B16CE941-6F31-4C06-AF35-57BB2669CC2D}" presName="negativeSpace" presStyleCnt="0"/>
      <dgm:spPr/>
    </dgm:pt>
    <dgm:pt modelId="{F451F0BC-39D3-C746-A289-00B35F4F6570}" type="pres">
      <dgm:prSet presAssocID="{B16CE941-6F31-4C06-AF35-57BB2669CC2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019D610-E076-BF47-B2B1-8F094A154C9F}" type="presOf" srcId="{1511B35B-DD88-4210-8A1F-250ABC921032}" destId="{583BE4B7-21B0-4248-9A29-AD69E546B63C}" srcOrd="1" destOrd="0" presId="urn:microsoft.com/office/officeart/2005/8/layout/list1"/>
    <dgm:cxn modelId="{BBE62E1F-85BA-9542-8199-4629699753F7}" type="presOf" srcId="{A6794DCD-012B-4CB1-A919-6C0A1C8D1025}" destId="{F451F0BC-39D3-C746-A289-00B35F4F6570}" srcOrd="0" destOrd="1" presId="urn:microsoft.com/office/officeart/2005/8/layout/list1"/>
    <dgm:cxn modelId="{0136341F-89BB-F94E-920B-B8B7209DFBF7}" type="presOf" srcId="{E9FC7C10-D3A1-4C0F-92D5-61079E2B650D}" destId="{3928C461-8B8E-C24A-A2F8-9A1E0CD0D026}" srcOrd="0" destOrd="0" presId="urn:microsoft.com/office/officeart/2005/8/layout/list1"/>
    <dgm:cxn modelId="{5415C528-EB78-9341-87C6-4D122F3C2F59}" type="presOf" srcId="{11A40708-3964-47E5-964D-70584D50D94C}" destId="{3928C461-8B8E-C24A-A2F8-9A1E0CD0D026}" srcOrd="0" destOrd="1" presId="urn:microsoft.com/office/officeart/2005/8/layout/list1"/>
    <dgm:cxn modelId="{9ECF9938-66D2-C646-B7B2-9F1E13007A5B}" type="presOf" srcId="{B16CE941-6F31-4C06-AF35-57BB2669CC2D}" destId="{C943AA72-56A6-9542-BDAC-F266841DE16C}" srcOrd="1" destOrd="0" presId="urn:microsoft.com/office/officeart/2005/8/layout/list1"/>
    <dgm:cxn modelId="{1AC9C138-8204-4A08-93A2-E44B122197B5}" srcId="{1511B35B-DD88-4210-8A1F-250ABC921032}" destId="{BBF0307E-6F81-40C6-BBEA-EEA8CF877998}" srcOrd="1" destOrd="0" parTransId="{7EF46881-3FC4-49B9-A3C9-6869715B1270}" sibTransId="{FA1B7468-4729-48ED-9DFB-517C71BF25D2}"/>
    <dgm:cxn modelId="{E84BFF38-D533-4B5D-AB81-A967B701195F}" srcId="{B16CE941-6F31-4C06-AF35-57BB2669CC2D}" destId="{A6794DCD-012B-4CB1-A919-6C0A1C8D1025}" srcOrd="1" destOrd="0" parTransId="{B4C267B1-2775-4B00-83FE-9E884DA1C155}" sibTransId="{9228319B-1CBA-4524-8B5C-4E2DCB4C470C}"/>
    <dgm:cxn modelId="{2C162947-BD57-EA46-BF7E-A0929CA8EAAE}" type="presOf" srcId="{F7A3D5A6-F0D0-41D0-8C2A-F1495D7748B9}" destId="{F451F0BC-39D3-C746-A289-00B35F4F6570}" srcOrd="0" destOrd="0" presId="urn:microsoft.com/office/officeart/2005/8/layout/list1"/>
    <dgm:cxn modelId="{A8159D4B-023A-417E-AEA0-75DE2CC169AF}" srcId="{1511B35B-DD88-4210-8A1F-250ABC921032}" destId="{0A36516C-359A-40B0-BF04-7974BF46BA7D}" srcOrd="0" destOrd="0" parTransId="{7F71582F-9E9F-4968-8EB5-DE1604B070F6}" sibTransId="{2C1EE402-CA1D-4899-8685-5F9E3ED5D7D3}"/>
    <dgm:cxn modelId="{C8957D61-B6A3-F643-BDBD-9ACBDA96C302}" type="presOf" srcId="{B16CE941-6F31-4C06-AF35-57BB2669CC2D}" destId="{98264D0E-B425-6C43-9694-190B89CF2152}" srcOrd="0" destOrd="0" presId="urn:microsoft.com/office/officeart/2005/8/layout/list1"/>
    <dgm:cxn modelId="{A7072075-26E2-4808-BA66-7F87B1E12381}" srcId="{1511B35B-DD88-4210-8A1F-250ABC921032}" destId="{B37ACC63-CD36-4511-829B-476F61159D04}" srcOrd="3" destOrd="0" parTransId="{62F8B942-F4EE-4752-A7C9-76D764EF9A30}" sibTransId="{DE8D833F-204A-48BE-918C-D7E7B60678E0}"/>
    <dgm:cxn modelId="{08E2517A-7078-184F-9561-15B8F1FAE267}" type="presOf" srcId="{1511B35B-DD88-4210-8A1F-250ABC921032}" destId="{0A780411-73B8-2D49-9B80-075DBEC02196}" srcOrd="0" destOrd="0" presId="urn:microsoft.com/office/officeart/2005/8/layout/list1"/>
    <dgm:cxn modelId="{2709777C-7B98-486F-A59C-C712DB6A331B}" srcId="{B16CE941-6F31-4C06-AF35-57BB2669CC2D}" destId="{F7A3D5A6-F0D0-41D0-8C2A-F1495D7748B9}" srcOrd="0" destOrd="0" parTransId="{84F8F897-8ABD-4E89-AC29-6F2BBCC9D2E0}" sibTransId="{30E4A168-5963-46B5-BA92-F0F7FDBC8306}"/>
    <dgm:cxn modelId="{8C1DD27C-3FEB-4B30-B25A-9A966557E43B}" srcId="{FCF74F30-18A7-4795-9A38-1E7466C5EF0B}" destId="{ABC53B86-5A04-4E32-BBE7-7FFC0B50F9C9}" srcOrd="2" destOrd="0" parTransId="{9ED20C58-A0E8-4B94-99AC-ADAFCFC2B05B}" sibTransId="{35890D18-6273-4C0F-B54E-460EDEB748FB}"/>
    <dgm:cxn modelId="{67383E8F-A5CC-E045-8FA7-E7608442F7CA}" type="presOf" srcId="{4F51F578-2735-4818-BF99-61E3E72E1A73}" destId="{ED55B9D2-1B49-D546-B0E5-BA4D275BB0E7}" srcOrd="0" destOrd="2" presId="urn:microsoft.com/office/officeart/2005/8/layout/list1"/>
    <dgm:cxn modelId="{57983B98-9F5E-2E4C-89D7-20A828468090}" type="presOf" srcId="{0A36516C-359A-40B0-BF04-7974BF46BA7D}" destId="{ED55B9D2-1B49-D546-B0E5-BA4D275BB0E7}" srcOrd="0" destOrd="0" presId="urn:microsoft.com/office/officeart/2005/8/layout/list1"/>
    <dgm:cxn modelId="{AA20AAA3-7174-4125-AB38-2FA803F9C947}" srcId="{D6516F0B-0F0A-4D18-963D-4AB12E4AE1B6}" destId="{1511B35B-DD88-4210-8A1F-250ABC921032}" srcOrd="0" destOrd="0" parTransId="{3586D34F-80FC-4150-A8A3-D309EAC85F77}" sibTransId="{3EBFC6E4-FDF0-4ABC-8896-BF369AFEAD63}"/>
    <dgm:cxn modelId="{EE3DA1A8-5D81-9D41-9139-9F8BC1DD4358}" type="presOf" srcId="{B37ACC63-CD36-4511-829B-476F61159D04}" destId="{ED55B9D2-1B49-D546-B0E5-BA4D275BB0E7}" srcOrd="0" destOrd="3" presId="urn:microsoft.com/office/officeart/2005/8/layout/list1"/>
    <dgm:cxn modelId="{8D4B1BA9-7ED9-4E42-AD9E-D3DDBAD19EEE}" type="presOf" srcId="{D6516F0B-0F0A-4D18-963D-4AB12E4AE1B6}" destId="{981BC6D8-96F8-7146-B21E-A1337759979D}" srcOrd="0" destOrd="0" presId="urn:microsoft.com/office/officeart/2005/8/layout/list1"/>
    <dgm:cxn modelId="{227F8EB2-8EC6-403B-9CF5-55D1208044BC}" srcId="{FCF74F30-18A7-4795-9A38-1E7466C5EF0B}" destId="{11A40708-3964-47E5-964D-70584D50D94C}" srcOrd="1" destOrd="0" parTransId="{9FBD21E9-551C-42B4-8A51-5D1AD8F87E0C}" sibTransId="{A35247BC-B4EB-407E-BEB5-2AE3C9A60D2B}"/>
    <dgm:cxn modelId="{75346ABA-C284-4DFF-A7A5-2964CB618D8D}" srcId="{FCF74F30-18A7-4795-9A38-1E7466C5EF0B}" destId="{E9FC7C10-D3A1-4C0F-92D5-61079E2B650D}" srcOrd="0" destOrd="0" parTransId="{DB9BF5B7-0655-4B1E-B8BC-23057E32D5E9}" sibTransId="{0FC97F7C-3088-42CD-814C-99D172EB771C}"/>
    <dgm:cxn modelId="{B61CE6C1-BA43-7443-B9DC-13434CEA57E3}" type="presOf" srcId="{FCF74F30-18A7-4795-9A38-1E7466C5EF0B}" destId="{84722FB0-E82C-7C4B-9761-79AA4859820E}" srcOrd="1" destOrd="0" presId="urn:microsoft.com/office/officeart/2005/8/layout/list1"/>
    <dgm:cxn modelId="{41CE14DD-C31F-4F74-9E05-680966AD4BEB}" srcId="{1511B35B-DD88-4210-8A1F-250ABC921032}" destId="{4F51F578-2735-4818-BF99-61E3E72E1A73}" srcOrd="2" destOrd="0" parTransId="{D82890A1-50EB-423C-8C18-8484B423DF12}" sibTransId="{0949A3A9-6C9B-4BD2-AE99-AC52F9C58B6F}"/>
    <dgm:cxn modelId="{6FABEFE3-983A-AB41-A6A9-BA816ED3F308}" type="presOf" srcId="{BBF0307E-6F81-40C6-BBEA-EEA8CF877998}" destId="{ED55B9D2-1B49-D546-B0E5-BA4D275BB0E7}" srcOrd="0" destOrd="1" presId="urn:microsoft.com/office/officeart/2005/8/layout/list1"/>
    <dgm:cxn modelId="{BB1631E8-4CBF-4494-8151-453A072C8E56}" srcId="{D6516F0B-0F0A-4D18-963D-4AB12E4AE1B6}" destId="{B16CE941-6F31-4C06-AF35-57BB2669CC2D}" srcOrd="2" destOrd="0" parTransId="{5DFECAB0-05BF-402B-9A6A-BA859D1DF422}" sibTransId="{AC55FFD4-26C6-41AF-8B1B-CE8D3C395B86}"/>
    <dgm:cxn modelId="{B73311E9-A752-E948-84ED-509326B823AF}" type="presOf" srcId="{ABC53B86-5A04-4E32-BBE7-7FFC0B50F9C9}" destId="{3928C461-8B8E-C24A-A2F8-9A1E0CD0D026}" srcOrd="0" destOrd="2" presId="urn:microsoft.com/office/officeart/2005/8/layout/list1"/>
    <dgm:cxn modelId="{0F3D1CF8-8DC8-47BB-9C32-56B0D00A913C}" srcId="{D6516F0B-0F0A-4D18-963D-4AB12E4AE1B6}" destId="{FCF74F30-18A7-4795-9A38-1E7466C5EF0B}" srcOrd="1" destOrd="0" parTransId="{AA516235-A1E3-44C4-A340-5F661B9FF1E9}" sibTransId="{F8C8FF7B-0750-45C6-9F6C-86B8F3F95BF2}"/>
    <dgm:cxn modelId="{B11D0AFF-592F-1445-8B44-A12A1447576D}" type="presOf" srcId="{FCF74F30-18A7-4795-9A38-1E7466C5EF0B}" destId="{F53D61B5-D0FB-D742-A17C-3E51BB7F748E}" srcOrd="0" destOrd="0" presId="urn:microsoft.com/office/officeart/2005/8/layout/list1"/>
    <dgm:cxn modelId="{B3D99866-C6B1-E240-97AF-A166AD0899CA}" type="presParOf" srcId="{981BC6D8-96F8-7146-B21E-A1337759979D}" destId="{E6CBFA9F-387B-8049-B418-108896B4685F}" srcOrd="0" destOrd="0" presId="urn:microsoft.com/office/officeart/2005/8/layout/list1"/>
    <dgm:cxn modelId="{E2D9BA53-544C-CE4F-AFA1-3E657DE43FBD}" type="presParOf" srcId="{E6CBFA9F-387B-8049-B418-108896B4685F}" destId="{0A780411-73B8-2D49-9B80-075DBEC02196}" srcOrd="0" destOrd="0" presId="urn:microsoft.com/office/officeart/2005/8/layout/list1"/>
    <dgm:cxn modelId="{5374FD42-367A-044F-AB82-D5A682A5E9A4}" type="presParOf" srcId="{E6CBFA9F-387B-8049-B418-108896B4685F}" destId="{583BE4B7-21B0-4248-9A29-AD69E546B63C}" srcOrd="1" destOrd="0" presId="urn:microsoft.com/office/officeart/2005/8/layout/list1"/>
    <dgm:cxn modelId="{9E9974D6-DBF9-C544-A866-F239C9D0009D}" type="presParOf" srcId="{981BC6D8-96F8-7146-B21E-A1337759979D}" destId="{F0546608-DD55-D247-9426-EDAD79D056F4}" srcOrd="1" destOrd="0" presId="urn:microsoft.com/office/officeart/2005/8/layout/list1"/>
    <dgm:cxn modelId="{960A2598-9E00-724D-8CC9-55AC96034546}" type="presParOf" srcId="{981BC6D8-96F8-7146-B21E-A1337759979D}" destId="{ED55B9D2-1B49-D546-B0E5-BA4D275BB0E7}" srcOrd="2" destOrd="0" presId="urn:microsoft.com/office/officeart/2005/8/layout/list1"/>
    <dgm:cxn modelId="{56E26326-BBDC-854C-9C57-29AA9CA6BE39}" type="presParOf" srcId="{981BC6D8-96F8-7146-B21E-A1337759979D}" destId="{14C985C3-398A-F04D-B05E-BE66A0A8074E}" srcOrd="3" destOrd="0" presId="urn:microsoft.com/office/officeart/2005/8/layout/list1"/>
    <dgm:cxn modelId="{BA36EA75-CBDA-3347-89FD-2EAF463D09EE}" type="presParOf" srcId="{981BC6D8-96F8-7146-B21E-A1337759979D}" destId="{29783E2F-1CF6-AE46-85F2-7F54D9BBD4C6}" srcOrd="4" destOrd="0" presId="urn:microsoft.com/office/officeart/2005/8/layout/list1"/>
    <dgm:cxn modelId="{135378DA-97A6-9C4F-800E-F37E2ED142CB}" type="presParOf" srcId="{29783E2F-1CF6-AE46-85F2-7F54D9BBD4C6}" destId="{F53D61B5-D0FB-D742-A17C-3E51BB7F748E}" srcOrd="0" destOrd="0" presId="urn:microsoft.com/office/officeart/2005/8/layout/list1"/>
    <dgm:cxn modelId="{B67D66A0-D321-094A-95C1-59C6A117293F}" type="presParOf" srcId="{29783E2F-1CF6-AE46-85F2-7F54D9BBD4C6}" destId="{84722FB0-E82C-7C4B-9761-79AA4859820E}" srcOrd="1" destOrd="0" presId="urn:microsoft.com/office/officeart/2005/8/layout/list1"/>
    <dgm:cxn modelId="{5C77873B-807A-A142-9B14-25B8ED84E10A}" type="presParOf" srcId="{981BC6D8-96F8-7146-B21E-A1337759979D}" destId="{AB2AADC5-CA3A-DE49-86D4-45DBC74092A1}" srcOrd="5" destOrd="0" presId="urn:microsoft.com/office/officeart/2005/8/layout/list1"/>
    <dgm:cxn modelId="{8E822E1F-3B98-3848-8061-B5363C67B775}" type="presParOf" srcId="{981BC6D8-96F8-7146-B21E-A1337759979D}" destId="{3928C461-8B8E-C24A-A2F8-9A1E0CD0D026}" srcOrd="6" destOrd="0" presId="urn:microsoft.com/office/officeart/2005/8/layout/list1"/>
    <dgm:cxn modelId="{A54E6D70-9326-C740-A785-422880D3D6BA}" type="presParOf" srcId="{981BC6D8-96F8-7146-B21E-A1337759979D}" destId="{D77CE815-520E-8D42-B584-C3D4AC4BEF44}" srcOrd="7" destOrd="0" presId="urn:microsoft.com/office/officeart/2005/8/layout/list1"/>
    <dgm:cxn modelId="{830E06D3-0858-9A44-B83E-B85BC46D8A9D}" type="presParOf" srcId="{981BC6D8-96F8-7146-B21E-A1337759979D}" destId="{05E01FDB-8451-534E-BE32-3E794796ABF1}" srcOrd="8" destOrd="0" presId="urn:microsoft.com/office/officeart/2005/8/layout/list1"/>
    <dgm:cxn modelId="{C460E1F4-887F-C340-AF46-9249BC639273}" type="presParOf" srcId="{05E01FDB-8451-534E-BE32-3E794796ABF1}" destId="{98264D0E-B425-6C43-9694-190B89CF2152}" srcOrd="0" destOrd="0" presId="urn:microsoft.com/office/officeart/2005/8/layout/list1"/>
    <dgm:cxn modelId="{F1484551-8386-124A-8575-227879F3BEEA}" type="presParOf" srcId="{05E01FDB-8451-534E-BE32-3E794796ABF1}" destId="{C943AA72-56A6-9542-BDAC-F266841DE16C}" srcOrd="1" destOrd="0" presId="urn:microsoft.com/office/officeart/2005/8/layout/list1"/>
    <dgm:cxn modelId="{E7C4C239-4FE3-DB4F-B05D-80E2EC73870F}" type="presParOf" srcId="{981BC6D8-96F8-7146-B21E-A1337759979D}" destId="{06485051-A611-424C-8AD7-94248FED95AA}" srcOrd="9" destOrd="0" presId="urn:microsoft.com/office/officeart/2005/8/layout/list1"/>
    <dgm:cxn modelId="{19C23DF9-69F6-C541-A506-E4F9A26D6557}" type="presParOf" srcId="{981BC6D8-96F8-7146-B21E-A1337759979D}" destId="{F451F0BC-39D3-C746-A289-00B35F4F657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8D488E-41D5-4AAE-BCE0-BAA903637B05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1A0644A-D88C-48EE-8266-B24F8A5EEC99}">
      <dgm:prSet/>
      <dgm:spPr/>
      <dgm:t>
        <a:bodyPr/>
        <a:lstStyle/>
        <a:p>
          <a:r>
            <a:rPr lang="en-GB" b="1" u="sng"/>
            <a:t>Data Collection:</a:t>
          </a:r>
          <a:endParaRPr lang="en-US"/>
        </a:p>
      </dgm:t>
    </dgm:pt>
    <dgm:pt modelId="{770DB4F4-76A0-4BCD-89B8-ECACD99EC749}" type="parTrans" cxnId="{04FD7899-A133-4F8D-879A-11D20026BA27}">
      <dgm:prSet/>
      <dgm:spPr/>
      <dgm:t>
        <a:bodyPr/>
        <a:lstStyle/>
        <a:p>
          <a:endParaRPr lang="en-US"/>
        </a:p>
      </dgm:t>
    </dgm:pt>
    <dgm:pt modelId="{A6FF552C-C6CA-40BE-8B9A-40BC2817C2D1}" type="sibTrans" cxnId="{04FD7899-A133-4F8D-879A-11D20026BA27}">
      <dgm:prSet/>
      <dgm:spPr/>
      <dgm:t>
        <a:bodyPr/>
        <a:lstStyle/>
        <a:p>
          <a:endParaRPr lang="en-US"/>
        </a:p>
      </dgm:t>
    </dgm:pt>
    <dgm:pt modelId="{3C022ED8-D8F0-444A-92F0-05A5507BC17D}">
      <dgm:prSet/>
      <dgm:spPr/>
      <dgm:t>
        <a:bodyPr/>
        <a:lstStyle/>
        <a:p>
          <a:r>
            <a:rPr lang="en-GB"/>
            <a:t>From </a:t>
          </a:r>
          <a:r>
            <a:rPr lang="en-GB" err="1"/>
            <a:t>iCOP</a:t>
          </a:r>
          <a:r>
            <a:rPr lang="en-GB"/>
            <a:t> stage 1 (INTERPOL)</a:t>
          </a:r>
          <a:endParaRPr lang="en-US"/>
        </a:p>
      </dgm:t>
    </dgm:pt>
    <dgm:pt modelId="{B87CD006-83DF-42D3-931E-25A51E71B19A}" type="parTrans" cxnId="{7F899A13-1A1C-4668-A263-AE259C81D171}">
      <dgm:prSet/>
      <dgm:spPr/>
      <dgm:t>
        <a:bodyPr/>
        <a:lstStyle/>
        <a:p>
          <a:endParaRPr lang="en-US"/>
        </a:p>
      </dgm:t>
    </dgm:pt>
    <dgm:pt modelId="{B917BBDE-C995-4E7B-A1E4-C1589EF378FE}" type="sibTrans" cxnId="{7F899A13-1A1C-4668-A263-AE259C81D171}">
      <dgm:prSet/>
      <dgm:spPr/>
      <dgm:t>
        <a:bodyPr/>
        <a:lstStyle/>
        <a:p>
          <a:endParaRPr lang="en-US"/>
        </a:p>
      </dgm:t>
    </dgm:pt>
    <dgm:pt modelId="{9DF2AB49-3258-4348-B745-AF30616D0B21}">
      <dgm:prSet/>
      <dgm:spPr/>
      <dgm:t>
        <a:bodyPr/>
        <a:lstStyle/>
        <a:p>
          <a:r>
            <a:rPr lang="en-GB"/>
            <a:t>Thai keywords (DSI)</a:t>
          </a:r>
          <a:endParaRPr lang="en-US"/>
        </a:p>
      </dgm:t>
    </dgm:pt>
    <dgm:pt modelId="{C3F1B483-FDB3-4958-848C-38A2F702CEAA}" type="parTrans" cxnId="{9FBD377F-4931-4E1F-82C5-60BEF587F72D}">
      <dgm:prSet/>
      <dgm:spPr/>
      <dgm:t>
        <a:bodyPr/>
        <a:lstStyle/>
        <a:p>
          <a:endParaRPr lang="en-US"/>
        </a:p>
      </dgm:t>
    </dgm:pt>
    <dgm:pt modelId="{6C34C388-3637-43E2-9C01-F5E69B23E096}" type="sibTrans" cxnId="{9FBD377F-4931-4E1F-82C5-60BEF587F72D}">
      <dgm:prSet/>
      <dgm:spPr/>
      <dgm:t>
        <a:bodyPr/>
        <a:lstStyle/>
        <a:p>
          <a:endParaRPr lang="en-US"/>
        </a:p>
      </dgm:t>
    </dgm:pt>
    <dgm:pt modelId="{3142A007-F5D9-4804-B352-75A957D9E46D}">
      <dgm:prSet/>
      <dgm:spPr/>
      <dgm:t>
        <a:bodyPr/>
        <a:lstStyle/>
        <a:p>
          <a:r>
            <a:rPr lang="en-GB"/>
            <a:t>Filipino keywords (IJM)</a:t>
          </a:r>
          <a:br>
            <a:rPr lang="en-GB"/>
          </a:br>
          <a:endParaRPr lang="en-US"/>
        </a:p>
      </dgm:t>
    </dgm:pt>
    <dgm:pt modelId="{0F636CC7-4118-45C2-9533-1E7F3F7ADB9E}" type="parTrans" cxnId="{9E533611-D664-442C-90BC-52EB3FDE5D8E}">
      <dgm:prSet/>
      <dgm:spPr/>
      <dgm:t>
        <a:bodyPr/>
        <a:lstStyle/>
        <a:p>
          <a:endParaRPr lang="en-US"/>
        </a:p>
      </dgm:t>
    </dgm:pt>
    <dgm:pt modelId="{7FFFCFA6-23F4-4C68-80AB-57D70462CD3F}" type="sibTrans" cxnId="{9E533611-D664-442C-90BC-52EB3FDE5D8E}">
      <dgm:prSet/>
      <dgm:spPr/>
      <dgm:t>
        <a:bodyPr/>
        <a:lstStyle/>
        <a:p>
          <a:endParaRPr lang="en-US"/>
        </a:p>
      </dgm:t>
    </dgm:pt>
    <dgm:pt modelId="{7BD45CA9-9361-4787-A325-697A19FBDCD6}">
      <dgm:prSet/>
      <dgm:spPr/>
      <dgm:t>
        <a:bodyPr/>
        <a:lstStyle/>
        <a:p>
          <a:r>
            <a:rPr lang="en-GB" b="1" u="sng"/>
            <a:t>Keyword Extraction</a:t>
          </a:r>
          <a:endParaRPr lang="en-US"/>
        </a:p>
      </dgm:t>
    </dgm:pt>
    <dgm:pt modelId="{B6A03170-00AA-4727-A20A-47EF3CC015C7}" type="parTrans" cxnId="{933AE28F-33CF-4DAA-BD45-D3F832760FA5}">
      <dgm:prSet/>
      <dgm:spPr/>
      <dgm:t>
        <a:bodyPr/>
        <a:lstStyle/>
        <a:p>
          <a:endParaRPr lang="en-US"/>
        </a:p>
      </dgm:t>
    </dgm:pt>
    <dgm:pt modelId="{5A44D0B3-C004-448A-BBCB-D52AC9A32A63}" type="sibTrans" cxnId="{933AE28F-33CF-4DAA-BD45-D3F832760FA5}">
      <dgm:prSet/>
      <dgm:spPr/>
      <dgm:t>
        <a:bodyPr/>
        <a:lstStyle/>
        <a:p>
          <a:endParaRPr lang="en-US"/>
        </a:p>
      </dgm:t>
    </dgm:pt>
    <dgm:pt modelId="{759D06B4-5AF2-4878-A47B-1AF2BAFEE1D4}">
      <dgm:prSet/>
      <dgm:spPr/>
      <dgm:t>
        <a:bodyPr/>
        <a:lstStyle/>
        <a:p>
          <a:r>
            <a:rPr lang="en-GB" dirty="0"/>
            <a:t>NLP tools trained for text analysis of Asian languages</a:t>
          </a:r>
          <a:endParaRPr lang="en-US" dirty="0"/>
        </a:p>
      </dgm:t>
    </dgm:pt>
    <dgm:pt modelId="{D315869A-45D1-4838-B9CE-F5E13F8AE829}" type="parTrans" cxnId="{FA2B78A7-10F1-4B9A-A22D-16F56F83ED64}">
      <dgm:prSet/>
      <dgm:spPr/>
      <dgm:t>
        <a:bodyPr/>
        <a:lstStyle/>
        <a:p>
          <a:endParaRPr lang="en-US"/>
        </a:p>
      </dgm:t>
    </dgm:pt>
    <dgm:pt modelId="{FEE77A79-0DD5-4063-8409-EE9E86E190D8}" type="sibTrans" cxnId="{FA2B78A7-10F1-4B9A-A22D-16F56F83ED64}">
      <dgm:prSet/>
      <dgm:spPr/>
      <dgm:t>
        <a:bodyPr/>
        <a:lstStyle/>
        <a:p>
          <a:endParaRPr lang="en-US"/>
        </a:p>
      </dgm:t>
    </dgm:pt>
    <dgm:pt modelId="{440AAA4D-B379-4A89-9791-6FB5441FEE1A}">
      <dgm:prSet/>
      <dgm:spPr/>
      <dgm:t>
        <a:bodyPr/>
        <a:lstStyle/>
        <a:p>
          <a:r>
            <a:rPr lang="en-GB" dirty="0"/>
            <a:t>Multilingual language models</a:t>
          </a:r>
          <a:endParaRPr lang="en-US" dirty="0"/>
        </a:p>
      </dgm:t>
    </dgm:pt>
    <dgm:pt modelId="{8B25925E-FA8E-439E-A6AC-2F6078C65AD2}" type="parTrans" cxnId="{6BFE9D1E-6169-43AD-87B2-566D94D917AA}">
      <dgm:prSet/>
      <dgm:spPr/>
      <dgm:t>
        <a:bodyPr/>
        <a:lstStyle/>
        <a:p>
          <a:endParaRPr lang="en-US"/>
        </a:p>
      </dgm:t>
    </dgm:pt>
    <dgm:pt modelId="{1801F36D-2D3A-4498-9F35-8E16007FD734}" type="sibTrans" cxnId="{6BFE9D1E-6169-43AD-87B2-566D94D917AA}">
      <dgm:prSet/>
      <dgm:spPr/>
      <dgm:t>
        <a:bodyPr/>
        <a:lstStyle/>
        <a:p>
          <a:endParaRPr lang="en-US"/>
        </a:p>
      </dgm:t>
    </dgm:pt>
    <dgm:pt modelId="{1B4F24BC-5580-1740-BE3F-17B2ED7780FC}" type="pres">
      <dgm:prSet presAssocID="{CC8D488E-41D5-4AAE-BCE0-BAA903637B05}" presName="linear" presStyleCnt="0">
        <dgm:presLayoutVars>
          <dgm:dir/>
          <dgm:animLvl val="lvl"/>
          <dgm:resizeHandles val="exact"/>
        </dgm:presLayoutVars>
      </dgm:prSet>
      <dgm:spPr/>
    </dgm:pt>
    <dgm:pt modelId="{7108DDED-61A4-D44F-ACAE-73E776237614}" type="pres">
      <dgm:prSet presAssocID="{51A0644A-D88C-48EE-8266-B24F8A5EEC99}" presName="parentLin" presStyleCnt="0"/>
      <dgm:spPr/>
    </dgm:pt>
    <dgm:pt modelId="{B3844832-408F-8644-B24E-C16E85C3279D}" type="pres">
      <dgm:prSet presAssocID="{51A0644A-D88C-48EE-8266-B24F8A5EEC99}" presName="parentLeftMargin" presStyleLbl="node1" presStyleIdx="0" presStyleCnt="2"/>
      <dgm:spPr/>
    </dgm:pt>
    <dgm:pt modelId="{FEB2BA8E-052B-844B-9ACD-A8ADA63DE31B}" type="pres">
      <dgm:prSet presAssocID="{51A0644A-D88C-48EE-8266-B24F8A5EEC9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EA9DF30-B408-054B-947D-42D891C0DB6D}" type="pres">
      <dgm:prSet presAssocID="{51A0644A-D88C-48EE-8266-B24F8A5EEC99}" presName="negativeSpace" presStyleCnt="0"/>
      <dgm:spPr/>
    </dgm:pt>
    <dgm:pt modelId="{D92A18FE-0B11-A449-BF3F-8EEF7172F4C2}" type="pres">
      <dgm:prSet presAssocID="{51A0644A-D88C-48EE-8266-B24F8A5EEC99}" presName="childText" presStyleLbl="conFgAcc1" presStyleIdx="0" presStyleCnt="2">
        <dgm:presLayoutVars>
          <dgm:bulletEnabled val="1"/>
        </dgm:presLayoutVars>
      </dgm:prSet>
      <dgm:spPr/>
    </dgm:pt>
    <dgm:pt modelId="{E5B142CC-16BF-E545-A0D5-EBBB49EA9EF7}" type="pres">
      <dgm:prSet presAssocID="{A6FF552C-C6CA-40BE-8B9A-40BC2817C2D1}" presName="spaceBetweenRectangles" presStyleCnt="0"/>
      <dgm:spPr/>
    </dgm:pt>
    <dgm:pt modelId="{63BF5B1B-C3DC-0D43-ABA1-21421AB9278B}" type="pres">
      <dgm:prSet presAssocID="{7BD45CA9-9361-4787-A325-697A19FBDCD6}" presName="parentLin" presStyleCnt="0"/>
      <dgm:spPr/>
    </dgm:pt>
    <dgm:pt modelId="{50CCCA37-286D-CB41-B2D4-5A1A5E7298B2}" type="pres">
      <dgm:prSet presAssocID="{7BD45CA9-9361-4787-A325-697A19FBDCD6}" presName="parentLeftMargin" presStyleLbl="node1" presStyleIdx="0" presStyleCnt="2"/>
      <dgm:spPr/>
    </dgm:pt>
    <dgm:pt modelId="{AC1CB502-05EF-CF49-B12B-D25A768F1455}" type="pres">
      <dgm:prSet presAssocID="{7BD45CA9-9361-4787-A325-697A19FBDCD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2EBD911-1DD8-5A41-AF5A-01E2A552728E}" type="pres">
      <dgm:prSet presAssocID="{7BD45CA9-9361-4787-A325-697A19FBDCD6}" presName="negativeSpace" presStyleCnt="0"/>
      <dgm:spPr/>
    </dgm:pt>
    <dgm:pt modelId="{CAE6EB00-AF98-9E4C-BE99-C6D502E11EC3}" type="pres">
      <dgm:prSet presAssocID="{7BD45CA9-9361-4787-A325-697A19FBDCD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76EE606-5FA1-6D4C-B91F-76C9F885C6E6}" type="presOf" srcId="{51A0644A-D88C-48EE-8266-B24F8A5EEC99}" destId="{FEB2BA8E-052B-844B-9ACD-A8ADA63DE31B}" srcOrd="1" destOrd="0" presId="urn:microsoft.com/office/officeart/2005/8/layout/list1"/>
    <dgm:cxn modelId="{9E533611-D664-442C-90BC-52EB3FDE5D8E}" srcId="{51A0644A-D88C-48EE-8266-B24F8A5EEC99}" destId="{3142A007-F5D9-4804-B352-75A957D9E46D}" srcOrd="2" destOrd="0" parTransId="{0F636CC7-4118-45C2-9533-1E7F3F7ADB9E}" sibTransId="{7FFFCFA6-23F4-4C68-80AB-57D70462CD3F}"/>
    <dgm:cxn modelId="{7F899A13-1A1C-4668-A263-AE259C81D171}" srcId="{51A0644A-D88C-48EE-8266-B24F8A5EEC99}" destId="{3C022ED8-D8F0-444A-92F0-05A5507BC17D}" srcOrd="0" destOrd="0" parTransId="{B87CD006-83DF-42D3-931E-25A51E71B19A}" sibTransId="{B917BBDE-C995-4E7B-A1E4-C1589EF378FE}"/>
    <dgm:cxn modelId="{1559B515-B457-2849-B1DB-84009D994EFC}" type="presOf" srcId="{CC8D488E-41D5-4AAE-BCE0-BAA903637B05}" destId="{1B4F24BC-5580-1740-BE3F-17B2ED7780FC}" srcOrd="0" destOrd="0" presId="urn:microsoft.com/office/officeart/2005/8/layout/list1"/>
    <dgm:cxn modelId="{6BFE9D1E-6169-43AD-87B2-566D94D917AA}" srcId="{7BD45CA9-9361-4787-A325-697A19FBDCD6}" destId="{440AAA4D-B379-4A89-9791-6FB5441FEE1A}" srcOrd="1" destOrd="0" parTransId="{8B25925E-FA8E-439E-A6AC-2F6078C65AD2}" sibTransId="{1801F36D-2D3A-4498-9F35-8E16007FD734}"/>
    <dgm:cxn modelId="{E5A1073C-96E2-8F4E-8973-AE96D1469A5F}" type="presOf" srcId="{7BD45CA9-9361-4787-A325-697A19FBDCD6}" destId="{AC1CB502-05EF-CF49-B12B-D25A768F1455}" srcOrd="1" destOrd="0" presId="urn:microsoft.com/office/officeart/2005/8/layout/list1"/>
    <dgm:cxn modelId="{3EDE6E6B-BBA6-EB4B-903A-8CE62653450E}" type="presOf" srcId="{440AAA4D-B379-4A89-9791-6FB5441FEE1A}" destId="{CAE6EB00-AF98-9E4C-BE99-C6D502E11EC3}" srcOrd="0" destOrd="1" presId="urn:microsoft.com/office/officeart/2005/8/layout/list1"/>
    <dgm:cxn modelId="{5CA4066D-9AE5-5847-A51A-E2315275445F}" type="presOf" srcId="{759D06B4-5AF2-4878-A47B-1AF2BAFEE1D4}" destId="{CAE6EB00-AF98-9E4C-BE99-C6D502E11EC3}" srcOrd="0" destOrd="0" presId="urn:microsoft.com/office/officeart/2005/8/layout/list1"/>
    <dgm:cxn modelId="{9FBD377F-4931-4E1F-82C5-60BEF587F72D}" srcId="{51A0644A-D88C-48EE-8266-B24F8A5EEC99}" destId="{9DF2AB49-3258-4348-B745-AF30616D0B21}" srcOrd="1" destOrd="0" parTransId="{C3F1B483-FDB3-4958-848C-38A2F702CEAA}" sibTransId="{6C34C388-3637-43E2-9C01-F5E69B23E096}"/>
    <dgm:cxn modelId="{FCE63284-30B3-DE4C-83DB-EA949D7D3B7D}" type="presOf" srcId="{7BD45CA9-9361-4787-A325-697A19FBDCD6}" destId="{50CCCA37-286D-CB41-B2D4-5A1A5E7298B2}" srcOrd="0" destOrd="0" presId="urn:microsoft.com/office/officeart/2005/8/layout/list1"/>
    <dgm:cxn modelId="{B44C5A88-B216-2E48-B02B-8A7BF47E8FEF}" type="presOf" srcId="{51A0644A-D88C-48EE-8266-B24F8A5EEC99}" destId="{B3844832-408F-8644-B24E-C16E85C3279D}" srcOrd="0" destOrd="0" presId="urn:microsoft.com/office/officeart/2005/8/layout/list1"/>
    <dgm:cxn modelId="{933AE28F-33CF-4DAA-BD45-D3F832760FA5}" srcId="{CC8D488E-41D5-4AAE-BCE0-BAA903637B05}" destId="{7BD45CA9-9361-4787-A325-697A19FBDCD6}" srcOrd="1" destOrd="0" parTransId="{B6A03170-00AA-4727-A20A-47EF3CC015C7}" sibTransId="{5A44D0B3-C004-448A-BBCB-D52AC9A32A63}"/>
    <dgm:cxn modelId="{780F4F94-2C48-E24D-8B2B-31C103F5CF15}" type="presOf" srcId="{3142A007-F5D9-4804-B352-75A957D9E46D}" destId="{D92A18FE-0B11-A449-BF3F-8EEF7172F4C2}" srcOrd="0" destOrd="2" presId="urn:microsoft.com/office/officeart/2005/8/layout/list1"/>
    <dgm:cxn modelId="{04FD7899-A133-4F8D-879A-11D20026BA27}" srcId="{CC8D488E-41D5-4AAE-BCE0-BAA903637B05}" destId="{51A0644A-D88C-48EE-8266-B24F8A5EEC99}" srcOrd="0" destOrd="0" parTransId="{770DB4F4-76A0-4BCD-89B8-ECACD99EC749}" sibTransId="{A6FF552C-C6CA-40BE-8B9A-40BC2817C2D1}"/>
    <dgm:cxn modelId="{FA2B78A7-10F1-4B9A-A22D-16F56F83ED64}" srcId="{7BD45CA9-9361-4787-A325-697A19FBDCD6}" destId="{759D06B4-5AF2-4878-A47B-1AF2BAFEE1D4}" srcOrd="0" destOrd="0" parTransId="{D315869A-45D1-4838-B9CE-F5E13F8AE829}" sibTransId="{FEE77A79-0DD5-4063-8409-EE9E86E190D8}"/>
    <dgm:cxn modelId="{A87380D3-A106-5E4B-8903-6F1A8C8AEA93}" type="presOf" srcId="{9DF2AB49-3258-4348-B745-AF30616D0B21}" destId="{D92A18FE-0B11-A449-BF3F-8EEF7172F4C2}" srcOrd="0" destOrd="1" presId="urn:microsoft.com/office/officeart/2005/8/layout/list1"/>
    <dgm:cxn modelId="{7DD1FAD5-36C8-C844-972D-7161B2F4D000}" type="presOf" srcId="{3C022ED8-D8F0-444A-92F0-05A5507BC17D}" destId="{D92A18FE-0B11-A449-BF3F-8EEF7172F4C2}" srcOrd="0" destOrd="0" presId="urn:microsoft.com/office/officeart/2005/8/layout/list1"/>
    <dgm:cxn modelId="{8F97060C-9E7B-4545-B09A-9BF6DAD4272D}" type="presParOf" srcId="{1B4F24BC-5580-1740-BE3F-17B2ED7780FC}" destId="{7108DDED-61A4-D44F-ACAE-73E776237614}" srcOrd="0" destOrd="0" presId="urn:microsoft.com/office/officeart/2005/8/layout/list1"/>
    <dgm:cxn modelId="{AEE622F9-8216-BD47-9887-DB4BC0865204}" type="presParOf" srcId="{7108DDED-61A4-D44F-ACAE-73E776237614}" destId="{B3844832-408F-8644-B24E-C16E85C3279D}" srcOrd="0" destOrd="0" presId="urn:microsoft.com/office/officeart/2005/8/layout/list1"/>
    <dgm:cxn modelId="{D2862482-9583-CB44-A943-2F342D18D102}" type="presParOf" srcId="{7108DDED-61A4-D44F-ACAE-73E776237614}" destId="{FEB2BA8E-052B-844B-9ACD-A8ADA63DE31B}" srcOrd="1" destOrd="0" presId="urn:microsoft.com/office/officeart/2005/8/layout/list1"/>
    <dgm:cxn modelId="{2EE6F8EB-5F5C-464A-A7F6-B8F124D3E363}" type="presParOf" srcId="{1B4F24BC-5580-1740-BE3F-17B2ED7780FC}" destId="{CEA9DF30-B408-054B-947D-42D891C0DB6D}" srcOrd="1" destOrd="0" presId="urn:microsoft.com/office/officeart/2005/8/layout/list1"/>
    <dgm:cxn modelId="{3850C7B6-E943-3342-B6D2-AB579A18E791}" type="presParOf" srcId="{1B4F24BC-5580-1740-BE3F-17B2ED7780FC}" destId="{D92A18FE-0B11-A449-BF3F-8EEF7172F4C2}" srcOrd="2" destOrd="0" presId="urn:microsoft.com/office/officeart/2005/8/layout/list1"/>
    <dgm:cxn modelId="{D13DB0FC-01F8-ED45-B2D2-5BC53397C7B8}" type="presParOf" srcId="{1B4F24BC-5580-1740-BE3F-17B2ED7780FC}" destId="{E5B142CC-16BF-E545-A0D5-EBBB49EA9EF7}" srcOrd="3" destOrd="0" presId="urn:microsoft.com/office/officeart/2005/8/layout/list1"/>
    <dgm:cxn modelId="{2FD2BFC5-BF35-D64C-BA07-E01863D06686}" type="presParOf" srcId="{1B4F24BC-5580-1740-BE3F-17B2ED7780FC}" destId="{63BF5B1B-C3DC-0D43-ABA1-21421AB9278B}" srcOrd="4" destOrd="0" presId="urn:microsoft.com/office/officeart/2005/8/layout/list1"/>
    <dgm:cxn modelId="{21E95AEB-ADF8-8A41-8851-EA1D7392135E}" type="presParOf" srcId="{63BF5B1B-C3DC-0D43-ABA1-21421AB9278B}" destId="{50CCCA37-286D-CB41-B2D4-5A1A5E7298B2}" srcOrd="0" destOrd="0" presId="urn:microsoft.com/office/officeart/2005/8/layout/list1"/>
    <dgm:cxn modelId="{F1C19712-68EB-DC41-9465-8CF9A9AC495C}" type="presParOf" srcId="{63BF5B1B-C3DC-0D43-ABA1-21421AB9278B}" destId="{AC1CB502-05EF-CF49-B12B-D25A768F1455}" srcOrd="1" destOrd="0" presId="urn:microsoft.com/office/officeart/2005/8/layout/list1"/>
    <dgm:cxn modelId="{C196347E-8992-3749-A53B-D31AB052DCCC}" type="presParOf" srcId="{1B4F24BC-5580-1740-BE3F-17B2ED7780FC}" destId="{E2EBD911-1DD8-5A41-AF5A-01E2A552728E}" srcOrd="5" destOrd="0" presId="urn:microsoft.com/office/officeart/2005/8/layout/list1"/>
    <dgm:cxn modelId="{7D1F4763-C9CF-494F-8BBE-53692EAC5CEE}" type="presParOf" srcId="{1B4F24BC-5580-1740-BE3F-17B2ED7780FC}" destId="{CAE6EB00-AF98-9E4C-BE99-C6D502E11EC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B80431-BB72-4E95-8F38-AB4F4E772CC4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F7043ED-BBFA-4CAA-9383-AC657163F4BC}">
      <dgm:prSet/>
      <dgm:spPr/>
      <dgm:t>
        <a:bodyPr/>
        <a:lstStyle/>
        <a:p>
          <a:r>
            <a:rPr lang="en-GB" b="1" u="sng"/>
            <a:t>Key Challenges:</a:t>
          </a:r>
          <a:endParaRPr lang="en-US"/>
        </a:p>
      </dgm:t>
    </dgm:pt>
    <dgm:pt modelId="{4E1965EF-6ED1-4FE6-8E0A-9C24F05943BF}" type="parTrans" cxnId="{AB7DAE97-7E1D-404E-A7B7-D6AB2770BA5F}">
      <dgm:prSet/>
      <dgm:spPr/>
      <dgm:t>
        <a:bodyPr/>
        <a:lstStyle/>
        <a:p>
          <a:endParaRPr lang="en-US"/>
        </a:p>
      </dgm:t>
    </dgm:pt>
    <dgm:pt modelId="{15FD2238-A84F-4680-8274-DA0A2B82383A}" type="sibTrans" cxnId="{AB7DAE97-7E1D-404E-A7B7-D6AB2770BA5F}">
      <dgm:prSet/>
      <dgm:spPr/>
      <dgm:t>
        <a:bodyPr/>
        <a:lstStyle/>
        <a:p>
          <a:endParaRPr lang="en-US"/>
        </a:p>
      </dgm:t>
    </dgm:pt>
    <dgm:pt modelId="{62E7538B-62AC-4DEC-A0A5-07D4BE3EF57D}">
      <dgm:prSet/>
      <dgm:spPr/>
      <dgm:t>
        <a:bodyPr/>
        <a:lstStyle/>
        <a:p>
          <a:r>
            <a:rPr lang="en-GB" dirty="0"/>
            <a:t>Keyword extraction from CSAM-related filenames </a:t>
          </a:r>
          <a:br>
            <a:rPr lang="en-GB" dirty="0"/>
          </a:br>
          <a:r>
            <a:rPr lang="en-GB" dirty="0">
              <a:sym typeface="Wingdings" panose="05000000000000000000" pitchFamily="2" charset="2"/>
            </a:rPr>
            <a:t></a:t>
          </a:r>
          <a:r>
            <a:rPr lang="en-GB" dirty="0"/>
            <a:t> very short text samples</a:t>
          </a:r>
          <a:endParaRPr lang="en-US" dirty="0"/>
        </a:p>
      </dgm:t>
    </dgm:pt>
    <dgm:pt modelId="{53C713EE-9E59-49CE-997C-CFBA39D2D045}" type="parTrans" cxnId="{E43756B5-C9AF-43A7-B8FB-6395E70F7738}">
      <dgm:prSet/>
      <dgm:spPr/>
      <dgm:t>
        <a:bodyPr/>
        <a:lstStyle/>
        <a:p>
          <a:endParaRPr lang="en-US"/>
        </a:p>
      </dgm:t>
    </dgm:pt>
    <dgm:pt modelId="{6C32A085-E87B-4D5B-9998-6238EDD8814A}" type="sibTrans" cxnId="{E43756B5-C9AF-43A7-B8FB-6395E70F7738}">
      <dgm:prSet/>
      <dgm:spPr/>
      <dgm:t>
        <a:bodyPr/>
        <a:lstStyle/>
        <a:p>
          <a:endParaRPr lang="en-US"/>
        </a:p>
      </dgm:t>
    </dgm:pt>
    <dgm:pt modelId="{2E329013-C5F9-4F27-884F-E00F398FE4DC}">
      <dgm:prSet/>
      <dgm:spPr/>
      <dgm:t>
        <a:bodyPr/>
        <a:lstStyle/>
        <a:p>
          <a:r>
            <a:rPr lang="en-BE" dirty="0"/>
            <a:t>Existing tools (e.g. developed by Meta/Facebook) are not trained on child abusive content</a:t>
          </a:r>
          <a:endParaRPr lang="en-US" dirty="0"/>
        </a:p>
      </dgm:t>
    </dgm:pt>
    <dgm:pt modelId="{E6FD04AB-F18D-4D96-90CF-FC49542DFDF6}" type="parTrans" cxnId="{123C5322-53D4-4715-BC15-5411C0959AC9}">
      <dgm:prSet/>
      <dgm:spPr/>
      <dgm:t>
        <a:bodyPr/>
        <a:lstStyle/>
        <a:p>
          <a:endParaRPr lang="en-US"/>
        </a:p>
      </dgm:t>
    </dgm:pt>
    <dgm:pt modelId="{9C6DDE49-4A1D-4745-BC82-122231D330E2}" type="sibTrans" cxnId="{123C5322-53D4-4715-BC15-5411C0959AC9}">
      <dgm:prSet/>
      <dgm:spPr/>
      <dgm:t>
        <a:bodyPr/>
        <a:lstStyle/>
        <a:p>
          <a:endParaRPr lang="en-US"/>
        </a:p>
      </dgm:t>
    </dgm:pt>
    <dgm:pt modelId="{D97C5315-5F7A-4925-85B2-B07302C99240}">
      <dgm:prSet/>
      <dgm:spPr/>
      <dgm:t>
        <a:bodyPr/>
        <a:lstStyle/>
        <a:p>
          <a:r>
            <a:rPr lang="en-BE" dirty="0"/>
            <a:t>Goal: use iCOP to train new models or finetune existing models</a:t>
          </a:r>
          <a:endParaRPr lang="en-US" dirty="0"/>
        </a:p>
      </dgm:t>
    </dgm:pt>
    <dgm:pt modelId="{9CC9516F-0720-4BF2-B97A-B1FDF8591704}" type="parTrans" cxnId="{362549DD-511A-43D9-92CD-18107011E0EA}">
      <dgm:prSet/>
      <dgm:spPr/>
      <dgm:t>
        <a:bodyPr/>
        <a:lstStyle/>
        <a:p>
          <a:endParaRPr lang="en-US"/>
        </a:p>
      </dgm:t>
    </dgm:pt>
    <dgm:pt modelId="{CA1E1165-FC86-46AE-9373-2441746A8A2B}" type="sibTrans" cxnId="{362549DD-511A-43D9-92CD-18107011E0EA}">
      <dgm:prSet/>
      <dgm:spPr/>
      <dgm:t>
        <a:bodyPr/>
        <a:lstStyle/>
        <a:p>
          <a:endParaRPr lang="en-US"/>
        </a:p>
      </dgm:t>
    </dgm:pt>
    <dgm:pt modelId="{908F700D-8A0F-0D49-B699-D85F4294F806}" type="pres">
      <dgm:prSet presAssocID="{64B80431-BB72-4E95-8F38-AB4F4E772CC4}" presName="vert0" presStyleCnt="0">
        <dgm:presLayoutVars>
          <dgm:dir/>
          <dgm:animOne val="branch"/>
          <dgm:animLvl val="lvl"/>
        </dgm:presLayoutVars>
      </dgm:prSet>
      <dgm:spPr/>
    </dgm:pt>
    <dgm:pt modelId="{83BFF3EA-D437-B445-A950-EAA251245DB0}" type="pres">
      <dgm:prSet presAssocID="{CF7043ED-BBFA-4CAA-9383-AC657163F4BC}" presName="thickLine" presStyleLbl="alignNode1" presStyleIdx="0" presStyleCnt="4"/>
      <dgm:spPr/>
    </dgm:pt>
    <dgm:pt modelId="{03EBF5D6-B08F-6D47-A0D6-7FD21C14A34C}" type="pres">
      <dgm:prSet presAssocID="{CF7043ED-BBFA-4CAA-9383-AC657163F4BC}" presName="horz1" presStyleCnt="0"/>
      <dgm:spPr/>
    </dgm:pt>
    <dgm:pt modelId="{00D95CDA-4DE4-C644-BF05-A0597E71B2F4}" type="pres">
      <dgm:prSet presAssocID="{CF7043ED-BBFA-4CAA-9383-AC657163F4BC}" presName="tx1" presStyleLbl="revTx" presStyleIdx="0" presStyleCnt="4"/>
      <dgm:spPr/>
    </dgm:pt>
    <dgm:pt modelId="{DA2D556E-1AAF-E741-AF51-8F49D8620FB7}" type="pres">
      <dgm:prSet presAssocID="{CF7043ED-BBFA-4CAA-9383-AC657163F4BC}" presName="vert1" presStyleCnt="0"/>
      <dgm:spPr/>
    </dgm:pt>
    <dgm:pt modelId="{66D772EC-D03E-5143-A074-FBF8B83DF47F}" type="pres">
      <dgm:prSet presAssocID="{62E7538B-62AC-4DEC-A0A5-07D4BE3EF57D}" presName="thickLine" presStyleLbl="alignNode1" presStyleIdx="1" presStyleCnt="4"/>
      <dgm:spPr/>
    </dgm:pt>
    <dgm:pt modelId="{CE57BDBC-4371-504D-97C2-25D8FBB42961}" type="pres">
      <dgm:prSet presAssocID="{62E7538B-62AC-4DEC-A0A5-07D4BE3EF57D}" presName="horz1" presStyleCnt="0"/>
      <dgm:spPr/>
    </dgm:pt>
    <dgm:pt modelId="{3F2E45FD-8AB4-2745-80CC-4D9566C57BCD}" type="pres">
      <dgm:prSet presAssocID="{62E7538B-62AC-4DEC-A0A5-07D4BE3EF57D}" presName="tx1" presStyleLbl="revTx" presStyleIdx="1" presStyleCnt="4"/>
      <dgm:spPr/>
    </dgm:pt>
    <dgm:pt modelId="{6975ACF8-F61F-DE44-8B54-596BA3BD70EF}" type="pres">
      <dgm:prSet presAssocID="{62E7538B-62AC-4DEC-A0A5-07D4BE3EF57D}" presName="vert1" presStyleCnt="0"/>
      <dgm:spPr/>
    </dgm:pt>
    <dgm:pt modelId="{A3E877EB-5A65-0649-9CAE-A80D761E7AA6}" type="pres">
      <dgm:prSet presAssocID="{2E329013-C5F9-4F27-884F-E00F398FE4DC}" presName="thickLine" presStyleLbl="alignNode1" presStyleIdx="2" presStyleCnt="4"/>
      <dgm:spPr/>
    </dgm:pt>
    <dgm:pt modelId="{16DF0C84-6DB9-D74E-A988-CBC3F419C0AB}" type="pres">
      <dgm:prSet presAssocID="{2E329013-C5F9-4F27-884F-E00F398FE4DC}" presName="horz1" presStyleCnt="0"/>
      <dgm:spPr/>
    </dgm:pt>
    <dgm:pt modelId="{213690BA-9914-724D-8A3D-D32292B4DCDA}" type="pres">
      <dgm:prSet presAssocID="{2E329013-C5F9-4F27-884F-E00F398FE4DC}" presName="tx1" presStyleLbl="revTx" presStyleIdx="2" presStyleCnt="4"/>
      <dgm:spPr/>
    </dgm:pt>
    <dgm:pt modelId="{C18E6168-12CE-0040-942A-A9FE89E3D163}" type="pres">
      <dgm:prSet presAssocID="{2E329013-C5F9-4F27-884F-E00F398FE4DC}" presName="vert1" presStyleCnt="0"/>
      <dgm:spPr/>
    </dgm:pt>
    <dgm:pt modelId="{144B37E8-145A-6F4D-8228-04EB70AC68E7}" type="pres">
      <dgm:prSet presAssocID="{D97C5315-5F7A-4925-85B2-B07302C99240}" presName="thickLine" presStyleLbl="alignNode1" presStyleIdx="3" presStyleCnt="4"/>
      <dgm:spPr/>
    </dgm:pt>
    <dgm:pt modelId="{27DDE3A4-7C7B-8743-977C-987A378A7BAA}" type="pres">
      <dgm:prSet presAssocID="{D97C5315-5F7A-4925-85B2-B07302C99240}" presName="horz1" presStyleCnt="0"/>
      <dgm:spPr/>
    </dgm:pt>
    <dgm:pt modelId="{CF75DE01-D84E-4F4B-B7DC-D7CB82C020A4}" type="pres">
      <dgm:prSet presAssocID="{D97C5315-5F7A-4925-85B2-B07302C99240}" presName="tx1" presStyleLbl="revTx" presStyleIdx="3" presStyleCnt="4"/>
      <dgm:spPr/>
    </dgm:pt>
    <dgm:pt modelId="{9A4AC93A-101B-0140-B48B-CDB47EE70609}" type="pres">
      <dgm:prSet presAssocID="{D97C5315-5F7A-4925-85B2-B07302C99240}" presName="vert1" presStyleCnt="0"/>
      <dgm:spPr/>
    </dgm:pt>
  </dgm:ptLst>
  <dgm:cxnLst>
    <dgm:cxn modelId="{123C5322-53D4-4715-BC15-5411C0959AC9}" srcId="{64B80431-BB72-4E95-8F38-AB4F4E772CC4}" destId="{2E329013-C5F9-4F27-884F-E00F398FE4DC}" srcOrd="2" destOrd="0" parTransId="{E6FD04AB-F18D-4D96-90CF-FC49542DFDF6}" sibTransId="{9C6DDE49-4A1D-4745-BC82-122231D330E2}"/>
    <dgm:cxn modelId="{6AEF0731-C3E7-0346-AD4C-6DF429E8EA49}" type="presOf" srcId="{64B80431-BB72-4E95-8F38-AB4F4E772CC4}" destId="{908F700D-8A0F-0D49-B699-D85F4294F806}" srcOrd="0" destOrd="0" presId="urn:microsoft.com/office/officeart/2008/layout/LinedList"/>
    <dgm:cxn modelId="{C9BB3C50-CEDE-DE43-AE8F-16FFD5BF5A54}" type="presOf" srcId="{62E7538B-62AC-4DEC-A0A5-07D4BE3EF57D}" destId="{3F2E45FD-8AB4-2745-80CC-4D9566C57BCD}" srcOrd="0" destOrd="0" presId="urn:microsoft.com/office/officeart/2008/layout/LinedList"/>
    <dgm:cxn modelId="{AB7DAE97-7E1D-404E-A7B7-D6AB2770BA5F}" srcId="{64B80431-BB72-4E95-8F38-AB4F4E772CC4}" destId="{CF7043ED-BBFA-4CAA-9383-AC657163F4BC}" srcOrd="0" destOrd="0" parTransId="{4E1965EF-6ED1-4FE6-8E0A-9C24F05943BF}" sibTransId="{15FD2238-A84F-4680-8274-DA0A2B82383A}"/>
    <dgm:cxn modelId="{254BBD99-A549-2441-AD49-96BFAA57A5A7}" type="presOf" srcId="{2E329013-C5F9-4F27-884F-E00F398FE4DC}" destId="{213690BA-9914-724D-8A3D-D32292B4DCDA}" srcOrd="0" destOrd="0" presId="urn:microsoft.com/office/officeart/2008/layout/LinedList"/>
    <dgm:cxn modelId="{DDA546A6-A515-394F-ACC9-BF4C6F9696FA}" type="presOf" srcId="{D97C5315-5F7A-4925-85B2-B07302C99240}" destId="{CF75DE01-D84E-4F4B-B7DC-D7CB82C020A4}" srcOrd="0" destOrd="0" presId="urn:microsoft.com/office/officeart/2008/layout/LinedList"/>
    <dgm:cxn modelId="{E43756B5-C9AF-43A7-B8FB-6395E70F7738}" srcId="{64B80431-BB72-4E95-8F38-AB4F4E772CC4}" destId="{62E7538B-62AC-4DEC-A0A5-07D4BE3EF57D}" srcOrd="1" destOrd="0" parTransId="{53C713EE-9E59-49CE-997C-CFBA39D2D045}" sibTransId="{6C32A085-E87B-4D5B-9998-6238EDD8814A}"/>
    <dgm:cxn modelId="{362549DD-511A-43D9-92CD-18107011E0EA}" srcId="{64B80431-BB72-4E95-8F38-AB4F4E772CC4}" destId="{D97C5315-5F7A-4925-85B2-B07302C99240}" srcOrd="3" destOrd="0" parTransId="{9CC9516F-0720-4BF2-B97A-B1FDF8591704}" sibTransId="{CA1E1165-FC86-46AE-9373-2441746A8A2B}"/>
    <dgm:cxn modelId="{7663E9F1-8F62-AE40-94CE-1ABD4FA19B7C}" type="presOf" srcId="{CF7043ED-BBFA-4CAA-9383-AC657163F4BC}" destId="{00D95CDA-4DE4-C644-BF05-A0597E71B2F4}" srcOrd="0" destOrd="0" presId="urn:microsoft.com/office/officeart/2008/layout/LinedList"/>
    <dgm:cxn modelId="{54E315E4-51D5-DB49-95F2-8722A673EB61}" type="presParOf" srcId="{908F700D-8A0F-0D49-B699-D85F4294F806}" destId="{83BFF3EA-D437-B445-A950-EAA251245DB0}" srcOrd="0" destOrd="0" presId="urn:microsoft.com/office/officeart/2008/layout/LinedList"/>
    <dgm:cxn modelId="{422E79E0-C372-EB49-AE15-5B7F7EC72A8E}" type="presParOf" srcId="{908F700D-8A0F-0D49-B699-D85F4294F806}" destId="{03EBF5D6-B08F-6D47-A0D6-7FD21C14A34C}" srcOrd="1" destOrd="0" presId="urn:microsoft.com/office/officeart/2008/layout/LinedList"/>
    <dgm:cxn modelId="{B590B0DA-5DE8-724F-9FAD-A9CDED5C8F94}" type="presParOf" srcId="{03EBF5D6-B08F-6D47-A0D6-7FD21C14A34C}" destId="{00D95CDA-4DE4-C644-BF05-A0597E71B2F4}" srcOrd="0" destOrd="0" presId="urn:microsoft.com/office/officeart/2008/layout/LinedList"/>
    <dgm:cxn modelId="{7C2CC061-A865-8149-B203-B992D12A2AB4}" type="presParOf" srcId="{03EBF5D6-B08F-6D47-A0D6-7FD21C14A34C}" destId="{DA2D556E-1AAF-E741-AF51-8F49D8620FB7}" srcOrd="1" destOrd="0" presId="urn:microsoft.com/office/officeart/2008/layout/LinedList"/>
    <dgm:cxn modelId="{A85C2B5B-4F13-3F48-9603-3AFD9A7F072C}" type="presParOf" srcId="{908F700D-8A0F-0D49-B699-D85F4294F806}" destId="{66D772EC-D03E-5143-A074-FBF8B83DF47F}" srcOrd="2" destOrd="0" presId="urn:microsoft.com/office/officeart/2008/layout/LinedList"/>
    <dgm:cxn modelId="{4B87131E-13F3-D743-8A99-8CA3D775F02A}" type="presParOf" srcId="{908F700D-8A0F-0D49-B699-D85F4294F806}" destId="{CE57BDBC-4371-504D-97C2-25D8FBB42961}" srcOrd="3" destOrd="0" presId="urn:microsoft.com/office/officeart/2008/layout/LinedList"/>
    <dgm:cxn modelId="{AAC0AE68-8758-AE4D-BDE8-684596D5CAD5}" type="presParOf" srcId="{CE57BDBC-4371-504D-97C2-25D8FBB42961}" destId="{3F2E45FD-8AB4-2745-80CC-4D9566C57BCD}" srcOrd="0" destOrd="0" presId="urn:microsoft.com/office/officeart/2008/layout/LinedList"/>
    <dgm:cxn modelId="{1AD7BAB3-D80E-284C-A1C9-D4C971ECC62E}" type="presParOf" srcId="{CE57BDBC-4371-504D-97C2-25D8FBB42961}" destId="{6975ACF8-F61F-DE44-8B54-596BA3BD70EF}" srcOrd="1" destOrd="0" presId="urn:microsoft.com/office/officeart/2008/layout/LinedList"/>
    <dgm:cxn modelId="{03D14001-1E53-4C4C-832E-78566CB5B4B3}" type="presParOf" srcId="{908F700D-8A0F-0D49-B699-D85F4294F806}" destId="{A3E877EB-5A65-0649-9CAE-A80D761E7AA6}" srcOrd="4" destOrd="0" presId="urn:microsoft.com/office/officeart/2008/layout/LinedList"/>
    <dgm:cxn modelId="{CB05A777-2605-994D-A506-4787C9CBBFC1}" type="presParOf" srcId="{908F700D-8A0F-0D49-B699-D85F4294F806}" destId="{16DF0C84-6DB9-D74E-A988-CBC3F419C0AB}" srcOrd="5" destOrd="0" presId="urn:microsoft.com/office/officeart/2008/layout/LinedList"/>
    <dgm:cxn modelId="{4DBCA7ED-8D9E-194C-AD97-3F6AEE9B87A5}" type="presParOf" srcId="{16DF0C84-6DB9-D74E-A988-CBC3F419C0AB}" destId="{213690BA-9914-724D-8A3D-D32292B4DCDA}" srcOrd="0" destOrd="0" presId="urn:microsoft.com/office/officeart/2008/layout/LinedList"/>
    <dgm:cxn modelId="{10EF4D38-F84E-674F-B24A-08B853EDE180}" type="presParOf" srcId="{16DF0C84-6DB9-D74E-A988-CBC3F419C0AB}" destId="{C18E6168-12CE-0040-942A-A9FE89E3D163}" srcOrd="1" destOrd="0" presId="urn:microsoft.com/office/officeart/2008/layout/LinedList"/>
    <dgm:cxn modelId="{B3E7290E-C70D-FB45-95EF-9FEC0AEE407B}" type="presParOf" srcId="{908F700D-8A0F-0D49-B699-D85F4294F806}" destId="{144B37E8-145A-6F4D-8228-04EB70AC68E7}" srcOrd="6" destOrd="0" presId="urn:microsoft.com/office/officeart/2008/layout/LinedList"/>
    <dgm:cxn modelId="{F1AB6DF0-957F-D44B-9818-B8A16F0130D9}" type="presParOf" srcId="{908F700D-8A0F-0D49-B699-D85F4294F806}" destId="{27DDE3A4-7C7B-8743-977C-987A378A7BAA}" srcOrd="7" destOrd="0" presId="urn:microsoft.com/office/officeart/2008/layout/LinedList"/>
    <dgm:cxn modelId="{134234B0-D696-3345-BD53-774E3CEF0CF9}" type="presParOf" srcId="{27DDE3A4-7C7B-8743-977C-987A378A7BAA}" destId="{CF75DE01-D84E-4F4B-B7DC-D7CB82C020A4}" srcOrd="0" destOrd="0" presId="urn:microsoft.com/office/officeart/2008/layout/LinedList"/>
    <dgm:cxn modelId="{C330BDCF-E868-C143-8FC8-FB3D62D940CA}" type="presParOf" srcId="{27DDE3A4-7C7B-8743-977C-987A378A7BAA}" destId="{9A4AC93A-101B-0140-B48B-CDB47EE7060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B80431-BB72-4E95-8F38-AB4F4E772CC4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F7043ED-BBFA-4CAA-9383-AC657163F4BC}">
      <dgm:prSet/>
      <dgm:spPr/>
      <dgm:t>
        <a:bodyPr/>
        <a:lstStyle/>
        <a:p>
          <a:r>
            <a:rPr lang="en-US" b="1" u="sng"/>
            <a:t>Evaluation</a:t>
          </a:r>
          <a:r>
            <a:rPr lang="en-US"/>
            <a:t>:</a:t>
          </a:r>
        </a:p>
      </dgm:t>
    </dgm:pt>
    <dgm:pt modelId="{4E1965EF-6ED1-4FE6-8E0A-9C24F05943BF}" type="parTrans" cxnId="{AB7DAE97-7E1D-404E-A7B7-D6AB2770BA5F}">
      <dgm:prSet/>
      <dgm:spPr/>
      <dgm:t>
        <a:bodyPr/>
        <a:lstStyle/>
        <a:p>
          <a:endParaRPr lang="en-US"/>
        </a:p>
      </dgm:t>
    </dgm:pt>
    <dgm:pt modelId="{15FD2238-A84F-4680-8274-DA0A2B82383A}" type="sibTrans" cxnId="{AB7DAE97-7E1D-404E-A7B7-D6AB2770BA5F}">
      <dgm:prSet/>
      <dgm:spPr/>
      <dgm:t>
        <a:bodyPr/>
        <a:lstStyle/>
        <a:p>
          <a:endParaRPr lang="en-US"/>
        </a:p>
      </dgm:t>
    </dgm:pt>
    <dgm:pt modelId="{62E7538B-62AC-4DEC-A0A5-07D4BE3EF57D}">
      <dgm:prSet/>
      <dgm:spPr/>
      <dgm:t>
        <a:bodyPr/>
        <a:lstStyle/>
        <a:p>
          <a:r>
            <a:rPr lang="en-BE">
              <a:latin typeface="Arial" panose="020B0604020202020204" pitchFamily="34" charset="0"/>
              <a:cs typeface="Arial" panose="020B0604020202020204" pitchFamily="34" charset="0"/>
            </a:rPr>
            <a:t>In collaboration with AG partners</a:t>
          </a:r>
          <a:endParaRPr lang="en-US"/>
        </a:p>
      </dgm:t>
    </dgm:pt>
    <dgm:pt modelId="{53C713EE-9E59-49CE-997C-CFBA39D2D045}" type="parTrans" cxnId="{E43756B5-C9AF-43A7-B8FB-6395E70F7738}">
      <dgm:prSet/>
      <dgm:spPr/>
      <dgm:t>
        <a:bodyPr/>
        <a:lstStyle/>
        <a:p>
          <a:endParaRPr lang="en-US"/>
        </a:p>
      </dgm:t>
    </dgm:pt>
    <dgm:pt modelId="{6C32A085-E87B-4D5B-9998-6238EDD8814A}" type="sibTrans" cxnId="{E43756B5-C9AF-43A7-B8FB-6395E70F7738}">
      <dgm:prSet/>
      <dgm:spPr/>
      <dgm:t>
        <a:bodyPr/>
        <a:lstStyle/>
        <a:p>
          <a:endParaRPr lang="en-US"/>
        </a:p>
      </dgm:t>
    </dgm:pt>
    <dgm:pt modelId="{2E329013-C5F9-4F27-884F-E00F398FE4DC}">
      <dgm:prSet/>
      <dgm:spPr/>
      <dgm:t>
        <a:bodyPr/>
        <a:lstStyle/>
        <a:p>
          <a:r>
            <a:rPr lang="en-BE"/>
            <a:t>Example:</a:t>
          </a:r>
          <a:endParaRPr lang="en-US"/>
        </a:p>
      </dgm:t>
    </dgm:pt>
    <dgm:pt modelId="{E6FD04AB-F18D-4D96-90CF-FC49542DFDF6}" type="parTrans" cxnId="{123C5322-53D4-4715-BC15-5411C0959AC9}">
      <dgm:prSet/>
      <dgm:spPr/>
      <dgm:t>
        <a:bodyPr/>
        <a:lstStyle/>
        <a:p>
          <a:endParaRPr lang="en-US"/>
        </a:p>
      </dgm:t>
    </dgm:pt>
    <dgm:pt modelId="{9C6DDE49-4A1D-4745-BC82-122231D330E2}" type="sibTrans" cxnId="{123C5322-53D4-4715-BC15-5411C0959AC9}">
      <dgm:prSet/>
      <dgm:spPr/>
      <dgm:t>
        <a:bodyPr/>
        <a:lstStyle/>
        <a:p>
          <a:endParaRPr lang="en-US"/>
        </a:p>
      </dgm:t>
    </dgm:pt>
    <dgm:pt modelId="{908F700D-8A0F-0D49-B699-D85F4294F806}" type="pres">
      <dgm:prSet presAssocID="{64B80431-BB72-4E95-8F38-AB4F4E772CC4}" presName="vert0" presStyleCnt="0">
        <dgm:presLayoutVars>
          <dgm:dir/>
          <dgm:animOne val="branch"/>
          <dgm:animLvl val="lvl"/>
        </dgm:presLayoutVars>
      </dgm:prSet>
      <dgm:spPr/>
    </dgm:pt>
    <dgm:pt modelId="{83BFF3EA-D437-B445-A950-EAA251245DB0}" type="pres">
      <dgm:prSet presAssocID="{CF7043ED-BBFA-4CAA-9383-AC657163F4BC}" presName="thickLine" presStyleLbl="alignNode1" presStyleIdx="0" presStyleCnt="3"/>
      <dgm:spPr/>
    </dgm:pt>
    <dgm:pt modelId="{03EBF5D6-B08F-6D47-A0D6-7FD21C14A34C}" type="pres">
      <dgm:prSet presAssocID="{CF7043ED-BBFA-4CAA-9383-AC657163F4BC}" presName="horz1" presStyleCnt="0"/>
      <dgm:spPr/>
    </dgm:pt>
    <dgm:pt modelId="{00D95CDA-4DE4-C644-BF05-A0597E71B2F4}" type="pres">
      <dgm:prSet presAssocID="{CF7043ED-BBFA-4CAA-9383-AC657163F4BC}" presName="tx1" presStyleLbl="revTx" presStyleIdx="0" presStyleCnt="3"/>
      <dgm:spPr/>
    </dgm:pt>
    <dgm:pt modelId="{DA2D556E-1AAF-E741-AF51-8F49D8620FB7}" type="pres">
      <dgm:prSet presAssocID="{CF7043ED-BBFA-4CAA-9383-AC657163F4BC}" presName="vert1" presStyleCnt="0"/>
      <dgm:spPr/>
    </dgm:pt>
    <dgm:pt modelId="{66D772EC-D03E-5143-A074-FBF8B83DF47F}" type="pres">
      <dgm:prSet presAssocID="{62E7538B-62AC-4DEC-A0A5-07D4BE3EF57D}" presName="thickLine" presStyleLbl="alignNode1" presStyleIdx="1" presStyleCnt="3"/>
      <dgm:spPr/>
    </dgm:pt>
    <dgm:pt modelId="{CE57BDBC-4371-504D-97C2-25D8FBB42961}" type="pres">
      <dgm:prSet presAssocID="{62E7538B-62AC-4DEC-A0A5-07D4BE3EF57D}" presName="horz1" presStyleCnt="0"/>
      <dgm:spPr/>
    </dgm:pt>
    <dgm:pt modelId="{3F2E45FD-8AB4-2745-80CC-4D9566C57BCD}" type="pres">
      <dgm:prSet presAssocID="{62E7538B-62AC-4DEC-A0A5-07D4BE3EF57D}" presName="tx1" presStyleLbl="revTx" presStyleIdx="1" presStyleCnt="3"/>
      <dgm:spPr/>
    </dgm:pt>
    <dgm:pt modelId="{6975ACF8-F61F-DE44-8B54-596BA3BD70EF}" type="pres">
      <dgm:prSet presAssocID="{62E7538B-62AC-4DEC-A0A5-07D4BE3EF57D}" presName="vert1" presStyleCnt="0"/>
      <dgm:spPr/>
    </dgm:pt>
    <dgm:pt modelId="{A3E877EB-5A65-0649-9CAE-A80D761E7AA6}" type="pres">
      <dgm:prSet presAssocID="{2E329013-C5F9-4F27-884F-E00F398FE4DC}" presName="thickLine" presStyleLbl="alignNode1" presStyleIdx="2" presStyleCnt="3"/>
      <dgm:spPr/>
    </dgm:pt>
    <dgm:pt modelId="{16DF0C84-6DB9-D74E-A988-CBC3F419C0AB}" type="pres">
      <dgm:prSet presAssocID="{2E329013-C5F9-4F27-884F-E00F398FE4DC}" presName="horz1" presStyleCnt="0"/>
      <dgm:spPr/>
    </dgm:pt>
    <dgm:pt modelId="{213690BA-9914-724D-8A3D-D32292B4DCDA}" type="pres">
      <dgm:prSet presAssocID="{2E329013-C5F9-4F27-884F-E00F398FE4DC}" presName="tx1" presStyleLbl="revTx" presStyleIdx="2" presStyleCnt="3"/>
      <dgm:spPr/>
    </dgm:pt>
    <dgm:pt modelId="{C18E6168-12CE-0040-942A-A9FE89E3D163}" type="pres">
      <dgm:prSet presAssocID="{2E329013-C5F9-4F27-884F-E00F398FE4DC}" presName="vert1" presStyleCnt="0"/>
      <dgm:spPr/>
    </dgm:pt>
  </dgm:ptLst>
  <dgm:cxnLst>
    <dgm:cxn modelId="{123C5322-53D4-4715-BC15-5411C0959AC9}" srcId="{64B80431-BB72-4E95-8F38-AB4F4E772CC4}" destId="{2E329013-C5F9-4F27-884F-E00F398FE4DC}" srcOrd="2" destOrd="0" parTransId="{E6FD04AB-F18D-4D96-90CF-FC49542DFDF6}" sibTransId="{9C6DDE49-4A1D-4745-BC82-122231D330E2}"/>
    <dgm:cxn modelId="{6AEF0731-C3E7-0346-AD4C-6DF429E8EA49}" type="presOf" srcId="{64B80431-BB72-4E95-8F38-AB4F4E772CC4}" destId="{908F700D-8A0F-0D49-B699-D85F4294F806}" srcOrd="0" destOrd="0" presId="urn:microsoft.com/office/officeart/2008/layout/LinedList"/>
    <dgm:cxn modelId="{C9BB3C50-CEDE-DE43-AE8F-16FFD5BF5A54}" type="presOf" srcId="{62E7538B-62AC-4DEC-A0A5-07D4BE3EF57D}" destId="{3F2E45FD-8AB4-2745-80CC-4D9566C57BCD}" srcOrd="0" destOrd="0" presId="urn:microsoft.com/office/officeart/2008/layout/LinedList"/>
    <dgm:cxn modelId="{AB7DAE97-7E1D-404E-A7B7-D6AB2770BA5F}" srcId="{64B80431-BB72-4E95-8F38-AB4F4E772CC4}" destId="{CF7043ED-BBFA-4CAA-9383-AC657163F4BC}" srcOrd="0" destOrd="0" parTransId="{4E1965EF-6ED1-4FE6-8E0A-9C24F05943BF}" sibTransId="{15FD2238-A84F-4680-8274-DA0A2B82383A}"/>
    <dgm:cxn modelId="{254BBD99-A549-2441-AD49-96BFAA57A5A7}" type="presOf" srcId="{2E329013-C5F9-4F27-884F-E00F398FE4DC}" destId="{213690BA-9914-724D-8A3D-D32292B4DCDA}" srcOrd="0" destOrd="0" presId="urn:microsoft.com/office/officeart/2008/layout/LinedList"/>
    <dgm:cxn modelId="{E43756B5-C9AF-43A7-B8FB-6395E70F7738}" srcId="{64B80431-BB72-4E95-8F38-AB4F4E772CC4}" destId="{62E7538B-62AC-4DEC-A0A5-07D4BE3EF57D}" srcOrd="1" destOrd="0" parTransId="{53C713EE-9E59-49CE-997C-CFBA39D2D045}" sibTransId="{6C32A085-E87B-4D5B-9998-6238EDD8814A}"/>
    <dgm:cxn modelId="{7663E9F1-8F62-AE40-94CE-1ABD4FA19B7C}" type="presOf" srcId="{CF7043ED-BBFA-4CAA-9383-AC657163F4BC}" destId="{00D95CDA-4DE4-C644-BF05-A0597E71B2F4}" srcOrd="0" destOrd="0" presId="urn:microsoft.com/office/officeart/2008/layout/LinedList"/>
    <dgm:cxn modelId="{54E315E4-51D5-DB49-95F2-8722A673EB61}" type="presParOf" srcId="{908F700D-8A0F-0D49-B699-D85F4294F806}" destId="{83BFF3EA-D437-B445-A950-EAA251245DB0}" srcOrd="0" destOrd="0" presId="urn:microsoft.com/office/officeart/2008/layout/LinedList"/>
    <dgm:cxn modelId="{422E79E0-C372-EB49-AE15-5B7F7EC72A8E}" type="presParOf" srcId="{908F700D-8A0F-0D49-B699-D85F4294F806}" destId="{03EBF5D6-B08F-6D47-A0D6-7FD21C14A34C}" srcOrd="1" destOrd="0" presId="urn:microsoft.com/office/officeart/2008/layout/LinedList"/>
    <dgm:cxn modelId="{B590B0DA-5DE8-724F-9FAD-A9CDED5C8F94}" type="presParOf" srcId="{03EBF5D6-B08F-6D47-A0D6-7FD21C14A34C}" destId="{00D95CDA-4DE4-C644-BF05-A0597E71B2F4}" srcOrd="0" destOrd="0" presId="urn:microsoft.com/office/officeart/2008/layout/LinedList"/>
    <dgm:cxn modelId="{7C2CC061-A865-8149-B203-B992D12A2AB4}" type="presParOf" srcId="{03EBF5D6-B08F-6D47-A0D6-7FD21C14A34C}" destId="{DA2D556E-1AAF-E741-AF51-8F49D8620FB7}" srcOrd="1" destOrd="0" presId="urn:microsoft.com/office/officeart/2008/layout/LinedList"/>
    <dgm:cxn modelId="{A85C2B5B-4F13-3F48-9603-3AFD9A7F072C}" type="presParOf" srcId="{908F700D-8A0F-0D49-B699-D85F4294F806}" destId="{66D772EC-D03E-5143-A074-FBF8B83DF47F}" srcOrd="2" destOrd="0" presId="urn:microsoft.com/office/officeart/2008/layout/LinedList"/>
    <dgm:cxn modelId="{4B87131E-13F3-D743-8A99-8CA3D775F02A}" type="presParOf" srcId="{908F700D-8A0F-0D49-B699-D85F4294F806}" destId="{CE57BDBC-4371-504D-97C2-25D8FBB42961}" srcOrd="3" destOrd="0" presId="urn:microsoft.com/office/officeart/2008/layout/LinedList"/>
    <dgm:cxn modelId="{AAC0AE68-8758-AE4D-BDE8-684596D5CAD5}" type="presParOf" srcId="{CE57BDBC-4371-504D-97C2-25D8FBB42961}" destId="{3F2E45FD-8AB4-2745-80CC-4D9566C57BCD}" srcOrd="0" destOrd="0" presId="urn:microsoft.com/office/officeart/2008/layout/LinedList"/>
    <dgm:cxn modelId="{1AD7BAB3-D80E-284C-A1C9-D4C971ECC62E}" type="presParOf" srcId="{CE57BDBC-4371-504D-97C2-25D8FBB42961}" destId="{6975ACF8-F61F-DE44-8B54-596BA3BD70EF}" srcOrd="1" destOrd="0" presId="urn:microsoft.com/office/officeart/2008/layout/LinedList"/>
    <dgm:cxn modelId="{03D14001-1E53-4C4C-832E-78566CB5B4B3}" type="presParOf" srcId="{908F700D-8A0F-0D49-B699-D85F4294F806}" destId="{A3E877EB-5A65-0649-9CAE-A80D761E7AA6}" srcOrd="4" destOrd="0" presId="urn:microsoft.com/office/officeart/2008/layout/LinedList"/>
    <dgm:cxn modelId="{CB05A777-2605-994D-A506-4787C9CBBFC1}" type="presParOf" srcId="{908F700D-8A0F-0D49-B699-D85F4294F806}" destId="{16DF0C84-6DB9-D74E-A988-CBC3F419C0AB}" srcOrd="5" destOrd="0" presId="urn:microsoft.com/office/officeart/2008/layout/LinedList"/>
    <dgm:cxn modelId="{4DBCA7ED-8D9E-194C-AD97-3F6AEE9B87A5}" type="presParOf" srcId="{16DF0C84-6DB9-D74E-A988-CBC3F419C0AB}" destId="{213690BA-9914-724D-8A3D-D32292B4DCDA}" srcOrd="0" destOrd="0" presId="urn:microsoft.com/office/officeart/2008/layout/LinedList"/>
    <dgm:cxn modelId="{10EF4D38-F84E-674F-B24A-08B853EDE180}" type="presParOf" srcId="{16DF0C84-6DB9-D74E-A988-CBC3F419C0AB}" destId="{C18E6168-12CE-0040-942A-A9FE89E3D16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5B9D2-1B49-D546-B0E5-BA4D275BB0E7}">
      <dsp:nvSpPr>
        <dsp:cNvPr id="0" name=""/>
        <dsp:cNvSpPr/>
      </dsp:nvSpPr>
      <dsp:spPr>
        <a:xfrm>
          <a:off x="0" y="400500"/>
          <a:ext cx="10350768" cy="2784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3335" tIns="541528" rIns="803335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BE" sz="3200" kern="1200"/>
            <a:t>INTERPOL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BE" sz="3200" kern="1200"/>
            <a:t>Australian Centre to Counter Child Exploitation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BE" sz="3200" kern="1200"/>
            <a:t>Thai Department of Special Investigations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BE" sz="3200" kern="1200"/>
            <a:t>Cambodian Computer Forensics Bureau </a:t>
          </a:r>
          <a:endParaRPr lang="en-US" sz="3200" kern="1200"/>
        </a:p>
      </dsp:txBody>
      <dsp:txXfrm>
        <a:off x="0" y="400500"/>
        <a:ext cx="10350768" cy="2784599"/>
      </dsp:txXfrm>
    </dsp:sp>
    <dsp:sp modelId="{583BE4B7-21B0-4248-9A29-AD69E546B63C}">
      <dsp:nvSpPr>
        <dsp:cNvPr id="0" name=""/>
        <dsp:cNvSpPr/>
      </dsp:nvSpPr>
      <dsp:spPr>
        <a:xfrm>
          <a:off x="517538" y="16740"/>
          <a:ext cx="7245537" cy="767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864" tIns="0" rIns="273864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L</a:t>
          </a:r>
          <a:r>
            <a:rPr lang="en-BE" sz="3200" kern="1200"/>
            <a:t>aw Enforcement</a:t>
          </a:r>
          <a:endParaRPr lang="en-US" sz="3200" kern="1200"/>
        </a:p>
      </dsp:txBody>
      <dsp:txXfrm>
        <a:off x="555005" y="54207"/>
        <a:ext cx="7170603" cy="692586"/>
      </dsp:txXfrm>
    </dsp:sp>
    <dsp:sp modelId="{3928C461-8B8E-C24A-A2F8-9A1E0CD0D026}">
      <dsp:nvSpPr>
        <dsp:cNvPr id="0" name=""/>
        <dsp:cNvSpPr/>
      </dsp:nvSpPr>
      <dsp:spPr>
        <a:xfrm>
          <a:off x="0" y="3709260"/>
          <a:ext cx="10350768" cy="229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3335" tIns="541528" rIns="803335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BE" sz="3200" kern="1200"/>
            <a:t>Unicef ASEAN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BE" sz="3200" kern="1200"/>
            <a:t>UNODC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BE" sz="3200" kern="1200" dirty="0"/>
            <a:t>IJM (Philippines)</a:t>
          </a:r>
          <a:endParaRPr lang="en-US" sz="3200" kern="1200" dirty="0"/>
        </a:p>
      </dsp:txBody>
      <dsp:txXfrm>
        <a:off x="0" y="3709260"/>
        <a:ext cx="10350768" cy="2293200"/>
      </dsp:txXfrm>
    </dsp:sp>
    <dsp:sp modelId="{84722FB0-E82C-7C4B-9761-79AA4859820E}">
      <dsp:nvSpPr>
        <dsp:cNvPr id="0" name=""/>
        <dsp:cNvSpPr/>
      </dsp:nvSpPr>
      <dsp:spPr>
        <a:xfrm>
          <a:off x="517538" y="3325500"/>
          <a:ext cx="7245537" cy="76752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864" tIns="0" rIns="273864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3200" kern="1200"/>
            <a:t>NGO’s</a:t>
          </a:r>
          <a:endParaRPr lang="en-US" sz="3200" kern="1200"/>
        </a:p>
      </dsp:txBody>
      <dsp:txXfrm>
        <a:off x="555005" y="3362967"/>
        <a:ext cx="7170603" cy="692586"/>
      </dsp:txXfrm>
    </dsp:sp>
    <dsp:sp modelId="{F451F0BC-39D3-C746-A289-00B35F4F6570}">
      <dsp:nvSpPr>
        <dsp:cNvPr id="0" name=""/>
        <dsp:cNvSpPr/>
      </dsp:nvSpPr>
      <dsp:spPr>
        <a:xfrm>
          <a:off x="0" y="6526620"/>
          <a:ext cx="10350768" cy="17608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3335" tIns="541528" rIns="803335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BE" sz="3200" kern="1200"/>
            <a:t>Child Rescue Coalition 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BE" sz="3200" kern="1200" dirty="0"/>
            <a:t>Pathfinder Labs (New Zealand)</a:t>
          </a:r>
          <a:endParaRPr lang="en-US" sz="3200" kern="1200" dirty="0"/>
        </a:p>
      </dsp:txBody>
      <dsp:txXfrm>
        <a:off x="0" y="6526620"/>
        <a:ext cx="10350768" cy="1760849"/>
      </dsp:txXfrm>
    </dsp:sp>
    <dsp:sp modelId="{C943AA72-56A6-9542-BDAC-F266841DE16C}">
      <dsp:nvSpPr>
        <dsp:cNvPr id="0" name=""/>
        <dsp:cNvSpPr/>
      </dsp:nvSpPr>
      <dsp:spPr>
        <a:xfrm>
          <a:off x="517538" y="6142860"/>
          <a:ext cx="7245537" cy="7675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864" tIns="0" rIns="273864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3200" kern="1200"/>
            <a:t>CSAM Detection Tool Development</a:t>
          </a:r>
          <a:endParaRPr lang="en-US" sz="3200" kern="1200" dirty="0"/>
        </a:p>
      </dsp:txBody>
      <dsp:txXfrm>
        <a:off x="555005" y="6180327"/>
        <a:ext cx="7170603" cy="6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A18FE-0B11-A449-BF3F-8EEF7172F4C2}">
      <dsp:nvSpPr>
        <dsp:cNvPr id="0" name=""/>
        <dsp:cNvSpPr/>
      </dsp:nvSpPr>
      <dsp:spPr>
        <a:xfrm>
          <a:off x="0" y="654127"/>
          <a:ext cx="10000249" cy="36807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6130" tIns="853948" rIns="776130" bIns="291592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4100" kern="1200"/>
            <a:t>From </a:t>
          </a:r>
          <a:r>
            <a:rPr lang="en-GB" sz="4100" kern="1200" err="1"/>
            <a:t>iCOP</a:t>
          </a:r>
          <a:r>
            <a:rPr lang="en-GB" sz="4100" kern="1200"/>
            <a:t> stage 1 (INTERPOL)</a:t>
          </a:r>
          <a:endParaRPr lang="en-US" sz="4100" kern="120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4100" kern="1200"/>
            <a:t>Thai keywords (DSI)</a:t>
          </a:r>
          <a:endParaRPr lang="en-US" sz="4100" kern="120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4100" kern="1200"/>
            <a:t>Filipino keywords (IJM)</a:t>
          </a:r>
          <a:br>
            <a:rPr lang="en-GB" sz="4100" kern="1200"/>
          </a:br>
          <a:endParaRPr lang="en-US" sz="4100" kern="1200"/>
        </a:p>
      </dsp:txBody>
      <dsp:txXfrm>
        <a:off x="0" y="654127"/>
        <a:ext cx="10000249" cy="3680774"/>
      </dsp:txXfrm>
    </dsp:sp>
    <dsp:sp modelId="{FEB2BA8E-052B-844B-9ACD-A8ADA63DE31B}">
      <dsp:nvSpPr>
        <dsp:cNvPr id="0" name=""/>
        <dsp:cNvSpPr/>
      </dsp:nvSpPr>
      <dsp:spPr>
        <a:xfrm>
          <a:off x="500012" y="48967"/>
          <a:ext cx="7000174" cy="1210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4590" tIns="0" rIns="264590" bIns="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u="sng" kern="1200"/>
            <a:t>Data Collection:</a:t>
          </a:r>
          <a:endParaRPr lang="en-US" sz="4100" kern="1200"/>
        </a:p>
      </dsp:txBody>
      <dsp:txXfrm>
        <a:off x="559095" y="108050"/>
        <a:ext cx="6882008" cy="1092154"/>
      </dsp:txXfrm>
    </dsp:sp>
    <dsp:sp modelId="{CAE6EB00-AF98-9E4C-BE99-C6D502E11EC3}">
      <dsp:nvSpPr>
        <dsp:cNvPr id="0" name=""/>
        <dsp:cNvSpPr/>
      </dsp:nvSpPr>
      <dsp:spPr>
        <a:xfrm>
          <a:off x="0" y="5161462"/>
          <a:ext cx="10000249" cy="297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6130" tIns="853948" rIns="776130" bIns="291592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4100" kern="1200" dirty="0"/>
            <a:t>NLP tools trained for text analysis of Asian languages</a:t>
          </a:r>
          <a:endParaRPr lang="en-US" sz="4100" kern="1200" dirty="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4100" kern="1200" dirty="0"/>
            <a:t>Multilingual language models</a:t>
          </a:r>
          <a:endParaRPr lang="en-US" sz="4100" kern="1200" dirty="0"/>
        </a:p>
      </dsp:txBody>
      <dsp:txXfrm>
        <a:off x="0" y="5161462"/>
        <a:ext cx="10000249" cy="2970450"/>
      </dsp:txXfrm>
    </dsp:sp>
    <dsp:sp modelId="{AC1CB502-05EF-CF49-B12B-D25A768F1455}">
      <dsp:nvSpPr>
        <dsp:cNvPr id="0" name=""/>
        <dsp:cNvSpPr/>
      </dsp:nvSpPr>
      <dsp:spPr>
        <a:xfrm>
          <a:off x="500012" y="4556302"/>
          <a:ext cx="7000174" cy="121032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4590" tIns="0" rIns="264590" bIns="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u="sng" kern="1200"/>
            <a:t>Keyword Extraction</a:t>
          </a:r>
          <a:endParaRPr lang="en-US" sz="4100" kern="1200"/>
        </a:p>
      </dsp:txBody>
      <dsp:txXfrm>
        <a:off x="559095" y="4615385"/>
        <a:ext cx="6882008" cy="10921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FF3EA-D437-B445-A950-EAA251245DB0}">
      <dsp:nvSpPr>
        <dsp:cNvPr id="0" name=""/>
        <dsp:cNvSpPr/>
      </dsp:nvSpPr>
      <dsp:spPr>
        <a:xfrm>
          <a:off x="0" y="0"/>
          <a:ext cx="1000024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D95CDA-4DE4-C644-BF05-A0597E71B2F4}">
      <dsp:nvSpPr>
        <dsp:cNvPr id="0" name=""/>
        <dsp:cNvSpPr/>
      </dsp:nvSpPr>
      <dsp:spPr>
        <a:xfrm>
          <a:off x="0" y="0"/>
          <a:ext cx="10000249" cy="204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u="sng" kern="1200"/>
            <a:t>Key Challenges:</a:t>
          </a:r>
          <a:endParaRPr lang="en-US" sz="4100" kern="1200"/>
        </a:p>
      </dsp:txBody>
      <dsp:txXfrm>
        <a:off x="0" y="0"/>
        <a:ext cx="10000249" cy="2045220"/>
      </dsp:txXfrm>
    </dsp:sp>
    <dsp:sp modelId="{66D772EC-D03E-5143-A074-FBF8B83DF47F}">
      <dsp:nvSpPr>
        <dsp:cNvPr id="0" name=""/>
        <dsp:cNvSpPr/>
      </dsp:nvSpPr>
      <dsp:spPr>
        <a:xfrm>
          <a:off x="0" y="2045220"/>
          <a:ext cx="1000024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2E45FD-8AB4-2745-80CC-4D9566C57BCD}">
      <dsp:nvSpPr>
        <dsp:cNvPr id="0" name=""/>
        <dsp:cNvSpPr/>
      </dsp:nvSpPr>
      <dsp:spPr>
        <a:xfrm>
          <a:off x="0" y="2045220"/>
          <a:ext cx="10000249" cy="204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Keyword extraction from CSAM-related filenames </a:t>
          </a:r>
          <a:br>
            <a:rPr lang="en-GB" sz="4100" kern="1200" dirty="0"/>
          </a:br>
          <a:r>
            <a:rPr lang="en-GB" sz="4100" kern="1200" dirty="0">
              <a:sym typeface="Wingdings" panose="05000000000000000000" pitchFamily="2" charset="2"/>
            </a:rPr>
            <a:t></a:t>
          </a:r>
          <a:r>
            <a:rPr lang="en-GB" sz="4100" kern="1200" dirty="0"/>
            <a:t> very short text samples</a:t>
          </a:r>
          <a:endParaRPr lang="en-US" sz="4100" kern="1200" dirty="0"/>
        </a:p>
      </dsp:txBody>
      <dsp:txXfrm>
        <a:off x="0" y="2045220"/>
        <a:ext cx="10000249" cy="2045220"/>
      </dsp:txXfrm>
    </dsp:sp>
    <dsp:sp modelId="{A3E877EB-5A65-0649-9CAE-A80D761E7AA6}">
      <dsp:nvSpPr>
        <dsp:cNvPr id="0" name=""/>
        <dsp:cNvSpPr/>
      </dsp:nvSpPr>
      <dsp:spPr>
        <a:xfrm>
          <a:off x="0" y="4090440"/>
          <a:ext cx="10000249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3690BA-9914-724D-8A3D-D32292B4DCDA}">
      <dsp:nvSpPr>
        <dsp:cNvPr id="0" name=""/>
        <dsp:cNvSpPr/>
      </dsp:nvSpPr>
      <dsp:spPr>
        <a:xfrm>
          <a:off x="0" y="4090440"/>
          <a:ext cx="10000249" cy="204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4100" kern="1200" dirty="0"/>
            <a:t>Existing tools (e.g. developed by Meta/Facebook) are not trained on child abusive content</a:t>
          </a:r>
          <a:endParaRPr lang="en-US" sz="4100" kern="1200" dirty="0"/>
        </a:p>
      </dsp:txBody>
      <dsp:txXfrm>
        <a:off x="0" y="4090440"/>
        <a:ext cx="10000249" cy="2045220"/>
      </dsp:txXfrm>
    </dsp:sp>
    <dsp:sp modelId="{144B37E8-145A-6F4D-8228-04EB70AC68E7}">
      <dsp:nvSpPr>
        <dsp:cNvPr id="0" name=""/>
        <dsp:cNvSpPr/>
      </dsp:nvSpPr>
      <dsp:spPr>
        <a:xfrm>
          <a:off x="0" y="6135660"/>
          <a:ext cx="10000249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5DE01-D84E-4F4B-B7DC-D7CB82C020A4}">
      <dsp:nvSpPr>
        <dsp:cNvPr id="0" name=""/>
        <dsp:cNvSpPr/>
      </dsp:nvSpPr>
      <dsp:spPr>
        <a:xfrm>
          <a:off x="0" y="6135660"/>
          <a:ext cx="10000249" cy="204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4100" kern="1200" dirty="0"/>
            <a:t>Goal: use iCOP to train new models or finetune existing models</a:t>
          </a:r>
          <a:endParaRPr lang="en-US" sz="4100" kern="1200" dirty="0"/>
        </a:p>
      </dsp:txBody>
      <dsp:txXfrm>
        <a:off x="0" y="6135660"/>
        <a:ext cx="10000249" cy="20452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FF3EA-D437-B445-A950-EAA251245DB0}">
      <dsp:nvSpPr>
        <dsp:cNvPr id="0" name=""/>
        <dsp:cNvSpPr/>
      </dsp:nvSpPr>
      <dsp:spPr>
        <a:xfrm>
          <a:off x="0" y="1961"/>
          <a:ext cx="1000024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D95CDA-4DE4-C644-BF05-A0597E71B2F4}">
      <dsp:nvSpPr>
        <dsp:cNvPr id="0" name=""/>
        <dsp:cNvSpPr/>
      </dsp:nvSpPr>
      <dsp:spPr>
        <a:xfrm>
          <a:off x="0" y="1961"/>
          <a:ext cx="10000249" cy="1337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b="1" u="sng" kern="1200"/>
            <a:t>Evaluation</a:t>
          </a:r>
          <a:r>
            <a:rPr lang="en-US" sz="5200" kern="1200"/>
            <a:t>:</a:t>
          </a:r>
        </a:p>
      </dsp:txBody>
      <dsp:txXfrm>
        <a:off x="0" y="1961"/>
        <a:ext cx="10000249" cy="1337972"/>
      </dsp:txXfrm>
    </dsp:sp>
    <dsp:sp modelId="{66D772EC-D03E-5143-A074-FBF8B83DF47F}">
      <dsp:nvSpPr>
        <dsp:cNvPr id="0" name=""/>
        <dsp:cNvSpPr/>
      </dsp:nvSpPr>
      <dsp:spPr>
        <a:xfrm>
          <a:off x="0" y="1339933"/>
          <a:ext cx="1000024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2E45FD-8AB4-2745-80CC-4D9566C57BCD}">
      <dsp:nvSpPr>
        <dsp:cNvPr id="0" name=""/>
        <dsp:cNvSpPr/>
      </dsp:nvSpPr>
      <dsp:spPr>
        <a:xfrm>
          <a:off x="0" y="1339933"/>
          <a:ext cx="10000249" cy="1337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5200" kern="1200">
              <a:latin typeface="Arial" panose="020B0604020202020204" pitchFamily="34" charset="0"/>
              <a:cs typeface="Arial" panose="020B0604020202020204" pitchFamily="34" charset="0"/>
            </a:rPr>
            <a:t>In collaboration with AG partners</a:t>
          </a:r>
          <a:endParaRPr lang="en-US" sz="5200" kern="1200"/>
        </a:p>
      </dsp:txBody>
      <dsp:txXfrm>
        <a:off x="0" y="1339933"/>
        <a:ext cx="10000249" cy="1337972"/>
      </dsp:txXfrm>
    </dsp:sp>
    <dsp:sp modelId="{A3E877EB-5A65-0649-9CAE-A80D761E7AA6}">
      <dsp:nvSpPr>
        <dsp:cNvPr id="0" name=""/>
        <dsp:cNvSpPr/>
      </dsp:nvSpPr>
      <dsp:spPr>
        <a:xfrm>
          <a:off x="0" y="2677906"/>
          <a:ext cx="10000249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3690BA-9914-724D-8A3D-D32292B4DCDA}">
      <dsp:nvSpPr>
        <dsp:cNvPr id="0" name=""/>
        <dsp:cNvSpPr/>
      </dsp:nvSpPr>
      <dsp:spPr>
        <a:xfrm>
          <a:off x="0" y="2677906"/>
          <a:ext cx="10000249" cy="1337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5200" kern="1200"/>
            <a:t>Example:</a:t>
          </a:r>
          <a:endParaRPr lang="en-US" sz="5200" kern="1200"/>
        </a:p>
      </dsp:txBody>
      <dsp:txXfrm>
        <a:off x="0" y="2677906"/>
        <a:ext cx="10000249" cy="133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BD0-2F14-194A-BBD6-19214AE4A028}" type="datetimeFigureOut">
              <a:rPr lang="en-BE" smtClean="0"/>
              <a:t>26/09/2023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16A85-5318-8F45-9517-1F514D0ECD2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313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16A85-5318-8F45-9517-1F514D0ECD2A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02420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153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77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8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66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70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4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70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7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86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79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27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25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56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21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0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3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7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108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4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2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9269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3133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9420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678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8113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45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756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161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557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215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8288000" cy="10287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Rectangle"/>
          <p:cNvSpPr>
            <a:spLocks noGrp="1"/>
          </p:cNvSpPr>
          <p:nvPr>
            <p:ph type="body" sz="half" idx="14"/>
          </p:nvPr>
        </p:nvSpPr>
        <p:spPr>
          <a:xfrm>
            <a:off x="0" y="5719466"/>
            <a:ext cx="18288000" cy="3804047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sym typeface="DIN Alternate"/>
              </a:defRPr>
            </a:lvl1pPr>
          </a:lstStyle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3" name="Line"/>
          <p:cNvSpPr>
            <a:spLocks noGrp="1"/>
          </p:cNvSpPr>
          <p:nvPr>
            <p:ph type="body" sz="quarter" idx="15"/>
          </p:nvPr>
        </p:nvSpPr>
        <p:spPr>
          <a:xfrm flipV="1">
            <a:off x="803672" y="8036716"/>
            <a:ext cx="16698516" cy="5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>
            <a:lvl1pPr marL="0" indent="0" defTabSz="6858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sym typeface="Helvetica"/>
              </a:defRPr>
            </a:lvl1pPr>
          </a:lstStyle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803672" y="5866805"/>
            <a:ext cx="16680657" cy="2330649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762">
                <a:solidFill>
                  <a:srgbClr val="5C5C5C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03672" y="8090297"/>
            <a:ext cx="16680657" cy="129927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33"/>
              </a:spcBef>
              <a:buSzTx/>
              <a:buFontTx/>
              <a:buNone/>
              <a:defRPr sz="5063" i="1">
                <a:solidFill>
                  <a:srgbClr val="747676"/>
                </a:solidFill>
              </a:defRPr>
            </a:lvl1pPr>
            <a:lvl2pPr marL="0" indent="241094" algn="r">
              <a:lnSpc>
                <a:spcPct val="70000"/>
              </a:lnSpc>
              <a:spcBef>
                <a:spcPts val="633"/>
              </a:spcBef>
              <a:buSzTx/>
              <a:buFontTx/>
              <a:buNone/>
              <a:defRPr sz="5063" i="1">
                <a:solidFill>
                  <a:srgbClr val="747676"/>
                </a:solidFill>
              </a:defRPr>
            </a:lvl2pPr>
            <a:lvl3pPr marL="0" indent="482186" algn="r">
              <a:lnSpc>
                <a:spcPct val="70000"/>
              </a:lnSpc>
              <a:spcBef>
                <a:spcPts val="633"/>
              </a:spcBef>
              <a:buSzTx/>
              <a:buFontTx/>
              <a:buNone/>
              <a:defRPr sz="5063" i="1">
                <a:solidFill>
                  <a:srgbClr val="747676"/>
                </a:solidFill>
              </a:defRPr>
            </a:lvl3pPr>
            <a:lvl4pPr marL="0" indent="723279" algn="r">
              <a:lnSpc>
                <a:spcPct val="70000"/>
              </a:lnSpc>
              <a:spcBef>
                <a:spcPts val="633"/>
              </a:spcBef>
              <a:buSzTx/>
              <a:buFontTx/>
              <a:buNone/>
              <a:defRPr sz="5063" i="1">
                <a:solidFill>
                  <a:srgbClr val="747676"/>
                </a:solidFill>
              </a:defRPr>
            </a:lvl4pPr>
            <a:lvl5pPr marL="0" indent="964373" algn="r">
              <a:lnSpc>
                <a:spcPct val="70000"/>
              </a:lnSpc>
              <a:spcBef>
                <a:spcPts val="633"/>
              </a:spcBef>
              <a:buSzTx/>
              <a:buFontTx/>
              <a:buNone/>
              <a:defRPr sz="5063" i="1">
                <a:solidFill>
                  <a:srgbClr val="747676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005097" y="9697641"/>
            <a:ext cx="435045" cy="36165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8514125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>
            <a:spLocks noGrp="1"/>
          </p:cNvSpPr>
          <p:nvPr>
            <p:ph type="pic" idx="13"/>
          </p:nvPr>
        </p:nvSpPr>
        <p:spPr>
          <a:xfrm>
            <a:off x="1" y="0"/>
            <a:ext cx="9054704" cy="10287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2" name="Line"/>
          <p:cNvSpPr>
            <a:spLocks noGrp="1"/>
          </p:cNvSpPr>
          <p:nvPr>
            <p:ph type="body" sz="quarter" idx="14"/>
          </p:nvPr>
        </p:nvSpPr>
        <p:spPr>
          <a:xfrm>
            <a:off x="9876234" y="1660922"/>
            <a:ext cx="7590234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>
            <a:lvl1pPr marL="0" indent="0" defTabSz="6858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sym typeface="Helvetica"/>
              </a:defRPr>
            </a:lvl1pPr>
          </a:lstStyle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9876234" y="763488"/>
            <a:ext cx="7590234" cy="76348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876234" y="1902024"/>
            <a:ext cx="7590234" cy="7621488"/>
          </a:xfrm>
          <a:prstGeom prst="rect">
            <a:avLst/>
          </a:prstGeom>
        </p:spPr>
        <p:txBody>
          <a:bodyPr/>
          <a:lstStyle>
            <a:lvl1pPr marL="428610" indent="-428610">
              <a:defRPr sz="2954"/>
            </a:lvl1pPr>
            <a:lvl2pPr marL="857220" indent="-428610">
              <a:defRPr sz="2954"/>
            </a:lvl2pPr>
            <a:lvl3pPr marL="1285830" indent="-428610">
              <a:defRPr sz="2954"/>
            </a:lvl3pPr>
            <a:lvl4pPr marL="1714439" indent="-428610">
              <a:defRPr sz="2954"/>
            </a:lvl4pPr>
            <a:lvl5pPr marL="2143049" indent="-428610">
              <a:defRPr sz="2954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692243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714376" y="2089010"/>
            <a:ext cx="1794564" cy="2907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3579" tIns="53579" rIns="53579" bIns="53579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0" b="1" i="0" spc="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rPr sz="22148"/>
              <a:t>“</a:t>
            </a:r>
          </a:p>
        </p:txBody>
      </p:sp>
      <p:sp>
        <p:nvSpPr>
          <p:cNvPr id="102" name="Type a quote here."/>
          <p:cNvSpPr txBox="1">
            <a:spLocks noGrp="1"/>
          </p:cNvSpPr>
          <p:nvPr>
            <p:ph type="body" sz="quarter" idx="13"/>
          </p:nvPr>
        </p:nvSpPr>
        <p:spPr>
          <a:xfrm>
            <a:off x="2732485" y="4082207"/>
            <a:ext cx="14751845" cy="79355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88"/>
              </a:spcBef>
              <a:buSzTx/>
              <a:buFontTx/>
              <a:buNone/>
              <a:defRPr sz="5063">
                <a:solidFill>
                  <a:srgbClr val="747676"/>
                </a:solidFill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03" name="-Johnny Appleseed"/>
          <p:cNvSpPr txBox="1">
            <a:spLocks noGrp="1"/>
          </p:cNvSpPr>
          <p:nvPr>
            <p:ph type="body" sz="quarter" idx="14"/>
          </p:nvPr>
        </p:nvSpPr>
        <p:spPr>
          <a:xfrm>
            <a:off x="2732485" y="8197454"/>
            <a:ext cx="14751845" cy="64543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88"/>
              </a:spcBef>
              <a:buSzTx/>
              <a:buFontTx/>
              <a:buNone/>
              <a:defRPr sz="5063" i="1">
                <a:solidFill>
                  <a:srgbClr val="6B6D6D"/>
                </a:solidFill>
              </a:defRPr>
            </a:lvl1pPr>
          </a:lstStyle>
          <a:p>
            <a:r>
              <a:t>-Johnny Appleseed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173801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3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0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47909" b="1564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114800" y="2878267"/>
            <a:ext cx="13150624" cy="2516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041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FFFE00"/>
                </a:solidFill>
                <a:latin typeface="+mj-lt"/>
              </a:rPr>
              <a:t>iCOP</a:t>
            </a:r>
            <a:r>
              <a:rPr lang="en-US" sz="5400" b="1" dirty="0">
                <a:solidFill>
                  <a:srgbClr val="FFFE00"/>
                </a:solidFill>
                <a:latin typeface="+mj-lt"/>
              </a:rPr>
              <a:t> 2.0: Using AI to Detect New/Previously Unknown CSAM in Southeast Asia</a:t>
            </a:r>
          </a:p>
        </p:txBody>
      </p:sp>
      <p:pic>
        <p:nvPicPr>
          <p:cNvPr id="7" name="Picture 14" descr="University of Bristol - NBIC">
            <a:extLst>
              <a:ext uri="{FF2B5EF4-FFF2-40B4-BE49-F238E27FC236}">
                <a16:creationId xmlns:a16="http://schemas.microsoft.com/office/drawing/2014/main" id="{872E0CAF-692A-D28A-B627-257AD473F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94" y="8123047"/>
            <a:ext cx="4334048" cy="179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Lancaster Conferences">
            <a:extLst>
              <a:ext uri="{FF2B5EF4-FFF2-40B4-BE49-F238E27FC236}">
                <a16:creationId xmlns:a16="http://schemas.microsoft.com/office/drawing/2014/main" id="{1C77387D-8D83-DAE5-8895-04EFD9E2E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0" y="8572500"/>
            <a:ext cx="4268173" cy="134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7">
            <a:extLst>
              <a:ext uri="{FF2B5EF4-FFF2-40B4-BE49-F238E27FC236}">
                <a16:creationId xmlns:a16="http://schemas.microsoft.com/office/drawing/2014/main" id="{AA866F0E-F54B-4BF5-8A88-7D97BD45F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19">
            <a:extLst>
              <a:ext uri="{FF2B5EF4-FFF2-40B4-BE49-F238E27FC236}">
                <a16:creationId xmlns:a16="http://schemas.microsoft.com/office/drawing/2014/main" id="{8229EC50-E910-4AE2-9EEA-604A81EF6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custGeom>
            <a:avLst/>
            <a:gdLst>
              <a:gd name="connsiteX0" fmla="*/ 6941221 w 12192000"/>
              <a:gd name="connsiteY0" fmla="*/ 2015186 h 6858000"/>
              <a:gd name="connsiteX1" fmla="*/ 6907857 w 12192000"/>
              <a:gd name="connsiteY1" fmla="*/ 2033351 h 6858000"/>
              <a:gd name="connsiteX2" fmla="*/ 7093700 w 12192000"/>
              <a:gd name="connsiteY2" fmla="*/ 2101457 h 6858000"/>
              <a:gd name="connsiteX3" fmla="*/ 6803079 w 12192000"/>
              <a:gd name="connsiteY3" fmla="*/ 2065612 h 6858000"/>
              <a:gd name="connsiteX4" fmla="*/ 6798115 w 12192000"/>
              <a:gd name="connsiteY4" fmla="*/ 2088772 h 6858000"/>
              <a:gd name="connsiteX5" fmla="*/ 7128167 w 12192000"/>
              <a:gd name="connsiteY5" fmla="*/ 2176455 h 6858000"/>
              <a:gd name="connsiteX6" fmla="*/ 7098663 w 12192000"/>
              <a:gd name="connsiteY6" fmla="*/ 2189968 h 6858000"/>
              <a:gd name="connsiteX7" fmla="*/ 6923298 w 12192000"/>
              <a:gd name="connsiteY7" fmla="*/ 2156052 h 6858000"/>
              <a:gd name="connsiteX8" fmla="*/ 6888004 w 12192000"/>
              <a:gd name="connsiteY8" fmla="*/ 2164875 h 6858000"/>
              <a:gd name="connsiteX9" fmla="*/ 6905375 w 12192000"/>
              <a:gd name="connsiteY9" fmla="*/ 2205958 h 6858000"/>
              <a:gd name="connsiteX10" fmla="*/ 6981477 w 12192000"/>
              <a:gd name="connsiteY10" fmla="*/ 2221951 h 6858000"/>
              <a:gd name="connsiteX11" fmla="*/ 7100043 w 12192000"/>
              <a:gd name="connsiteY11" fmla="*/ 2318459 h 6858000"/>
              <a:gd name="connsiteX12" fmla="*/ 6920540 w 12192000"/>
              <a:gd name="connsiteY12" fmla="*/ 2306877 h 6858000"/>
              <a:gd name="connsiteX13" fmla="*/ 6888831 w 12192000"/>
              <a:gd name="connsiteY13" fmla="*/ 2330314 h 6858000"/>
              <a:gd name="connsiteX14" fmla="*/ 6876698 w 12192000"/>
              <a:gd name="connsiteY14" fmla="*/ 2360645 h 6858000"/>
              <a:gd name="connsiteX15" fmla="*/ 6807214 w 12192000"/>
              <a:gd name="connsiteY15" fmla="*/ 2385736 h 6858000"/>
              <a:gd name="connsiteX16" fmla="*/ 6916405 w 12192000"/>
              <a:gd name="connsiteY16" fmla="*/ 2413862 h 6858000"/>
              <a:gd name="connsiteX17" fmla="*/ 6799770 w 12192000"/>
              <a:gd name="connsiteY17" fmla="*/ 2413862 h 6858000"/>
              <a:gd name="connsiteX18" fmla="*/ 6665762 w 12192000"/>
              <a:gd name="connsiteY18" fmla="*/ 2394561 h 6858000"/>
              <a:gd name="connsiteX19" fmla="*/ 6522933 w 12192000"/>
              <a:gd name="connsiteY19" fmla="*/ 2400626 h 6858000"/>
              <a:gd name="connsiteX20" fmla="*/ 6237275 w 12192000"/>
              <a:gd name="connsiteY20" fmla="*/ 2365057 h 6858000"/>
              <a:gd name="connsiteX21" fmla="*/ 6101338 w 12192000"/>
              <a:gd name="connsiteY21" fmla="*/ 2367538 h 6858000"/>
              <a:gd name="connsiteX22" fmla="*/ 6857121 w 12192000"/>
              <a:gd name="connsiteY22" fmla="*/ 2606875 h 6858000"/>
              <a:gd name="connsiteX23" fmla="*/ 6818519 w 12192000"/>
              <a:gd name="connsiteY23" fmla="*/ 2659539 h 6858000"/>
              <a:gd name="connsiteX24" fmla="*/ 6976790 w 12192000"/>
              <a:gd name="connsiteY24" fmla="*/ 2716892 h 6858000"/>
              <a:gd name="connsiteX25" fmla="*/ 7015669 w 12192000"/>
              <a:gd name="connsiteY25" fmla="*/ 2773693 h 6858000"/>
              <a:gd name="connsiteX26" fmla="*/ 6966864 w 12192000"/>
              <a:gd name="connsiteY26" fmla="*/ 2768730 h 6858000"/>
              <a:gd name="connsiteX27" fmla="*/ 6924953 w 12192000"/>
              <a:gd name="connsiteY27" fmla="*/ 2779483 h 6858000"/>
              <a:gd name="connsiteX28" fmla="*/ 6942323 w 12192000"/>
              <a:gd name="connsiteY28" fmla="*/ 2851726 h 6858000"/>
              <a:gd name="connsiteX29" fmla="*/ 7165943 w 12192000"/>
              <a:gd name="connsiteY29" fmla="*/ 2944924 h 6858000"/>
              <a:gd name="connsiteX30" fmla="*/ 7186071 w 12192000"/>
              <a:gd name="connsiteY30" fmla="*/ 2975254 h 6858000"/>
              <a:gd name="connsiteX31" fmla="*/ 7159325 w 12192000"/>
              <a:gd name="connsiteY31" fmla="*/ 2996762 h 6858000"/>
              <a:gd name="connsiteX32" fmla="*/ 7087082 w 12192000"/>
              <a:gd name="connsiteY32" fmla="*/ 3007790 h 6858000"/>
              <a:gd name="connsiteX33" fmla="*/ 7188276 w 12192000"/>
              <a:gd name="connsiteY33" fmla="*/ 3111191 h 6858000"/>
              <a:gd name="connsiteX34" fmla="*/ 7225225 w 12192000"/>
              <a:gd name="connsiteY34" fmla="*/ 3139866 h 6858000"/>
              <a:gd name="connsiteX35" fmla="*/ 7288368 w 12192000"/>
              <a:gd name="connsiteY35" fmla="*/ 3184260 h 6858000"/>
              <a:gd name="connsiteX36" fmla="*/ 7289471 w 12192000"/>
              <a:gd name="connsiteY36" fmla="*/ 3197771 h 6858000"/>
              <a:gd name="connsiteX37" fmla="*/ 7203442 w 12192000"/>
              <a:gd name="connsiteY37" fmla="*/ 3245472 h 6858000"/>
              <a:gd name="connsiteX38" fmla="*/ 7048205 w 12192000"/>
              <a:gd name="connsiteY38" fmla="*/ 3232512 h 6858000"/>
              <a:gd name="connsiteX39" fmla="*/ 7277614 w 12192000"/>
              <a:gd name="connsiteY39" fmla="*/ 3303652 h 6858000"/>
              <a:gd name="connsiteX40" fmla="*/ 6535066 w 12192000"/>
              <a:gd name="connsiteY40" fmla="*/ 3134077 h 6858000"/>
              <a:gd name="connsiteX41" fmla="*/ 6582492 w 12192000"/>
              <a:gd name="connsiteY41" fmla="*/ 3178469 h 6858000"/>
              <a:gd name="connsiteX42" fmla="*/ 6842233 w 12192000"/>
              <a:gd name="connsiteY42" fmla="*/ 3295379 h 6858000"/>
              <a:gd name="connsiteX43" fmla="*/ 6915853 w 12192000"/>
              <a:gd name="connsiteY43" fmla="*/ 3368725 h 6858000"/>
              <a:gd name="connsiteX44" fmla="*/ 6993058 w 12192000"/>
              <a:gd name="connsiteY44" fmla="*/ 3409257 h 6858000"/>
              <a:gd name="connsiteX45" fmla="*/ 7101421 w 12192000"/>
              <a:gd name="connsiteY45" fmla="*/ 3408430 h 6858000"/>
              <a:gd name="connsiteX46" fmla="*/ 7178350 w 12192000"/>
              <a:gd name="connsiteY46" fmla="*/ 3470746 h 6858000"/>
              <a:gd name="connsiteX47" fmla="*/ 7098112 w 12192000"/>
              <a:gd name="connsiteY47" fmla="*/ 3483982 h 6858000"/>
              <a:gd name="connsiteX48" fmla="*/ 7004088 w 12192000"/>
              <a:gd name="connsiteY48" fmla="*/ 3473780 h 6858000"/>
              <a:gd name="connsiteX49" fmla="*/ 6801147 w 12192000"/>
              <a:gd name="connsiteY49" fmla="*/ 3477087 h 6858000"/>
              <a:gd name="connsiteX50" fmla="*/ 6684788 w 12192000"/>
              <a:gd name="connsiteY50" fmla="*/ 3489220 h 6858000"/>
              <a:gd name="connsiteX51" fmla="*/ 6417328 w 12192000"/>
              <a:gd name="connsiteY51" fmla="*/ 3468539 h 6858000"/>
              <a:gd name="connsiteX52" fmla="*/ 6433045 w 12192000"/>
              <a:gd name="connsiteY52" fmla="*/ 3521481 h 6858000"/>
              <a:gd name="connsiteX53" fmla="*/ 6423117 w 12192000"/>
              <a:gd name="connsiteY53" fmla="*/ 3567527 h 6858000"/>
              <a:gd name="connsiteX54" fmla="*/ 6419258 w 12192000"/>
              <a:gd name="connsiteY54" fmla="*/ 3667620 h 6858000"/>
              <a:gd name="connsiteX55" fmla="*/ 6421740 w 12192000"/>
              <a:gd name="connsiteY55" fmla="*/ 3683888 h 6858000"/>
              <a:gd name="connsiteX56" fmla="*/ 6361906 w 12192000"/>
              <a:gd name="connsiteY56" fmla="*/ 3694366 h 6858000"/>
              <a:gd name="connsiteX57" fmla="*/ 6718429 w 12192000"/>
              <a:gd name="connsiteY57" fmla="*/ 3902544 h 6858000"/>
              <a:gd name="connsiteX58" fmla="*/ 6480195 w 12192000"/>
              <a:gd name="connsiteY58" fmla="*/ 3849603 h 6858000"/>
              <a:gd name="connsiteX59" fmla="*/ 6447934 w 12192000"/>
              <a:gd name="connsiteY59" fmla="*/ 3937011 h 6858000"/>
              <a:gd name="connsiteX60" fmla="*/ 6559882 w 12192000"/>
              <a:gd name="connsiteY60" fmla="*/ 4014767 h 6858000"/>
              <a:gd name="connsiteX61" fmla="*/ 6601241 w 12192000"/>
              <a:gd name="connsiteY61" fmla="*/ 4168626 h 6858000"/>
              <a:gd name="connsiteX62" fmla="*/ 6581113 w 12192000"/>
              <a:gd name="connsiteY62" fmla="*/ 4309250 h 6858000"/>
              <a:gd name="connsiteX63" fmla="*/ 6533136 w 12192000"/>
              <a:gd name="connsiteY63" fmla="*/ 4353918 h 6858000"/>
              <a:gd name="connsiteX64" fmla="*/ 6463651 w 12192000"/>
              <a:gd name="connsiteY64" fmla="*/ 4434156 h 6858000"/>
              <a:gd name="connsiteX65" fmla="*/ 6420637 w 12192000"/>
              <a:gd name="connsiteY65" fmla="*/ 4483787 h 6858000"/>
              <a:gd name="connsiteX66" fmla="*/ 6271190 w 12192000"/>
              <a:gd name="connsiteY66" fmla="*/ 4464487 h 6858000"/>
              <a:gd name="connsiteX67" fmla="*/ 6470545 w 12192000"/>
              <a:gd name="connsiteY67" fmla="*/ 4590498 h 6858000"/>
              <a:gd name="connsiteX68" fmla="*/ 6308965 w 12192000"/>
              <a:gd name="connsiteY68" fmla="*/ 4574780 h 6858000"/>
              <a:gd name="connsiteX69" fmla="*/ 6256301 w 12192000"/>
              <a:gd name="connsiteY69" fmla="*/ 4583603 h 6858000"/>
              <a:gd name="connsiteX70" fmla="*/ 6286354 w 12192000"/>
              <a:gd name="connsiteY70" fmla="*/ 4624412 h 6858000"/>
              <a:gd name="connsiteX71" fmla="*/ 6404920 w 12192000"/>
              <a:gd name="connsiteY71" fmla="*/ 4693621 h 6858000"/>
              <a:gd name="connsiteX72" fmla="*/ 6649220 w 12192000"/>
              <a:gd name="connsiteY72" fmla="*/ 4881120 h 6858000"/>
              <a:gd name="connsiteX73" fmla="*/ 6412640 w 12192000"/>
              <a:gd name="connsiteY73" fmla="*/ 4795092 h 6858000"/>
              <a:gd name="connsiteX74" fmla="*/ 6661902 w 12192000"/>
              <a:gd name="connsiteY74" fmla="*/ 4987828 h 6858000"/>
              <a:gd name="connsiteX75" fmla="*/ 6717325 w 12192000"/>
              <a:gd name="connsiteY75" fmla="*/ 5051798 h 6858000"/>
              <a:gd name="connsiteX76" fmla="*/ 6829272 w 12192000"/>
              <a:gd name="connsiteY76" fmla="*/ 5210619 h 6858000"/>
              <a:gd name="connsiteX77" fmla="*/ 6823757 w 12192000"/>
              <a:gd name="connsiteY77" fmla="*/ 5228542 h 6858000"/>
              <a:gd name="connsiteX78" fmla="*/ 6694439 w 12192000"/>
              <a:gd name="connsiteY78" fmla="*/ 5202899 h 6858000"/>
              <a:gd name="connsiteX79" fmla="*/ 6862085 w 12192000"/>
              <a:gd name="connsiteY79" fmla="*/ 5336355 h 6858000"/>
              <a:gd name="connsiteX80" fmla="*/ 7035246 w 12192000"/>
              <a:gd name="connsiteY80" fmla="*/ 5438926 h 6858000"/>
              <a:gd name="connsiteX81" fmla="*/ 6912268 w 12192000"/>
              <a:gd name="connsiteY81" fmla="*/ 5423210 h 6858000"/>
              <a:gd name="connsiteX82" fmla="*/ 6743244 w 12192000"/>
              <a:gd name="connsiteY82" fmla="*/ 5364479 h 6858000"/>
              <a:gd name="connsiteX83" fmla="*/ 6684513 w 12192000"/>
              <a:gd name="connsiteY83" fmla="*/ 5386538 h 6858000"/>
              <a:gd name="connsiteX84" fmla="*/ 6844713 w 12192000"/>
              <a:gd name="connsiteY84" fmla="*/ 5483595 h 6858000"/>
              <a:gd name="connsiteX85" fmla="*/ 6936533 w 12192000"/>
              <a:gd name="connsiteY85" fmla="*/ 5528541 h 6858000"/>
              <a:gd name="connsiteX86" fmla="*/ 6973204 w 12192000"/>
              <a:gd name="connsiteY86" fmla="*/ 5563007 h 6858000"/>
              <a:gd name="connsiteX87" fmla="*/ 7077983 w 12192000"/>
              <a:gd name="connsiteY87" fmla="*/ 5685983 h 6858000"/>
              <a:gd name="connsiteX88" fmla="*/ 7385702 w 12192000"/>
              <a:gd name="connsiteY88" fmla="*/ 5820265 h 6858000"/>
              <a:gd name="connsiteX89" fmla="*/ 7673565 w 12192000"/>
              <a:gd name="connsiteY89" fmla="*/ 5987085 h 6858000"/>
              <a:gd name="connsiteX90" fmla="*/ 7898289 w 12192000"/>
              <a:gd name="connsiteY90" fmla="*/ 6091035 h 6858000"/>
              <a:gd name="connsiteX91" fmla="*/ 8466299 w 12192000"/>
              <a:gd name="connsiteY91" fmla="*/ 6224765 h 6858000"/>
              <a:gd name="connsiteX92" fmla="*/ 10620599 w 12192000"/>
              <a:gd name="connsiteY92" fmla="*/ 5317605 h 6858000"/>
              <a:gd name="connsiteX93" fmla="*/ 10647894 w 12192000"/>
              <a:gd name="connsiteY93" fmla="*/ 5290581 h 6858000"/>
              <a:gd name="connsiteX94" fmla="*/ 10752398 w 12192000"/>
              <a:gd name="connsiteY94" fmla="*/ 5188838 h 6858000"/>
              <a:gd name="connsiteX95" fmla="*/ 10841186 w 12192000"/>
              <a:gd name="connsiteY95" fmla="*/ 5097293 h 6858000"/>
              <a:gd name="connsiteX96" fmla="*/ 10794861 w 12192000"/>
              <a:gd name="connsiteY96" fmla="*/ 5066412 h 6858000"/>
              <a:gd name="connsiteX97" fmla="*/ 10857454 w 12192000"/>
              <a:gd name="connsiteY97" fmla="*/ 4979004 h 6858000"/>
              <a:gd name="connsiteX98" fmla="*/ 11056532 w 12192000"/>
              <a:gd name="connsiteY98" fmla="*/ 4709613 h 6858000"/>
              <a:gd name="connsiteX99" fmla="*/ 11143939 w 12192000"/>
              <a:gd name="connsiteY99" fmla="*/ 4650332 h 6858000"/>
              <a:gd name="connsiteX100" fmla="*/ 11250372 w 12192000"/>
              <a:gd name="connsiteY100" fmla="*/ 4501160 h 6858000"/>
              <a:gd name="connsiteX101" fmla="*/ 11265538 w 12192000"/>
              <a:gd name="connsiteY101" fmla="*/ 4466694 h 6858000"/>
              <a:gd name="connsiteX102" fmla="*/ 11243755 w 12192000"/>
              <a:gd name="connsiteY102" fmla="*/ 4422850 h 6858000"/>
              <a:gd name="connsiteX103" fmla="*/ 11227486 w 12192000"/>
              <a:gd name="connsiteY103" fmla="*/ 4378734 h 6858000"/>
              <a:gd name="connsiteX104" fmla="*/ 11248718 w 12192000"/>
              <a:gd name="connsiteY104" fmla="*/ 4365774 h 6858000"/>
              <a:gd name="connsiteX105" fmla="*/ 11385204 w 12192000"/>
              <a:gd name="connsiteY105" fmla="*/ 4343440 h 6858000"/>
              <a:gd name="connsiteX106" fmla="*/ 11306070 w 12192000"/>
              <a:gd name="connsiteY106" fmla="*/ 4259618 h 6858000"/>
              <a:gd name="connsiteX107" fmla="*/ 11166550 w 12192000"/>
              <a:gd name="connsiteY107" fmla="*/ 4134711 h 6858000"/>
              <a:gd name="connsiteX108" fmla="*/ 11103130 w 12192000"/>
              <a:gd name="connsiteY108" fmla="*/ 4045924 h 6858000"/>
              <a:gd name="connsiteX109" fmla="*/ 11095686 w 12192000"/>
              <a:gd name="connsiteY109" fmla="*/ 3966514 h 6858000"/>
              <a:gd name="connsiteX110" fmla="*/ 10971054 w 12192000"/>
              <a:gd name="connsiteY110" fmla="*/ 3919640 h 6858000"/>
              <a:gd name="connsiteX111" fmla="*/ 11088241 w 12192000"/>
              <a:gd name="connsiteY111" fmla="*/ 3751718 h 6858000"/>
              <a:gd name="connsiteX112" fmla="*/ 11100098 w 12192000"/>
              <a:gd name="connsiteY112" fmla="*/ 3716977 h 6858000"/>
              <a:gd name="connsiteX113" fmla="*/ 11029786 w 12192000"/>
              <a:gd name="connsiteY113" fmla="*/ 3592621 h 6858000"/>
              <a:gd name="connsiteX114" fmla="*/ 11018206 w 12192000"/>
              <a:gd name="connsiteY114" fmla="*/ 3572767 h 6858000"/>
              <a:gd name="connsiteX115" fmla="*/ 10992287 w 12192000"/>
              <a:gd name="connsiteY115" fmla="*/ 3533061 h 6858000"/>
              <a:gd name="connsiteX116" fmla="*/ 10917838 w 12192000"/>
              <a:gd name="connsiteY116" fmla="*/ 3523410 h 6858000"/>
              <a:gd name="connsiteX117" fmla="*/ 10956441 w 12192000"/>
              <a:gd name="connsiteY117" fmla="*/ 3495287 h 6858000"/>
              <a:gd name="connsiteX118" fmla="*/ 11031442 w 12192000"/>
              <a:gd name="connsiteY118" fmla="*/ 3400159 h 6858000"/>
              <a:gd name="connsiteX119" fmla="*/ 10981533 w 12192000"/>
              <a:gd name="connsiteY119" fmla="*/ 3309166 h 6858000"/>
              <a:gd name="connsiteX120" fmla="*/ 10978225 w 12192000"/>
              <a:gd name="connsiteY120" fmla="*/ 3258982 h 6858000"/>
              <a:gd name="connsiteX121" fmla="*/ 11062322 w 12192000"/>
              <a:gd name="connsiteY121" fmla="*/ 3194737 h 6858000"/>
              <a:gd name="connsiteX122" fmla="*/ 11125742 w 12192000"/>
              <a:gd name="connsiteY122" fmla="*/ 3169370 h 6858000"/>
              <a:gd name="connsiteX123" fmla="*/ 11154968 w 12192000"/>
              <a:gd name="connsiteY123" fmla="*/ 3132974 h 6858000"/>
              <a:gd name="connsiteX124" fmla="*/ 11120502 w 12192000"/>
              <a:gd name="connsiteY124" fmla="*/ 3102642 h 6858000"/>
              <a:gd name="connsiteX125" fmla="*/ 10967470 w 12192000"/>
              <a:gd name="connsiteY125" fmla="*/ 3030401 h 6858000"/>
              <a:gd name="connsiteX126" fmla="*/ 11049914 w 12192000"/>
              <a:gd name="connsiteY126" fmla="*/ 2970015 h 6858000"/>
              <a:gd name="connsiteX127" fmla="*/ 10618944 w 12192000"/>
              <a:gd name="connsiteY127" fmla="*/ 2685183 h 6858000"/>
              <a:gd name="connsiteX128" fmla="*/ 10566830 w 12192000"/>
              <a:gd name="connsiteY128" fmla="*/ 2641617 h 6858000"/>
              <a:gd name="connsiteX129" fmla="*/ 10290271 w 12192000"/>
              <a:gd name="connsiteY129" fmla="*/ 2536011 h 6858000"/>
              <a:gd name="connsiteX130" fmla="*/ 10005715 w 12192000"/>
              <a:gd name="connsiteY130" fmla="*/ 2461288 h 6858000"/>
              <a:gd name="connsiteX131" fmla="*/ 10203414 w 12192000"/>
              <a:gd name="connsiteY131" fmla="*/ 2303568 h 6858000"/>
              <a:gd name="connsiteX132" fmla="*/ 9901487 w 12192000"/>
              <a:gd name="connsiteY132" fmla="*/ 2266895 h 6858000"/>
              <a:gd name="connsiteX133" fmla="*/ 9871984 w 12192000"/>
              <a:gd name="connsiteY133" fmla="*/ 2267999 h 6858000"/>
              <a:gd name="connsiteX134" fmla="*/ 9279158 w 12192000"/>
              <a:gd name="connsiteY134" fmla="*/ 2243734 h 6858000"/>
              <a:gd name="connsiteX135" fmla="*/ 8429350 w 12192000"/>
              <a:gd name="connsiteY135" fmla="*/ 2163219 h 6858000"/>
              <a:gd name="connsiteX136" fmla="*/ 7725955 w 12192000"/>
              <a:gd name="connsiteY136" fmla="*/ 2114967 h 6858000"/>
              <a:gd name="connsiteX137" fmla="*/ 6977065 w 12192000"/>
              <a:gd name="connsiteY137" fmla="*/ 2021218 h 6858000"/>
              <a:gd name="connsiteX138" fmla="*/ 6941221 w 12192000"/>
              <a:gd name="connsiteY138" fmla="*/ 201518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6941221" y="2015186"/>
                </a:moveTo>
                <a:cubicBezTo>
                  <a:pt x="6929158" y="2014876"/>
                  <a:pt x="6917508" y="2018599"/>
                  <a:pt x="6907857" y="2033351"/>
                </a:cubicBezTo>
                <a:cubicBezTo>
                  <a:pt x="6959143" y="2072228"/>
                  <a:pt x="7024491" y="2057614"/>
                  <a:pt x="7093700" y="2101457"/>
                </a:cubicBezTo>
                <a:cubicBezTo>
                  <a:pt x="6981202" y="2087669"/>
                  <a:pt x="6892139" y="2076639"/>
                  <a:pt x="6803079" y="2065612"/>
                </a:cubicBezTo>
                <a:cubicBezTo>
                  <a:pt x="6801424" y="2073332"/>
                  <a:pt x="6799770" y="2081052"/>
                  <a:pt x="6798115" y="2088772"/>
                </a:cubicBezTo>
                <a:cubicBezTo>
                  <a:pt x="6911993" y="2105040"/>
                  <a:pt x="7017322" y="2146951"/>
                  <a:pt x="7128167" y="2176455"/>
                </a:cubicBezTo>
                <a:cubicBezTo>
                  <a:pt x="7117964" y="2194655"/>
                  <a:pt x="7107764" y="2191070"/>
                  <a:pt x="7098663" y="2189968"/>
                </a:cubicBezTo>
                <a:cubicBezTo>
                  <a:pt x="7039381" y="2182798"/>
                  <a:pt x="6980099" y="2175629"/>
                  <a:pt x="6923298" y="2156052"/>
                </a:cubicBezTo>
                <a:cubicBezTo>
                  <a:pt x="6910614" y="2151639"/>
                  <a:pt x="6895172" y="2151639"/>
                  <a:pt x="6888004" y="2164875"/>
                </a:cubicBezTo>
                <a:cubicBezTo>
                  <a:pt x="6877801" y="2183625"/>
                  <a:pt x="6892414" y="2195758"/>
                  <a:pt x="6905375" y="2205958"/>
                </a:cubicBezTo>
                <a:cubicBezTo>
                  <a:pt x="6927985" y="2223606"/>
                  <a:pt x="6955282" y="2218643"/>
                  <a:pt x="6981477" y="2221951"/>
                </a:cubicBezTo>
                <a:cubicBezTo>
                  <a:pt x="7051237" y="2230499"/>
                  <a:pt x="7084601" y="2257245"/>
                  <a:pt x="7100043" y="2318459"/>
                </a:cubicBezTo>
                <a:cubicBezTo>
                  <a:pt x="7038829" y="2293642"/>
                  <a:pt x="6979822" y="2324249"/>
                  <a:pt x="6920540" y="2306877"/>
                </a:cubicBezTo>
                <a:cubicBezTo>
                  <a:pt x="6905099" y="2302466"/>
                  <a:pt x="6880559" y="2309083"/>
                  <a:pt x="6888831" y="2330314"/>
                </a:cubicBezTo>
                <a:cubicBezTo>
                  <a:pt x="6896552" y="2350168"/>
                  <a:pt x="6922195" y="2364505"/>
                  <a:pt x="6876698" y="2360645"/>
                </a:cubicBezTo>
                <a:cubicBezTo>
                  <a:pt x="6844163" y="2357887"/>
                  <a:pt x="6780468" y="2380223"/>
                  <a:pt x="6807214" y="2385736"/>
                </a:cubicBezTo>
                <a:cubicBezTo>
                  <a:pt x="6840853" y="2392631"/>
                  <a:pt x="6873666" y="2402557"/>
                  <a:pt x="6916405" y="2413862"/>
                </a:cubicBezTo>
                <a:cubicBezTo>
                  <a:pt x="6869254" y="2432335"/>
                  <a:pt x="6835338" y="2428475"/>
                  <a:pt x="6799770" y="2413862"/>
                </a:cubicBezTo>
                <a:cubicBezTo>
                  <a:pt x="6756756" y="2396214"/>
                  <a:pt x="6700781" y="2374708"/>
                  <a:pt x="6665762" y="2394561"/>
                </a:cubicBezTo>
                <a:cubicBezTo>
                  <a:pt x="6613373" y="2424340"/>
                  <a:pt x="6569807" y="2405589"/>
                  <a:pt x="6522933" y="2400626"/>
                </a:cubicBezTo>
                <a:cubicBezTo>
                  <a:pt x="6427531" y="2390424"/>
                  <a:pt x="6332953" y="2373328"/>
                  <a:pt x="6237275" y="2365057"/>
                </a:cubicBezTo>
                <a:cubicBezTo>
                  <a:pt x="6198948" y="2361748"/>
                  <a:pt x="6157588" y="2346032"/>
                  <a:pt x="6101338" y="2367538"/>
                </a:cubicBezTo>
                <a:cubicBezTo>
                  <a:pt x="6356116" y="2477556"/>
                  <a:pt x="6629642" y="2470664"/>
                  <a:pt x="6857121" y="2606875"/>
                </a:cubicBezTo>
                <a:cubicBezTo>
                  <a:pt x="6847471" y="2619834"/>
                  <a:pt x="6798391" y="2656782"/>
                  <a:pt x="6818519" y="2659539"/>
                </a:cubicBezTo>
                <a:cubicBezTo>
                  <a:pt x="6875044" y="2667537"/>
                  <a:pt x="6925227" y="2694558"/>
                  <a:pt x="6976790" y="2716892"/>
                </a:cubicBezTo>
                <a:cubicBezTo>
                  <a:pt x="6999125" y="2726543"/>
                  <a:pt x="7026146" y="2739227"/>
                  <a:pt x="7015669" y="2773693"/>
                </a:cubicBezTo>
                <a:cubicBezTo>
                  <a:pt x="6996642" y="2783343"/>
                  <a:pt x="6982580" y="2769833"/>
                  <a:pt x="6966864" y="2768730"/>
                </a:cubicBezTo>
                <a:cubicBezTo>
                  <a:pt x="6950871" y="2767628"/>
                  <a:pt x="6915025" y="2774796"/>
                  <a:pt x="6924953" y="2779483"/>
                </a:cubicBezTo>
                <a:cubicBezTo>
                  <a:pt x="6970172" y="2800715"/>
                  <a:pt x="6888831" y="2851726"/>
                  <a:pt x="6942323" y="2851726"/>
                </a:cubicBezTo>
                <a:cubicBezTo>
                  <a:pt x="7031937" y="2852001"/>
                  <a:pt x="7079638" y="2942441"/>
                  <a:pt x="7165943" y="2944924"/>
                </a:cubicBezTo>
                <a:cubicBezTo>
                  <a:pt x="7179728" y="2945198"/>
                  <a:pt x="7186346" y="2961191"/>
                  <a:pt x="7186071" y="2975254"/>
                </a:cubicBezTo>
                <a:cubicBezTo>
                  <a:pt x="7186071" y="2992074"/>
                  <a:pt x="7173387" y="2995107"/>
                  <a:pt x="7159325" y="2996762"/>
                </a:cubicBezTo>
                <a:cubicBezTo>
                  <a:pt x="7137817" y="2999242"/>
                  <a:pt x="7115483" y="2975254"/>
                  <a:pt x="7087082" y="3007790"/>
                </a:cubicBezTo>
                <a:cubicBezTo>
                  <a:pt x="7138094" y="3026815"/>
                  <a:pt x="7189103" y="3045842"/>
                  <a:pt x="7188276" y="3111191"/>
                </a:cubicBezTo>
                <a:cubicBezTo>
                  <a:pt x="7188001" y="3128836"/>
                  <a:pt x="7209232" y="3135454"/>
                  <a:pt x="7225225" y="3139866"/>
                </a:cubicBezTo>
                <a:cubicBezTo>
                  <a:pt x="7251696" y="3147036"/>
                  <a:pt x="7274028" y="3159720"/>
                  <a:pt x="7288368" y="3184260"/>
                </a:cubicBezTo>
                <a:cubicBezTo>
                  <a:pt x="7288092" y="3188948"/>
                  <a:pt x="7287816" y="3193910"/>
                  <a:pt x="7289471" y="3197771"/>
                </a:cubicBezTo>
                <a:cubicBezTo>
                  <a:pt x="7284784" y="3257053"/>
                  <a:pt x="7246181" y="3255398"/>
                  <a:pt x="7203442" y="3245472"/>
                </a:cubicBezTo>
                <a:cubicBezTo>
                  <a:pt x="7152432" y="3233340"/>
                  <a:pt x="7101973" y="3211281"/>
                  <a:pt x="7048205" y="3232512"/>
                </a:cubicBezTo>
                <a:cubicBezTo>
                  <a:pt x="7124032" y="3260913"/>
                  <a:pt x="7206475" y="3263118"/>
                  <a:pt x="7277614" y="3303652"/>
                </a:cubicBezTo>
                <a:cubicBezTo>
                  <a:pt x="7017322" y="3311097"/>
                  <a:pt x="6787361" y="3183155"/>
                  <a:pt x="6535066" y="3134077"/>
                </a:cubicBezTo>
                <a:cubicBezTo>
                  <a:pt x="6543614" y="3166887"/>
                  <a:pt x="6564017" y="3173505"/>
                  <a:pt x="6582492" y="3178469"/>
                </a:cubicBezTo>
                <a:cubicBezTo>
                  <a:pt x="6675690" y="3203286"/>
                  <a:pt x="6757305" y="3252642"/>
                  <a:pt x="6842233" y="3295379"/>
                </a:cubicBezTo>
                <a:cubicBezTo>
                  <a:pt x="6877249" y="3313026"/>
                  <a:pt x="6902618" y="3330674"/>
                  <a:pt x="6915853" y="3368725"/>
                </a:cubicBezTo>
                <a:cubicBezTo>
                  <a:pt x="6927710" y="3403192"/>
                  <a:pt x="6950596" y="3419185"/>
                  <a:pt x="6993058" y="3409257"/>
                </a:cubicBezTo>
                <a:cubicBezTo>
                  <a:pt x="7027524" y="3400985"/>
                  <a:pt x="7065299" y="3405397"/>
                  <a:pt x="7101421" y="3408430"/>
                </a:cubicBezTo>
                <a:cubicBezTo>
                  <a:pt x="7143057" y="3411739"/>
                  <a:pt x="7189655" y="3450618"/>
                  <a:pt x="7178350" y="3470746"/>
                </a:cubicBezTo>
                <a:cubicBezTo>
                  <a:pt x="7159050" y="3504937"/>
                  <a:pt x="7126789" y="3487842"/>
                  <a:pt x="7098112" y="3483982"/>
                </a:cubicBezTo>
                <a:cubicBezTo>
                  <a:pt x="7065575" y="3479295"/>
                  <a:pt x="7005191" y="3469643"/>
                  <a:pt x="7004088" y="3473780"/>
                </a:cubicBezTo>
                <a:cubicBezTo>
                  <a:pt x="6982854" y="3559532"/>
                  <a:pt x="6833408" y="3484809"/>
                  <a:pt x="6801147" y="3477087"/>
                </a:cubicBezTo>
                <a:cubicBezTo>
                  <a:pt x="6760891" y="3467437"/>
                  <a:pt x="6723115" y="3485085"/>
                  <a:pt x="6684788" y="3489220"/>
                </a:cubicBezTo>
                <a:cubicBezTo>
                  <a:pt x="6650597" y="3493080"/>
                  <a:pt x="6457309" y="3504937"/>
                  <a:pt x="6417328" y="3468539"/>
                </a:cubicBezTo>
                <a:cubicBezTo>
                  <a:pt x="6411813" y="3496940"/>
                  <a:pt x="6423393" y="3508521"/>
                  <a:pt x="6433045" y="3521481"/>
                </a:cubicBezTo>
                <a:cubicBezTo>
                  <a:pt x="6446556" y="3539954"/>
                  <a:pt x="6448762" y="3552914"/>
                  <a:pt x="6423117" y="3567527"/>
                </a:cubicBezTo>
                <a:cubicBezTo>
                  <a:pt x="6350049" y="3609441"/>
                  <a:pt x="6351153" y="3610818"/>
                  <a:pt x="6419258" y="3667620"/>
                </a:cubicBezTo>
                <a:cubicBezTo>
                  <a:pt x="6422568" y="3670100"/>
                  <a:pt x="6421188" y="3678373"/>
                  <a:pt x="6421740" y="3683888"/>
                </a:cubicBezTo>
                <a:cubicBezTo>
                  <a:pt x="6403817" y="3692711"/>
                  <a:pt x="6382861" y="3670652"/>
                  <a:pt x="6361906" y="3694366"/>
                </a:cubicBezTo>
                <a:cubicBezTo>
                  <a:pt x="6453173" y="3798591"/>
                  <a:pt x="6592418" y="3824234"/>
                  <a:pt x="6718429" y="3902544"/>
                </a:cubicBezTo>
                <a:cubicBezTo>
                  <a:pt x="6616407" y="3928462"/>
                  <a:pt x="6555194" y="3838022"/>
                  <a:pt x="6480195" y="3849603"/>
                </a:cubicBezTo>
                <a:cubicBezTo>
                  <a:pt x="6442696" y="3878004"/>
                  <a:pt x="6554091" y="3923499"/>
                  <a:pt x="6447934" y="3937011"/>
                </a:cubicBezTo>
                <a:cubicBezTo>
                  <a:pt x="6493983" y="3961826"/>
                  <a:pt x="6528173" y="3986089"/>
                  <a:pt x="6559882" y="4014767"/>
                </a:cubicBezTo>
                <a:cubicBezTo>
                  <a:pt x="6616407" y="4066053"/>
                  <a:pt x="6627437" y="4099693"/>
                  <a:pt x="6601241" y="4168626"/>
                </a:cubicBezTo>
                <a:cubicBezTo>
                  <a:pt x="6584145" y="4213846"/>
                  <a:pt x="6559054" y="4255483"/>
                  <a:pt x="6581113" y="4309250"/>
                </a:cubicBezTo>
                <a:cubicBezTo>
                  <a:pt x="6596553" y="4346198"/>
                  <a:pt x="6590487" y="4370461"/>
                  <a:pt x="6533136" y="4353918"/>
                </a:cubicBezTo>
                <a:cubicBezTo>
                  <a:pt x="6471372" y="4336270"/>
                  <a:pt x="6448211" y="4369358"/>
                  <a:pt x="6463651" y="4434156"/>
                </a:cubicBezTo>
                <a:cubicBezTo>
                  <a:pt x="6473577" y="4475792"/>
                  <a:pt x="6463099" y="4488475"/>
                  <a:pt x="6420637" y="4483787"/>
                </a:cubicBezTo>
                <a:cubicBezTo>
                  <a:pt x="6373762" y="4478549"/>
                  <a:pt x="6329093" y="4451251"/>
                  <a:pt x="6271190" y="4464487"/>
                </a:cubicBezTo>
                <a:cubicBezTo>
                  <a:pt x="6317512" y="4540039"/>
                  <a:pt x="6416501" y="4518531"/>
                  <a:pt x="6470545" y="4590498"/>
                </a:cubicBezTo>
                <a:cubicBezTo>
                  <a:pt x="6406023" y="4590772"/>
                  <a:pt x="6356666" y="4590498"/>
                  <a:pt x="6308965" y="4574780"/>
                </a:cubicBezTo>
                <a:cubicBezTo>
                  <a:pt x="6289111" y="4568437"/>
                  <a:pt x="6267328" y="4561822"/>
                  <a:pt x="6256301" y="4583603"/>
                </a:cubicBezTo>
                <a:cubicBezTo>
                  <a:pt x="6243340" y="4609798"/>
                  <a:pt x="6270086" y="4619724"/>
                  <a:pt x="6286354" y="4624412"/>
                </a:cubicBezTo>
                <a:cubicBezTo>
                  <a:pt x="6332128" y="4637647"/>
                  <a:pt x="6367144" y="4669081"/>
                  <a:pt x="6404920" y="4693621"/>
                </a:cubicBezTo>
                <a:cubicBezTo>
                  <a:pt x="6487915" y="4747390"/>
                  <a:pt x="6578908" y="4792334"/>
                  <a:pt x="6649220" y="4881120"/>
                </a:cubicBezTo>
                <a:cubicBezTo>
                  <a:pt x="6560709" y="4858509"/>
                  <a:pt x="6494809" y="4805845"/>
                  <a:pt x="6412640" y="4795092"/>
                </a:cubicBezTo>
                <a:cubicBezTo>
                  <a:pt x="6483779" y="4875881"/>
                  <a:pt x="6575322" y="4929098"/>
                  <a:pt x="6661902" y="4987828"/>
                </a:cubicBezTo>
                <a:cubicBezTo>
                  <a:pt x="6686719" y="5004373"/>
                  <a:pt x="6711811" y="5015678"/>
                  <a:pt x="6717325" y="5051798"/>
                </a:cubicBezTo>
                <a:cubicBezTo>
                  <a:pt x="6728079" y="5121834"/>
                  <a:pt x="6760340" y="5179738"/>
                  <a:pt x="6829272" y="5210619"/>
                </a:cubicBezTo>
                <a:cubicBezTo>
                  <a:pt x="6829824" y="5210897"/>
                  <a:pt x="6825965" y="5221375"/>
                  <a:pt x="6823757" y="5228542"/>
                </a:cubicBezTo>
                <a:cubicBezTo>
                  <a:pt x="6781571" y="5230749"/>
                  <a:pt x="6748207" y="5189388"/>
                  <a:pt x="6694439" y="5202899"/>
                </a:cubicBezTo>
                <a:cubicBezTo>
                  <a:pt x="6746002" y="5259148"/>
                  <a:pt x="6789016" y="5309609"/>
                  <a:pt x="6862085" y="5336355"/>
                </a:cubicBezTo>
                <a:cubicBezTo>
                  <a:pt x="6920540" y="5357586"/>
                  <a:pt x="6992783" y="5369994"/>
                  <a:pt x="7035246" y="5438926"/>
                </a:cubicBezTo>
                <a:cubicBezTo>
                  <a:pt x="6985889" y="5452439"/>
                  <a:pt x="6949216" y="5435343"/>
                  <a:pt x="6912268" y="5423210"/>
                </a:cubicBezTo>
                <a:cubicBezTo>
                  <a:pt x="6855743" y="5404461"/>
                  <a:pt x="6799770" y="5383230"/>
                  <a:pt x="6743244" y="5364479"/>
                </a:cubicBezTo>
                <a:cubicBezTo>
                  <a:pt x="6721737" y="5357310"/>
                  <a:pt x="6698299" y="5352346"/>
                  <a:pt x="6684513" y="5386538"/>
                </a:cubicBezTo>
                <a:cubicBezTo>
                  <a:pt x="6756480" y="5393708"/>
                  <a:pt x="6799494" y="5440031"/>
                  <a:pt x="6844713" y="5483595"/>
                </a:cubicBezTo>
                <a:cubicBezTo>
                  <a:pt x="6870082" y="5508135"/>
                  <a:pt x="6890762" y="5540948"/>
                  <a:pt x="6936533" y="5528541"/>
                </a:cubicBezTo>
                <a:cubicBezTo>
                  <a:pt x="6960522" y="5521923"/>
                  <a:pt x="6975687" y="5540396"/>
                  <a:pt x="6973204" y="5563007"/>
                </a:cubicBezTo>
                <a:cubicBezTo>
                  <a:pt x="6964106" y="5642695"/>
                  <a:pt x="7020080" y="5670543"/>
                  <a:pt x="7077983" y="5685983"/>
                </a:cubicBezTo>
                <a:cubicBezTo>
                  <a:pt x="7187726" y="5714935"/>
                  <a:pt x="7278993" y="5783041"/>
                  <a:pt x="7385702" y="5820265"/>
                </a:cubicBezTo>
                <a:cubicBezTo>
                  <a:pt x="7489378" y="5856387"/>
                  <a:pt x="7569615" y="5942139"/>
                  <a:pt x="7673565" y="5987085"/>
                </a:cubicBezTo>
                <a:cubicBezTo>
                  <a:pt x="7748843" y="6019621"/>
                  <a:pt x="7820807" y="6061533"/>
                  <a:pt x="7898289" y="6091035"/>
                </a:cubicBezTo>
                <a:cubicBezTo>
                  <a:pt x="8081651" y="6160795"/>
                  <a:pt x="8268598" y="6216770"/>
                  <a:pt x="8466299" y="6224765"/>
                </a:cubicBezTo>
                <a:cubicBezTo>
                  <a:pt x="8629532" y="6231107"/>
                  <a:pt x="10045419" y="6225043"/>
                  <a:pt x="10620599" y="5317605"/>
                </a:cubicBezTo>
                <a:cubicBezTo>
                  <a:pt x="10631626" y="5313192"/>
                  <a:pt x="10644035" y="5301612"/>
                  <a:pt x="10647894" y="5290581"/>
                </a:cubicBezTo>
                <a:cubicBezTo>
                  <a:pt x="10666370" y="5239020"/>
                  <a:pt x="10711590" y="5216686"/>
                  <a:pt x="10752398" y="5188838"/>
                </a:cubicBezTo>
                <a:cubicBezTo>
                  <a:pt x="10788244" y="5164297"/>
                  <a:pt x="10826296" y="5138654"/>
                  <a:pt x="10841186" y="5097293"/>
                </a:cubicBezTo>
                <a:cubicBezTo>
                  <a:pt x="10860762" y="5042147"/>
                  <a:pt x="10805064" y="5087367"/>
                  <a:pt x="10794861" y="5066412"/>
                </a:cubicBezTo>
                <a:cubicBezTo>
                  <a:pt x="10816092" y="5037737"/>
                  <a:pt x="10848906" y="5011540"/>
                  <a:pt x="10857454" y="4979004"/>
                </a:cubicBezTo>
                <a:cubicBezTo>
                  <a:pt x="10888610" y="4861543"/>
                  <a:pt x="10955890" y="4776065"/>
                  <a:pt x="11056532" y="4709613"/>
                </a:cubicBezTo>
                <a:cubicBezTo>
                  <a:pt x="11085484" y="4690588"/>
                  <a:pt x="11104509" y="4655845"/>
                  <a:pt x="11143939" y="4650332"/>
                </a:cubicBezTo>
                <a:cubicBezTo>
                  <a:pt x="11231622" y="4638199"/>
                  <a:pt x="11204048" y="4543346"/>
                  <a:pt x="11250372" y="4501160"/>
                </a:cubicBezTo>
                <a:cubicBezTo>
                  <a:pt x="11259196" y="4493162"/>
                  <a:pt x="11267190" y="4477447"/>
                  <a:pt x="11265538" y="4466694"/>
                </a:cubicBezTo>
                <a:cubicBezTo>
                  <a:pt x="11263056" y="4451251"/>
                  <a:pt x="11252578" y="4436638"/>
                  <a:pt x="11243755" y="4422850"/>
                </a:cubicBezTo>
                <a:cubicBezTo>
                  <a:pt x="11234654" y="4409065"/>
                  <a:pt x="11220870" y="4396932"/>
                  <a:pt x="11227486" y="4378734"/>
                </a:cubicBezTo>
                <a:cubicBezTo>
                  <a:pt x="11230242" y="4371289"/>
                  <a:pt x="11228314" y="4345371"/>
                  <a:pt x="11248718" y="4365774"/>
                </a:cubicBezTo>
                <a:cubicBezTo>
                  <a:pt x="11304692" y="4421748"/>
                  <a:pt x="11337228" y="4368809"/>
                  <a:pt x="11385204" y="4343440"/>
                </a:cubicBezTo>
                <a:cubicBezTo>
                  <a:pt x="11346603" y="4317245"/>
                  <a:pt x="11311861" y="4298772"/>
                  <a:pt x="11306070" y="4259618"/>
                </a:cubicBezTo>
                <a:cubicBezTo>
                  <a:pt x="11294214" y="4178828"/>
                  <a:pt x="11243480" y="4141880"/>
                  <a:pt x="11166550" y="4134711"/>
                </a:cubicBezTo>
                <a:cubicBezTo>
                  <a:pt x="11194949" y="4056679"/>
                  <a:pt x="11194949" y="4056679"/>
                  <a:pt x="11103130" y="4045924"/>
                </a:cubicBezTo>
                <a:cubicBezTo>
                  <a:pt x="11138425" y="3996293"/>
                  <a:pt x="11138425" y="3983609"/>
                  <a:pt x="11095686" y="3966514"/>
                </a:cubicBezTo>
                <a:cubicBezTo>
                  <a:pt x="11054602" y="3950245"/>
                  <a:pt x="11009106" y="3944730"/>
                  <a:pt x="10971054" y="3919640"/>
                </a:cubicBezTo>
                <a:cubicBezTo>
                  <a:pt x="11006073" y="3856221"/>
                  <a:pt x="11015998" y="3782600"/>
                  <a:pt x="11088241" y="3751718"/>
                </a:cubicBezTo>
                <a:cubicBezTo>
                  <a:pt x="11099546" y="3747030"/>
                  <a:pt x="11107266" y="3728004"/>
                  <a:pt x="11100098" y="3716977"/>
                </a:cubicBezTo>
                <a:cubicBezTo>
                  <a:pt x="11073904" y="3676995"/>
                  <a:pt x="11111404" y="3601168"/>
                  <a:pt x="11029786" y="3592621"/>
                </a:cubicBezTo>
                <a:cubicBezTo>
                  <a:pt x="11019583" y="3591793"/>
                  <a:pt x="11010208" y="3583520"/>
                  <a:pt x="11018206" y="3572767"/>
                </a:cubicBezTo>
                <a:cubicBezTo>
                  <a:pt x="11045779" y="3535268"/>
                  <a:pt x="11012415" y="3537749"/>
                  <a:pt x="10992287" y="3533061"/>
                </a:cubicBezTo>
                <a:cubicBezTo>
                  <a:pt x="10968022" y="3527271"/>
                  <a:pt x="10940448" y="3543816"/>
                  <a:pt x="10917838" y="3523410"/>
                </a:cubicBezTo>
                <a:cubicBezTo>
                  <a:pt x="10923078" y="3501903"/>
                  <a:pt x="10942654" y="3502179"/>
                  <a:pt x="10956441" y="3495287"/>
                </a:cubicBezTo>
                <a:cubicBezTo>
                  <a:pt x="10996698" y="3475433"/>
                  <a:pt x="11029511" y="3451721"/>
                  <a:pt x="11031442" y="3400159"/>
                </a:cubicBezTo>
                <a:cubicBezTo>
                  <a:pt x="11032818" y="3358523"/>
                  <a:pt x="11037230" y="3321850"/>
                  <a:pt x="10981533" y="3309166"/>
                </a:cubicBezTo>
                <a:cubicBezTo>
                  <a:pt x="10958372" y="3303927"/>
                  <a:pt x="10964990" y="3273873"/>
                  <a:pt x="10978225" y="3258982"/>
                </a:cubicBezTo>
                <a:cubicBezTo>
                  <a:pt x="11001938" y="3232512"/>
                  <a:pt x="11021514" y="3197219"/>
                  <a:pt x="11062322" y="3194737"/>
                </a:cubicBezTo>
                <a:cubicBezTo>
                  <a:pt x="11087138" y="3193084"/>
                  <a:pt x="11106164" y="3182053"/>
                  <a:pt x="11125742" y="3169370"/>
                </a:cubicBezTo>
                <a:cubicBezTo>
                  <a:pt x="11139802" y="3160269"/>
                  <a:pt x="11156622" y="3152550"/>
                  <a:pt x="11154968" y="3132974"/>
                </a:cubicBezTo>
                <a:cubicBezTo>
                  <a:pt x="11153315" y="3114223"/>
                  <a:pt x="11137046" y="3106503"/>
                  <a:pt x="11120502" y="3102642"/>
                </a:cubicBezTo>
                <a:cubicBezTo>
                  <a:pt x="11065355" y="3090235"/>
                  <a:pt x="11013518" y="3072037"/>
                  <a:pt x="10967470" y="3030401"/>
                </a:cubicBezTo>
                <a:cubicBezTo>
                  <a:pt x="10998076" y="3008342"/>
                  <a:pt x="11027304" y="2992350"/>
                  <a:pt x="11049914" y="2970015"/>
                </a:cubicBezTo>
                <a:cubicBezTo>
                  <a:pt x="11104509" y="2915972"/>
                  <a:pt x="10642106" y="2745845"/>
                  <a:pt x="10618944" y="2685183"/>
                </a:cubicBezTo>
                <a:cubicBezTo>
                  <a:pt x="10611775" y="2666432"/>
                  <a:pt x="10587235" y="2647132"/>
                  <a:pt x="10566830" y="2641617"/>
                </a:cubicBezTo>
                <a:cubicBezTo>
                  <a:pt x="10471151" y="2615699"/>
                  <a:pt x="10388156" y="2557518"/>
                  <a:pt x="10290271" y="2536011"/>
                </a:cubicBezTo>
                <a:cubicBezTo>
                  <a:pt x="10197900" y="2515607"/>
                  <a:pt x="10106908" y="2488309"/>
                  <a:pt x="10005715" y="2461288"/>
                </a:cubicBezTo>
                <a:cubicBezTo>
                  <a:pt x="10067754" y="2393457"/>
                  <a:pt x="10177772" y="2401454"/>
                  <a:pt x="10203414" y="2303568"/>
                </a:cubicBezTo>
                <a:cubicBezTo>
                  <a:pt x="10103324" y="2278201"/>
                  <a:pt x="9997996" y="2307154"/>
                  <a:pt x="9901487" y="2266895"/>
                </a:cubicBezTo>
                <a:cubicBezTo>
                  <a:pt x="9893216" y="2263312"/>
                  <a:pt x="9881910" y="2266895"/>
                  <a:pt x="9871984" y="2267999"/>
                </a:cubicBezTo>
                <a:cubicBezTo>
                  <a:pt x="9673181" y="2289506"/>
                  <a:pt x="9475204" y="2270758"/>
                  <a:pt x="9279158" y="2243734"/>
                </a:cubicBezTo>
                <a:cubicBezTo>
                  <a:pt x="8996808" y="2205133"/>
                  <a:pt x="8713354" y="2180592"/>
                  <a:pt x="8429350" y="2163219"/>
                </a:cubicBezTo>
                <a:cubicBezTo>
                  <a:pt x="8194701" y="2148882"/>
                  <a:pt x="7959502" y="2142541"/>
                  <a:pt x="7725955" y="2114967"/>
                </a:cubicBezTo>
                <a:cubicBezTo>
                  <a:pt x="7476142" y="2085464"/>
                  <a:pt x="7226605" y="2052100"/>
                  <a:pt x="6977065" y="2021218"/>
                </a:cubicBezTo>
                <a:cubicBezTo>
                  <a:pt x="6965761" y="2019839"/>
                  <a:pt x="6953283" y="2015496"/>
                  <a:pt x="6941221" y="201518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76120-24C2-521C-8781-C1E081601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47687"/>
            <a:ext cx="16192499" cy="1988345"/>
          </a:xfrm>
        </p:spPr>
        <p:txBody>
          <a:bodyPr>
            <a:normAutofit/>
          </a:bodyPr>
          <a:lstStyle/>
          <a:p>
            <a:r>
              <a:rPr lang="en-BE" b="1">
                <a:solidFill>
                  <a:srgbClr val="C00000"/>
                </a:solidFill>
              </a:rPr>
              <a:t>UK University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28AC3-600F-AABF-597D-D02AA14C4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020437"/>
            <a:ext cx="8077200" cy="6245006"/>
          </a:xfrm>
        </p:spPr>
        <p:txBody>
          <a:bodyPr>
            <a:normAutofit/>
          </a:bodyPr>
          <a:lstStyle/>
          <a:p>
            <a:r>
              <a:rPr lang="en-BE" sz="3200">
                <a:latin typeface="Arial" panose="020B0604020202020204" pitchFamily="34" charset="0"/>
                <a:cs typeface="Arial" panose="020B0604020202020204" pitchFamily="34" charset="0"/>
              </a:rPr>
              <a:t>University of Bristol &amp; Lancaster University</a:t>
            </a:r>
          </a:p>
          <a:p>
            <a:r>
              <a:rPr lang="en-BE" sz="3200">
                <a:latin typeface="Arial" panose="020B0604020202020204" pitchFamily="34" charset="0"/>
                <a:cs typeface="Arial" panose="020B0604020202020204" pitchFamily="34" charset="0"/>
              </a:rPr>
              <a:t>Academic research project funded by UN End Violence Against Children Fund</a:t>
            </a:r>
          </a:p>
          <a:p>
            <a:r>
              <a:rPr lang="en-BE" sz="3200">
                <a:latin typeface="Arial" panose="020B0604020202020204" pitchFamily="34" charset="0"/>
                <a:cs typeface="Arial" panose="020B0604020202020204" pitchFamily="34" charset="0"/>
              </a:rPr>
              <a:t>Combine strategic research with State-of-the-Art tool development</a:t>
            </a:r>
          </a:p>
          <a:p>
            <a:r>
              <a:rPr lang="en-BE" sz="3200">
                <a:latin typeface="Arial" panose="020B0604020202020204" pitchFamily="34" charset="0"/>
                <a:cs typeface="Arial" panose="020B0604020202020204" pitchFamily="34" charset="0"/>
              </a:rPr>
              <a:t>Non-profit </a:t>
            </a:r>
            <a:r>
              <a:rPr lang="en-BE" sz="32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tools will be shared with law enforcement partners by the end of 2023</a:t>
            </a:r>
          </a:p>
          <a:p>
            <a:r>
              <a:rPr lang="en-BE" sz="32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Software developed in collaboration with our </a:t>
            </a:r>
            <a:r>
              <a:rPr lang="en-BE" sz="3200" b="1" u="sng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ASEAN focused</a:t>
            </a:r>
            <a:r>
              <a:rPr lang="en-BE" sz="3200" b="1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BE" sz="32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Advisory Group</a:t>
            </a:r>
          </a:p>
        </p:txBody>
      </p:sp>
      <p:pic>
        <p:nvPicPr>
          <p:cNvPr id="4" name="Picture 8" descr="ENDING VIOLENCE AGAINST CHILDREN: key messages &amp; statistics">
            <a:extLst>
              <a:ext uri="{FF2B5EF4-FFF2-40B4-BE49-F238E27FC236}">
                <a16:creationId xmlns:a16="http://schemas.microsoft.com/office/drawing/2014/main" id="{B4D98148-097A-82AF-219A-5257CD99D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65307" y="5758655"/>
            <a:ext cx="4162926" cy="91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349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2" name="Rectangle 207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E166ED-1BF1-DEE3-48B8-1B4D91AFF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61234"/>
            <a:ext cx="5127988" cy="8374722"/>
          </a:xfrm>
        </p:spPr>
        <p:txBody>
          <a:bodyPr anchor="ctr">
            <a:normAutofit/>
          </a:bodyPr>
          <a:lstStyle/>
          <a:p>
            <a:r>
              <a:rPr lang="en-BE" sz="8100">
                <a:latin typeface="Arial" panose="020B0604020202020204" pitchFamily="34" charset="0"/>
                <a:cs typeface="Arial" panose="020B0604020202020204" pitchFamily="34" charset="0"/>
              </a:rPr>
              <a:t>iCOP Advisory Group</a:t>
            </a:r>
          </a:p>
        </p:txBody>
      </p:sp>
      <p:sp>
        <p:nvSpPr>
          <p:cNvPr id="207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441175" y="5194079"/>
            <a:ext cx="8115300" cy="27432"/>
          </a:xfrm>
          <a:custGeom>
            <a:avLst/>
            <a:gdLst>
              <a:gd name="connsiteX0" fmla="*/ 0 w 8115300"/>
              <a:gd name="connsiteY0" fmla="*/ 0 h 27432"/>
              <a:gd name="connsiteX1" fmla="*/ 432816 w 8115300"/>
              <a:gd name="connsiteY1" fmla="*/ 0 h 27432"/>
              <a:gd name="connsiteX2" fmla="*/ 1190244 w 8115300"/>
              <a:gd name="connsiteY2" fmla="*/ 0 h 27432"/>
              <a:gd name="connsiteX3" fmla="*/ 1623060 w 8115300"/>
              <a:gd name="connsiteY3" fmla="*/ 0 h 27432"/>
              <a:gd name="connsiteX4" fmla="*/ 2218182 w 8115300"/>
              <a:gd name="connsiteY4" fmla="*/ 0 h 27432"/>
              <a:gd name="connsiteX5" fmla="*/ 3056763 w 8115300"/>
              <a:gd name="connsiteY5" fmla="*/ 0 h 27432"/>
              <a:gd name="connsiteX6" fmla="*/ 3733038 w 8115300"/>
              <a:gd name="connsiteY6" fmla="*/ 0 h 27432"/>
              <a:gd name="connsiteX7" fmla="*/ 4490466 w 8115300"/>
              <a:gd name="connsiteY7" fmla="*/ 0 h 27432"/>
              <a:gd name="connsiteX8" fmla="*/ 5085588 w 8115300"/>
              <a:gd name="connsiteY8" fmla="*/ 0 h 27432"/>
              <a:gd name="connsiteX9" fmla="*/ 5761863 w 8115300"/>
              <a:gd name="connsiteY9" fmla="*/ 0 h 27432"/>
              <a:gd name="connsiteX10" fmla="*/ 6600444 w 8115300"/>
              <a:gd name="connsiteY10" fmla="*/ 0 h 27432"/>
              <a:gd name="connsiteX11" fmla="*/ 7114413 w 8115300"/>
              <a:gd name="connsiteY11" fmla="*/ 0 h 27432"/>
              <a:gd name="connsiteX12" fmla="*/ 8115300 w 8115300"/>
              <a:gd name="connsiteY12" fmla="*/ 0 h 27432"/>
              <a:gd name="connsiteX13" fmla="*/ 8115300 w 8115300"/>
              <a:gd name="connsiteY13" fmla="*/ 27432 h 27432"/>
              <a:gd name="connsiteX14" fmla="*/ 7520178 w 8115300"/>
              <a:gd name="connsiteY14" fmla="*/ 27432 h 27432"/>
              <a:gd name="connsiteX15" fmla="*/ 7087362 w 8115300"/>
              <a:gd name="connsiteY15" fmla="*/ 27432 h 27432"/>
              <a:gd name="connsiteX16" fmla="*/ 6411087 w 8115300"/>
              <a:gd name="connsiteY16" fmla="*/ 27432 h 27432"/>
              <a:gd name="connsiteX17" fmla="*/ 5897118 w 8115300"/>
              <a:gd name="connsiteY17" fmla="*/ 27432 h 27432"/>
              <a:gd name="connsiteX18" fmla="*/ 5220843 w 8115300"/>
              <a:gd name="connsiteY18" fmla="*/ 27432 h 27432"/>
              <a:gd name="connsiteX19" fmla="*/ 4544568 w 8115300"/>
              <a:gd name="connsiteY19" fmla="*/ 27432 h 27432"/>
              <a:gd name="connsiteX20" fmla="*/ 3868293 w 8115300"/>
              <a:gd name="connsiteY20" fmla="*/ 27432 h 27432"/>
              <a:gd name="connsiteX21" fmla="*/ 3192018 w 8115300"/>
              <a:gd name="connsiteY21" fmla="*/ 27432 h 27432"/>
              <a:gd name="connsiteX22" fmla="*/ 2596896 w 8115300"/>
              <a:gd name="connsiteY22" fmla="*/ 27432 h 27432"/>
              <a:gd name="connsiteX23" fmla="*/ 1839468 w 8115300"/>
              <a:gd name="connsiteY23" fmla="*/ 27432 h 27432"/>
              <a:gd name="connsiteX24" fmla="*/ 1163193 w 8115300"/>
              <a:gd name="connsiteY24" fmla="*/ 27432 h 27432"/>
              <a:gd name="connsiteX25" fmla="*/ 0 w 8115300"/>
              <a:gd name="connsiteY25" fmla="*/ 27432 h 27432"/>
              <a:gd name="connsiteX26" fmla="*/ 0 w 8115300"/>
              <a:gd name="connsiteY26" fmla="*/ 0 h 27432"/>
              <a:gd name="connsiteX0" fmla="*/ 0 w 8115300"/>
              <a:gd name="connsiteY0" fmla="*/ 0 h 27432"/>
              <a:gd name="connsiteX1" fmla="*/ 595122 w 8115300"/>
              <a:gd name="connsiteY1" fmla="*/ 0 h 27432"/>
              <a:gd name="connsiteX2" fmla="*/ 1027938 w 8115300"/>
              <a:gd name="connsiteY2" fmla="*/ 0 h 27432"/>
              <a:gd name="connsiteX3" fmla="*/ 1866519 w 8115300"/>
              <a:gd name="connsiteY3" fmla="*/ 0 h 27432"/>
              <a:gd name="connsiteX4" fmla="*/ 2461641 w 8115300"/>
              <a:gd name="connsiteY4" fmla="*/ 0 h 27432"/>
              <a:gd name="connsiteX5" fmla="*/ 3056763 w 8115300"/>
              <a:gd name="connsiteY5" fmla="*/ 0 h 27432"/>
              <a:gd name="connsiteX6" fmla="*/ 3895344 w 8115300"/>
              <a:gd name="connsiteY6" fmla="*/ 0 h 27432"/>
              <a:gd name="connsiteX7" fmla="*/ 4409313 w 8115300"/>
              <a:gd name="connsiteY7" fmla="*/ 0 h 27432"/>
              <a:gd name="connsiteX8" fmla="*/ 5247894 w 8115300"/>
              <a:gd name="connsiteY8" fmla="*/ 0 h 27432"/>
              <a:gd name="connsiteX9" fmla="*/ 6086475 w 8115300"/>
              <a:gd name="connsiteY9" fmla="*/ 0 h 27432"/>
              <a:gd name="connsiteX10" fmla="*/ 6762750 w 8115300"/>
              <a:gd name="connsiteY10" fmla="*/ 0 h 27432"/>
              <a:gd name="connsiteX11" fmla="*/ 8115300 w 8115300"/>
              <a:gd name="connsiteY11" fmla="*/ 0 h 27432"/>
              <a:gd name="connsiteX12" fmla="*/ 8115300 w 8115300"/>
              <a:gd name="connsiteY12" fmla="*/ 27432 h 27432"/>
              <a:gd name="connsiteX13" fmla="*/ 7682484 w 8115300"/>
              <a:gd name="connsiteY13" fmla="*/ 27432 h 27432"/>
              <a:gd name="connsiteX14" fmla="*/ 6843903 w 8115300"/>
              <a:gd name="connsiteY14" fmla="*/ 27432 h 27432"/>
              <a:gd name="connsiteX15" fmla="*/ 6329934 w 8115300"/>
              <a:gd name="connsiteY15" fmla="*/ 27432 h 27432"/>
              <a:gd name="connsiteX16" fmla="*/ 5653659 w 8115300"/>
              <a:gd name="connsiteY16" fmla="*/ 27432 h 27432"/>
              <a:gd name="connsiteX17" fmla="*/ 4815078 w 8115300"/>
              <a:gd name="connsiteY17" fmla="*/ 27432 h 27432"/>
              <a:gd name="connsiteX18" fmla="*/ 4138803 w 8115300"/>
              <a:gd name="connsiteY18" fmla="*/ 27432 h 27432"/>
              <a:gd name="connsiteX19" fmla="*/ 3705987 w 8115300"/>
              <a:gd name="connsiteY19" fmla="*/ 27432 h 27432"/>
              <a:gd name="connsiteX20" fmla="*/ 3192018 w 8115300"/>
              <a:gd name="connsiteY20" fmla="*/ 27432 h 27432"/>
              <a:gd name="connsiteX21" fmla="*/ 2353437 w 8115300"/>
              <a:gd name="connsiteY21" fmla="*/ 27432 h 27432"/>
              <a:gd name="connsiteX22" fmla="*/ 1677162 w 8115300"/>
              <a:gd name="connsiteY22" fmla="*/ 27432 h 27432"/>
              <a:gd name="connsiteX23" fmla="*/ 1163193 w 8115300"/>
              <a:gd name="connsiteY23" fmla="*/ 27432 h 27432"/>
              <a:gd name="connsiteX24" fmla="*/ 0 w 8115300"/>
              <a:gd name="connsiteY24" fmla="*/ 27432 h 27432"/>
              <a:gd name="connsiteX25" fmla="*/ 0 w 8115300"/>
              <a:gd name="connsiteY2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82965" y="-1807"/>
                  <a:pt x="221279" y="16146"/>
                  <a:pt x="432816" y="0"/>
                </a:cubicBezTo>
                <a:cubicBezTo>
                  <a:pt x="622422" y="-4092"/>
                  <a:pt x="946798" y="55979"/>
                  <a:pt x="1190244" y="0"/>
                </a:cubicBezTo>
                <a:cubicBezTo>
                  <a:pt x="1457104" y="1740"/>
                  <a:pt x="1427268" y="15565"/>
                  <a:pt x="1623060" y="0"/>
                </a:cubicBezTo>
                <a:cubicBezTo>
                  <a:pt x="1840272" y="-3690"/>
                  <a:pt x="1966591" y="12909"/>
                  <a:pt x="2218182" y="0"/>
                </a:cubicBezTo>
                <a:cubicBezTo>
                  <a:pt x="2501142" y="-24975"/>
                  <a:pt x="2734283" y="531"/>
                  <a:pt x="3056763" y="0"/>
                </a:cubicBezTo>
                <a:cubicBezTo>
                  <a:pt x="3424291" y="45503"/>
                  <a:pt x="3595557" y="11790"/>
                  <a:pt x="3733038" y="0"/>
                </a:cubicBezTo>
                <a:cubicBezTo>
                  <a:pt x="3887403" y="8550"/>
                  <a:pt x="4200850" y="-53808"/>
                  <a:pt x="4490466" y="0"/>
                </a:cubicBezTo>
                <a:cubicBezTo>
                  <a:pt x="4739732" y="31298"/>
                  <a:pt x="4967414" y="-4824"/>
                  <a:pt x="5085588" y="0"/>
                </a:cubicBezTo>
                <a:cubicBezTo>
                  <a:pt x="5254923" y="-33661"/>
                  <a:pt x="5428142" y="-13477"/>
                  <a:pt x="5761863" y="0"/>
                </a:cubicBezTo>
                <a:cubicBezTo>
                  <a:pt x="6043999" y="3369"/>
                  <a:pt x="6417057" y="66331"/>
                  <a:pt x="6600444" y="0"/>
                </a:cubicBezTo>
                <a:cubicBezTo>
                  <a:pt x="6769407" y="-53132"/>
                  <a:pt x="6982462" y="21675"/>
                  <a:pt x="7114413" y="0"/>
                </a:cubicBezTo>
                <a:cubicBezTo>
                  <a:pt x="7271144" y="2886"/>
                  <a:pt x="7769519" y="52033"/>
                  <a:pt x="8115300" y="0"/>
                </a:cubicBezTo>
                <a:cubicBezTo>
                  <a:pt x="8114479" y="10887"/>
                  <a:pt x="8114598" y="17307"/>
                  <a:pt x="8115300" y="27432"/>
                </a:cubicBezTo>
                <a:cubicBezTo>
                  <a:pt x="7921264" y="43441"/>
                  <a:pt x="7820770" y="14703"/>
                  <a:pt x="7520178" y="27432"/>
                </a:cubicBezTo>
                <a:cubicBezTo>
                  <a:pt x="7219979" y="25917"/>
                  <a:pt x="7237981" y="40672"/>
                  <a:pt x="7087362" y="27432"/>
                </a:cubicBezTo>
                <a:cubicBezTo>
                  <a:pt x="6969470" y="-12012"/>
                  <a:pt x="6721803" y="16796"/>
                  <a:pt x="6411087" y="27432"/>
                </a:cubicBezTo>
                <a:cubicBezTo>
                  <a:pt x="6157246" y="28222"/>
                  <a:pt x="6081632" y="10578"/>
                  <a:pt x="5897118" y="27432"/>
                </a:cubicBezTo>
                <a:cubicBezTo>
                  <a:pt x="5708688" y="69719"/>
                  <a:pt x="5455352" y="33040"/>
                  <a:pt x="5220843" y="27432"/>
                </a:cubicBezTo>
                <a:cubicBezTo>
                  <a:pt x="4985113" y="14105"/>
                  <a:pt x="4719491" y="16549"/>
                  <a:pt x="4544568" y="27432"/>
                </a:cubicBezTo>
                <a:cubicBezTo>
                  <a:pt x="4320420" y="53981"/>
                  <a:pt x="4106810" y="-35389"/>
                  <a:pt x="3868293" y="27432"/>
                </a:cubicBezTo>
                <a:cubicBezTo>
                  <a:pt x="3619645" y="54679"/>
                  <a:pt x="3473943" y="22556"/>
                  <a:pt x="3192018" y="27432"/>
                </a:cubicBezTo>
                <a:cubicBezTo>
                  <a:pt x="2900872" y="29671"/>
                  <a:pt x="2813845" y="34222"/>
                  <a:pt x="2596896" y="27432"/>
                </a:cubicBezTo>
                <a:cubicBezTo>
                  <a:pt x="2390151" y="21545"/>
                  <a:pt x="2019492" y="41363"/>
                  <a:pt x="1839468" y="27432"/>
                </a:cubicBezTo>
                <a:cubicBezTo>
                  <a:pt x="1644895" y="6321"/>
                  <a:pt x="1447747" y="-29322"/>
                  <a:pt x="1163193" y="27432"/>
                </a:cubicBezTo>
                <a:cubicBezTo>
                  <a:pt x="851080" y="82952"/>
                  <a:pt x="245364" y="106432"/>
                  <a:pt x="0" y="27432"/>
                </a:cubicBezTo>
                <a:cubicBezTo>
                  <a:pt x="-289" y="19501"/>
                  <a:pt x="191" y="14131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14209" y="15096"/>
                  <a:pt x="377635" y="-46268"/>
                  <a:pt x="595122" y="0"/>
                </a:cubicBezTo>
                <a:cubicBezTo>
                  <a:pt x="812000" y="15955"/>
                  <a:pt x="848643" y="-15543"/>
                  <a:pt x="1027938" y="0"/>
                </a:cubicBezTo>
                <a:cubicBezTo>
                  <a:pt x="1220522" y="5551"/>
                  <a:pt x="1620963" y="-28744"/>
                  <a:pt x="1866519" y="0"/>
                </a:cubicBezTo>
                <a:cubicBezTo>
                  <a:pt x="2155425" y="-2149"/>
                  <a:pt x="2231034" y="2884"/>
                  <a:pt x="2461641" y="0"/>
                </a:cubicBezTo>
                <a:cubicBezTo>
                  <a:pt x="2708984" y="-6639"/>
                  <a:pt x="2900291" y="-26904"/>
                  <a:pt x="3056763" y="0"/>
                </a:cubicBezTo>
                <a:cubicBezTo>
                  <a:pt x="3194737" y="11936"/>
                  <a:pt x="3594475" y="38301"/>
                  <a:pt x="3895344" y="0"/>
                </a:cubicBezTo>
                <a:cubicBezTo>
                  <a:pt x="4201893" y="-18218"/>
                  <a:pt x="4310372" y="13283"/>
                  <a:pt x="4409313" y="0"/>
                </a:cubicBezTo>
                <a:cubicBezTo>
                  <a:pt x="4546650" y="-73985"/>
                  <a:pt x="4965211" y="7000"/>
                  <a:pt x="5247894" y="0"/>
                </a:cubicBezTo>
                <a:cubicBezTo>
                  <a:pt x="5552479" y="-24551"/>
                  <a:pt x="5753978" y="31813"/>
                  <a:pt x="6086475" y="0"/>
                </a:cubicBezTo>
                <a:cubicBezTo>
                  <a:pt x="6453907" y="-40163"/>
                  <a:pt x="6467694" y="5282"/>
                  <a:pt x="6762750" y="0"/>
                </a:cubicBezTo>
                <a:cubicBezTo>
                  <a:pt x="7023969" y="-12741"/>
                  <a:pt x="7810798" y="7965"/>
                  <a:pt x="8115300" y="0"/>
                </a:cubicBezTo>
                <a:cubicBezTo>
                  <a:pt x="8113901" y="8480"/>
                  <a:pt x="8115839" y="19046"/>
                  <a:pt x="8115300" y="27432"/>
                </a:cubicBezTo>
                <a:cubicBezTo>
                  <a:pt x="7960500" y="49493"/>
                  <a:pt x="7787307" y="21429"/>
                  <a:pt x="7682484" y="27432"/>
                </a:cubicBezTo>
                <a:cubicBezTo>
                  <a:pt x="7603176" y="16533"/>
                  <a:pt x="7146724" y="-57841"/>
                  <a:pt x="6843903" y="27432"/>
                </a:cubicBezTo>
                <a:cubicBezTo>
                  <a:pt x="6576053" y="63940"/>
                  <a:pt x="6505941" y="40647"/>
                  <a:pt x="6329934" y="27432"/>
                </a:cubicBezTo>
                <a:cubicBezTo>
                  <a:pt x="6194960" y="21064"/>
                  <a:pt x="5850563" y="-7486"/>
                  <a:pt x="5653659" y="27432"/>
                </a:cubicBezTo>
                <a:cubicBezTo>
                  <a:pt x="5456096" y="33747"/>
                  <a:pt x="5100119" y="115260"/>
                  <a:pt x="4815078" y="27432"/>
                </a:cubicBezTo>
                <a:cubicBezTo>
                  <a:pt x="4515390" y="-317"/>
                  <a:pt x="4311078" y="28023"/>
                  <a:pt x="4138803" y="27432"/>
                </a:cubicBezTo>
                <a:cubicBezTo>
                  <a:pt x="3962703" y="-3957"/>
                  <a:pt x="3831727" y="59121"/>
                  <a:pt x="3705987" y="27432"/>
                </a:cubicBezTo>
                <a:cubicBezTo>
                  <a:pt x="3589973" y="34877"/>
                  <a:pt x="3433354" y="6009"/>
                  <a:pt x="3192018" y="27432"/>
                </a:cubicBezTo>
                <a:cubicBezTo>
                  <a:pt x="3004361" y="69391"/>
                  <a:pt x="2732930" y="45504"/>
                  <a:pt x="2353437" y="27432"/>
                </a:cubicBezTo>
                <a:cubicBezTo>
                  <a:pt x="1997859" y="28000"/>
                  <a:pt x="1985060" y="39046"/>
                  <a:pt x="1677162" y="27432"/>
                </a:cubicBezTo>
                <a:cubicBezTo>
                  <a:pt x="1368049" y="14324"/>
                  <a:pt x="1367330" y="4958"/>
                  <a:pt x="1163193" y="27432"/>
                </a:cubicBezTo>
                <a:cubicBezTo>
                  <a:pt x="954079" y="80965"/>
                  <a:pt x="319171" y="5404"/>
                  <a:pt x="0" y="27432"/>
                </a:cubicBezTo>
                <a:cubicBezTo>
                  <a:pt x="-89" y="19738"/>
                  <a:pt x="90" y="11365"/>
                  <a:pt x="0" y="0"/>
                </a:cubicBezTo>
                <a:close/>
              </a:path>
              <a:path w="8115300" h="27432" fill="none" stroke="0" extrusionOk="0">
                <a:moveTo>
                  <a:pt x="0" y="0"/>
                </a:moveTo>
                <a:cubicBezTo>
                  <a:pt x="183332" y="-3225"/>
                  <a:pt x="215988" y="18482"/>
                  <a:pt x="432816" y="0"/>
                </a:cubicBezTo>
                <a:cubicBezTo>
                  <a:pt x="691906" y="-6822"/>
                  <a:pt x="904484" y="-1466"/>
                  <a:pt x="1190244" y="0"/>
                </a:cubicBezTo>
                <a:cubicBezTo>
                  <a:pt x="1450614" y="6547"/>
                  <a:pt x="1427702" y="15710"/>
                  <a:pt x="1623060" y="0"/>
                </a:cubicBezTo>
                <a:cubicBezTo>
                  <a:pt x="1808643" y="-15049"/>
                  <a:pt x="1980956" y="31031"/>
                  <a:pt x="2218182" y="0"/>
                </a:cubicBezTo>
                <a:cubicBezTo>
                  <a:pt x="2515468" y="-20200"/>
                  <a:pt x="2722132" y="-88511"/>
                  <a:pt x="3056763" y="0"/>
                </a:cubicBezTo>
                <a:cubicBezTo>
                  <a:pt x="3381560" y="32372"/>
                  <a:pt x="3568542" y="28760"/>
                  <a:pt x="3733038" y="0"/>
                </a:cubicBezTo>
                <a:cubicBezTo>
                  <a:pt x="3872117" y="-14284"/>
                  <a:pt x="4217550" y="-3791"/>
                  <a:pt x="4490466" y="0"/>
                </a:cubicBezTo>
                <a:cubicBezTo>
                  <a:pt x="4761755" y="22672"/>
                  <a:pt x="4973454" y="-3172"/>
                  <a:pt x="5085588" y="0"/>
                </a:cubicBezTo>
                <a:cubicBezTo>
                  <a:pt x="5208808" y="6424"/>
                  <a:pt x="5453299" y="21759"/>
                  <a:pt x="5761863" y="0"/>
                </a:cubicBezTo>
                <a:cubicBezTo>
                  <a:pt x="6089212" y="-515"/>
                  <a:pt x="6419281" y="79416"/>
                  <a:pt x="6600444" y="0"/>
                </a:cubicBezTo>
                <a:cubicBezTo>
                  <a:pt x="6797570" y="-16315"/>
                  <a:pt x="6988127" y="34507"/>
                  <a:pt x="7114413" y="0"/>
                </a:cubicBezTo>
                <a:cubicBezTo>
                  <a:pt x="7291751" y="-61941"/>
                  <a:pt x="7772082" y="-39375"/>
                  <a:pt x="8115300" y="0"/>
                </a:cubicBezTo>
                <a:cubicBezTo>
                  <a:pt x="8113005" y="11082"/>
                  <a:pt x="8114061" y="18014"/>
                  <a:pt x="8115300" y="27432"/>
                </a:cubicBezTo>
                <a:cubicBezTo>
                  <a:pt x="7906874" y="55608"/>
                  <a:pt x="7807227" y="11760"/>
                  <a:pt x="7520178" y="27432"/>
                </a:cubicBezTo>
                <a:cubicBezTo>
                  <a:pt x="7224625" y="24193"/>
                  <a:pt x="7236894" y="41876"/>
                  <a:pt x="7087362" y="27432"/>
                </a:cubicBezTo>
                <a:cubicBezTo>
                  <a:pt x="6908338" y="65116"/>
                  <a:pt x="6689335" y="38171"/>
                  <a:pt x="6411087" y="27432"/>
                </a:cubicBezTo>
                <a:cubicBezTo>
                  <a:pt x="6155739" y="35555"/>
                  <a:pt x="6092531" y="19715"/>
                  <a:pt x="5897118" y="27432"/>
                </a:cubicBezTo>
                <a:cubicBezTo>
                  <a:pt x="5697423" y="57690"/>
                  <a:pt x="5431454" y="62763"/>
                  <a:pt x="5220843" y="27432"/>
                </a:cubicBezTo>
                <a:cubicBezTo>
                  <a:pt x="4965487" y="3524"/>
                  <a:pt x="4709886" y="27187"/>
                  <a:pt x="4544568" y="27432"/>
                </a:cubicBezTo>
                <a:cubicBezTo>
                  <a:pt x="4348601" y="36328"/>
                  <a:pt x="4064846" y="1234"/>
                  <a:pt x="3868293" y="27432"/>
                </a:cubicBezTo>
                <a:cubicBezTo>
                  <a:pt x="3642123" y="62514"/>
                  <a:pt x="3466245" y="41678"/>
                  <a:pt x="3192018" y="27432"/>
                </a:cubicBezTo>
                <a:cubicBezTo>
                  <a:pt x="2907033" y="42918"/>
                  <a:pt x="2790467" y="21596"/>
                  <a:pt x="2596896" y="27432"/>
                </a:cubicBezTo>
                <a:cubicBezTo>
                  <a:pt x="2403222" y="24623"/>
                  <a:pt x="2024527" y="16732"/>
                  <a:pt x="1839468" y="27432"/>
                </a:cubicBezTo>
                <a:cubicBezTo>
                  <a:pt x="1671584" y="27657"/>
                  <a:pt x="1436211" y="19007"/>
                  <a:pt x="1163193" y="27432"/>
                </a:cubicBezTo>
                <a:cubicBezTo>
                  <a:pt x="867250" y="84559"/>
                  <a:pt x="256233" y="58103"/>
                  <a:pt x="0" y="27432"/>
                </a:cubicBezTo>
                <a:cubicBezTo>
                  <a:pt x="773" y="19150"/>
                  <a:pt x="368" y="1199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15300"/>
                      <a:gd name="connsiteY0" fmla="*/ 0 h 27432"/>
                      <a:gd name="connsiteX1" fmla="*/ 432816 w 8115300"/>
                      <a:gd name="connsiteY1" fmla="*/ 0 h 27432"/>
                      <a:gd name="connsiteX2" fmla="*/ 1190244 w 8115300"/>
                      <a:gd name="connsiteY2" fmla="*/ 0 h 27432"/>
                      <a:gd name="connsiteX3" fmla="*/ 1623060 w 8115300"/>
                      <a:gd name="connsiteY3" fmla="*/ 0 h 27432"/>
                      <a:gd name="connsiteX4" fmla="*/ 2218182 w 8115300"/>
                      <a:gd name="connsiteY4" fmla="*/ 0 h 27432"/>
                      <a:gd name="connsiteX5" fmla="*/ 3056763 w 8115300"/>
                      <a:gd name="connsiteY5" fmla="*/ 0 h 27432"/>
                      <a:gd name="connsiteX6" fmla="*/ 3733038 w 8115300"/>
                      <a:gd name="connsiteY6" fmla="*/ 0 h 27432"/>
                      <a:gd name="connsiteX7" fmla="*/ 4490466 w 8115300"/>
                      <a:gd name="connsiteY7" fmla="*/ 0 h 27432"/>
                      <a:gd name="connsiteX8" fmla="*/ 5085588 w 8115300"/>
                      <a:gd name="connsiteY8" fmla="*/ 0 h 27432"/>
                      <a:gd name="connsiteX9" fmla="*/ 5761863 w 8115300"/>
                      <a:gd name="connsiteY9" fmla="*/ 0 h 27432"/>
                      <a:gd name="connsiteX10" fmla="*/ 6600444 w 8115300"/>
                      <a:gd name="connsiteY10" fmla="*/ 0 h 27432"/>
                      <a:gd name="connsiteX11" fmla="*/ 7114413 w 8115300"/>
                      <a:gd name="connsiteY11" fmla="*/ 0 h 27432"/>
                      <a:gd name="connsiteX12" fmla="*/ 8115300 w 8115300"/>
                      <a:gd name="connsiteY12" fmla="*/ 0 h 27432"/>
                      <a:gd name="connsiteX13" fmla="*/ 8115300 w 8115300"/>
                      <a:gd name="connsiteY13" fmla="*/ 27432 h 27432"/>
                      <a:gd name="connsiteX14" fmla="*/ 7520178 w 8115300"/>
                      <a:gd name="connsiteY14" fmla="*/ 27432 h 27432"/>
                      <a:gd name="connsiteX15" fmla="*/ 7087362 w 8115300"/>
                      <a:gd name="connsiteY15" fmla="*/ 27432 h 27432"/>
                      <a:gd name="connsiteX16" fmla="*/ 6411087 w 8115300"/>
                      <a:gd name="connsiteY16" fmla="*/ 27432 h 27432"/>
                      <a:gd name="connsiteX17" fmla="*/ 5897118 w 8115300"/>
                      <a:gd name="connsiteY17" fmla="*/ 27432 h 27432"/>
                      <a:gd name="connsiteX18" fmla="*/ 5220843 w 8115300"/>
                      <a:gd name="connsiteY18" fmla="*/ 27432 h 27432"/>
                      <a:gd name="connsiteX19" fmla="*/ 4544568 w 8115300"/>
                      <a:gd name="connsiteY19" fmla="*/ 27432 h 27432"/>
                      <a:gd name="connsiteX20" fmla="*/ 3868293 w 8115300"/>
                      <a:gd name="connsiteY20" fmla="*/ 27432 h 27432"/>
                      <a:gd name="connsiteX21" fmla="*/ 3192018 w 8115300"/>
                      <a:gd name="connsiteY21" fmla="*/ 27432 h 27432"/>
                      <a:gd name="connsiteX22" fmla="*/ 2596896 w 8115300"/>
                      <a:gd name="connsiteY22" fmla="*/ 27432 h 27432"/>
                      <a:gd name="connsiteX23" fmla="*/ 1839468 w 8115300"/>
                      <a:gd name="connsiteY23" fmla="*/ 27432 h 27432"/>
                      <a:gd name="connsiteX24" fmla="*/ 1163193 w 8115300"/>
                      <a:gd name="connsiteY24" fmla="*/ 27432 h 27432"/>
                      <a:gd name="connsiteX25" fmla="*/ 0 w 8115300"/>
                      <a:gd name="connsiteY25" fmla="*/ 27432 h 27432"/>
                      <a:gd name="connsiteX26" fmla="*/ 0 w 8115300"/>
                      <a:gd name="connsiteY26" fmla="*/ 0 h 2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15300" h="27432" fill="none" extrusionOk="0">
                        <a:moveTo>
                          <a:pt x="0" y="0"/>
                        </a:moveTo>
                        <a:cubicBezTo>
                          <a:pt x="190010" y="894"/>
                          <a:pt x="220703" y="16712"/>
                          <a:pt x="432816" y="0"/>
                        </a:cubicBezTo>
                        <a:cubicBezTo>
                          <a:pt x="644929" y="-16712"/>
                          <a:pt x="925351" y="-2130"/>
                          <a:pt x="1190244" y="0"/>
                        </a:cubicBezTo>
                        <a:cubicBezTo>
                          <a:pt x="1455137" y="2130"/>
                          <a:pt x="1428691" y="10242"/>
                          <a:pt x="1623060" y="0"/>
                        </a:cubicBezTo>
                        <a:cubicBezTo>
                          <a:pt x="1817429" y="-10242"/>
                          <a:pt x="1970637" y="26101"/>
                          <a:pt x="2218182" y="0"/>
                        </a:cubicBezTo>
                        <a:cubicBezTo>
                          <a:pt x="2465727" y="-26101"/>
                          <a:pt x="2697424" y="-37662"/>
                          <a:pt x="3056763" y="0"/>
                        </a:cubicBezTo>
                        <a:cubicBezTo>
                          <a:pt x="3416102" y="37662"/>
                          <a:pt x="3593057" y="5679"/>
                          <a:pt x="3733038" y="0"/>
                        </a:cubicBezTo>
                        <a:cubicBezTo>
                          <a:pt x="3873019" y="-5679"/>
                          <a:pt x="4227702" y="-17899"/>
                          <a:pt x="4490466" y="0"/>
                        </a:cubicBezTo>
                        <a:cubicBezTo>
                          <a:pt x="4753230" y="17899"/>
                          <a:pt x="4954916" y="-7629"/>
                          <a:pt x="5085588" y="0"/>
                        </a:cubicBezTo>
                        <a:cubicBezTo>
                          <a:pt x="5216260" y="7629"/>
                          <a:pt x="5443283" y="13568"/>
                          <a:pt x="5761863" y="0"/>
                        </a:cubicBezTo>
                        <a:cubicBezTo>
                          <a:pt x="6080443" y="-13568"/>
                          <a:pt x="6414913" y="34176"/>
                          <a:pt x="6600444" y="0"/>
                        </a:cubicBezTo>
                        <a:cubicBezTo>
                          <a:pt x="6785975" y="-34176"/>
                          <a:pt x="6979908" y="24439"/>
                          <a:pt x="7114413" y="0"/>
                        </a:cubicBezTo>
                        <a:cubicBezTo>
                          <a:pt x="7248918" y="-24439"/>
                          <a:pt x="7753242" y="49243"/>
                          <a:pt x="8115300" y="0"/>
                        </a:cubicBezTo>
                        <a:cubicBezTo>
                          <a:pt x="8114711" y="10802"/>
                          <a:pt x="8114630" y="18406"/>
                          <a:pt x="8115300" y="27432"/>
                        </a:cubicBezTo>
                        <a:cubicBezTo>
                          <a:pt x="7919968" y="56537"/>
                          <a:pt x="7815832" y="29302"/>
                          <a:pt x="7520178" y="27432"/>
                        </a:cubicBezTo>
                        <a:cubicBezTo>
                          <a:pt x="7224524" y="25562"/>
                          <a:pt x="7237397" y="41582"/>
                          <a:pt x="7087362" y="27432"/>
                        </a:cubicBezTo>
                        <a:cubicBezTo>
                          <a:pt x="6937327" y="13282"/>
                          <a:pt x="6666361" y="21099"/>
                          <a:pt x="6411087" y="27432"/>
                        </a:cubicBezTo>
                        <a:cubicBezTo>
                          <a:pt x="6155814" y="33765"/>
                          <a:pt x="6076699" y="29106"/>
                          <a:pt x="5897118" y="27432"/>
                        </a:cubicBezTo>
                        <a:cubicBezTo>
                          <a:pt x="5717537" y="25758"/>
                          <a:pt x="5480643" y="60140"/>
                          <a:pt x="5220843" y="27432"/>
                        </a:cubicBezTo>
                        <a:cubicBezTo>
                          <a:pt x="4961043" y="-5276"/>
                          <a:pt x="4741983" y="10261"/>
                          <a:pt x="4544568" y="27432"/>
                        </a:cubicBezTo>
                        <a:cubicBezTo>
                          <a:pt x="4347154" y="44603"/>
                          <a:pt x="4107592" y="3653"/>
                          <a:pt x="3868293" y="27432"/>
                        </a:cubicBezTo>
                        <a:cubicBezTo>
                          <a:pt x="3628995" y="51211"/>
                          <a:pt x="3474283" y="17408"/>
                          <a:pt x="3192018" y="27432"/>
                        </a:cubicBezTo>
                        <a:cubicBezTo>
                          <a:pt x="2909754" y="37456"/>
                          <a:pt x="2798966" y="32872"/>
                          <a:pt x="2596896" y="27432"/>
                        </a:cubicBezTo>
                        <a:cubicBezTo>
                          <a:pt x="2394826" y="21992"/>
                          <a:pt x="2025585" y="38694"/>
                          <a:pt x="1839468" y="27432"/>
                        </a:cubicBezTo>
                        <a:cubicBezTo>
                          <a:pt x="1653351" y="16170"/>
                          <a:pt x="1444068" y="17283"/>
                          <a:pt x="1163193" y="27432"/>
                        </a:cubicBezTo>
                        <a:cubicBezTo>
                          <a:pt x="882319" y="37581"/>
                          <a:pt x="259987" y="69926"/>
                          <a:pt x="0" y="27432"/>
                        </a:cubicBezTo>
                        <a:cubicBezTo>
                          <a:pt x="586" y="19291"/>
                          <a:pt x="-218" y="13009"/>
                          <a:pt x="0" y="0"/>
                        </a:cubicBezTo>
                        <a:close/>
                      </a:path>
                      <a:path w="8115300" h="27432" stroke="0" extrusionOk="0">
                        <a:moveTo>
                          <a:pt x="0" y="0"/>
                        </a:moveTo>
                        <a:cubicBezTo>
                          <a:pt x="246921" y="20773"/>
                          <a:pt x="378767" y="-16956"/>
                          <a:pt x="595122" y="0"/>
                        </a:cubicBezTo>
                        <a:cubicBezTo>
                          <a:pt x="811477" y="16956"/>
                          <a:pt x="846257" y="-13061"/>
                          <a:pt x="1027938" y="0"/>
                        </a:cubicBezTo>
                        <a:cubicBezTo>
                          <a:pt x="1209619" y="13061"/>
                          <a:pt x="1578503" y="7172"/>
                          <a:pt x="1866519" y="0"/>
                        </a:cubicBezTo>
                        <a:cubicBezTo>
                          <a:pt x="2154535" y="-7172"/>
                          <a:pt x="2226239" y="7373"/>
                          <a:pt x="2461641" y="0"/>
                        </a:cubicBezTo>
                        <a:cubicBezTo>
                          <a:pt x="2697043" y="-7373"/>
                          <a:pt x="2901650" y="-10054"/>
                          <a:pt x="3056763" y="0"/>
                        </a:cubicBezTo>
                        <a:cubicBezTo>
                          <a:pt x="3211876" y="10054"/>
                          <a:pt x="3585194" y="26991"/>
                          <a:pt x="3895344" y="0"/>
                        </a:cubicBezTo>
                        <a:cubicBezTo>
                          <a:pt x="4205494" y="-26991"/>
                          <a:pt x="4295029" y="18672"/>
                          <a:pt x="4409313" y="0"/>
                        </a:cubicBezTo>
                        <a:cubicBezTo>
                          <a:pt x="4523597" y="-18672"/>
                          <a:pt x="4956843" y="3306"/>
                          <a:pt x="5247894" y="0"/>
                        </a:cubicBezTo>
                        <a:cubicBezTo>
                          <a:pt x="5538945" y="-3306"/>
                          <a:pt x="5725486" y="41316"/>
                          <a:pt x="6086475" y="0"/>
                        </a:cubicBezTo>
                        <a:cubicBezTo>
                          <a:pt x="6447464" y="-41316"/>
                          <a:pt x="6467270" y="-130"/>
                          <a:pt x="6762750" y="0"/>
                        </a:cubicBezTo>
                        <a:cubicBezTo>
                          <a:pt x="7058230" y="130"/>
                          <a:pt x="7713814" y="14357"/>
                          <a:pt x="8115300" y="0"/>
                        </a:cubicBezTo>
                        <a:cubicBezTo>
                          <a:pt x="8113940" y="10164"/>
                          <a:pt x="8115383" y="19377"/>
                          <a:pt x="8115300" y="27432"/>
                        </a:cubicBezTo>
                        <a:cubicBezTo>
                          <a:pt x="7951056" y="30523"/>
                          <a:pt x="7778080" y="21630"/>
                          <a:pt x="7682484" y="27432"/>
                        </a:cubicBezTo>
                        <a:cubicBezTo>
                          <a:pt x="7586888" y="33234"/>
                          <a:pt x="7123604" y="-3715"/>
                          <a:pt x="6843903" y="27432"/>
                        </a:cubicBezTo>
                        <a:cubicBezTo>
                          <a:pt x="6564202" y="58579"/>
                          <a:pt x="6499708" y="46045"/>
                          <a:pt x="6329934" y="27432"/>
                        </a:cubicBezTo>
                        <a:cubicBezTo>
                          <a:pt x="6160160" y="8819"/>
                          <a:pt x="5847230" y="12305"/>
                          <a:pt x="5653659" y="27432"/>
                        </a:cubicBezTo>
                        <a:cubicBezTo>
                          <a:pt x="5460088" y="42559"/>
                          <a:pt x="5091368" y="49579"/>
                          <a:pt x="4815078" y="27432"/>
                        </a:cubicBezTo>
                        <a:cubicBezTo>
                          <a:pt x="4538788" y="5285"/>
                          <a:pt x="4312121" y="56408"/>
                          <a:pt x="4138803" y="27432"/>
                        </a:cubicBezTo>
                        <a:cubicBezTo>
                          <a:pt x="3965485" y="-1544"/>
                          <a:pt x="3850471" y="37054"/>
                          <a:pt x="3705987" y="27432"/>
                        </a:cubicBezTo>
                        <a:cubicBezTo>
                          <a:pt x="3561503" y="17810"/>
                          <a:pt x="3428606" y="6693"/>
                          <a:pt x="3192018" y="27432"/>
                        </a:cubicBezTo>
                        <a:cubicBezTo>
                          <a:pt x="2955430" y="48171"/>
                          <a:pt x="2708142" y="29499"/>
                          <a:pt x="2353437" y="27432"/>
                        </a:cubicBezTo>
                        <a:cubicBezTo>
                          <a:pt x="1998732" y="25365"/>
                          <a:pt x="1984171" y="39554"/>
                          <a:pt x="1677162" y="27432"/>
                        </a:cubicBezTo>
                        <a:cubicBezTo>
                          <a:pt x="1370153" y="15310"/>
                          <a:pt x="1367960" y="5957"/>
                          <a:pt x="1163193" y="27432"/>
                        </a:cubicBezTo>
                        <a:cubicBezTo>
                          <a:pt x="958426" y="48907"/>
                          <a:pt x="303607" y="-7538"/>
                          <a:pt x="0" y="27432"/>
                        </a:cubicBezTo>
                        <a:cubicBezTo>
                          <a:pt x="-383" y="21019"/>
                          <a:pt x="-503" y="1243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67" name="TextBox 3">
            <a:extLst>
              <a:ext uri="{FF2B5EF4-FFF2-40B4-BE49-F238E27FC236}">
                <a16:creationId xmlns:a16="http://schemas.microsoft.com/office/drawing/2014/main" id="{BF4A85AA-CF41-20B9-E346-39CFAB4DA8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1801185"/>
              </p:ext>
            </p:extLst>
          </p:nvPr>
        </p:nvGraphicFramePr>
        <p:xfrm>
          <a:off x="6972027" y="961233"/>
          <a:ext cx="10350768" cy="8304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5080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3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8283428" cy="10287000"/>
            <a:chOff x="651279" y="598259"/>
            <a:chExt cx="10889442" cy="5680742"/>
          </a:xfrm>
        </p:grpSpPr>
        <p:sp>
          <p:nvSpPr>
            <p:cNvPr id="1034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5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 descr="What Is The Future Of Peer-to-peer Applications? | Cisin.com">
            <a:extLst>
              <a:ext uri="{FF2B5EF4-FFF2-40B4-BE49-F238E27FC236}">
                <a16:creationId xmlns:a16="http://schemas.microsoft.com/office/drawing/2014/main" id="{18771D4C-AE64-D054-8990-494B10FE7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9577" y="4000159"/>
            <a:ext cx="7905039" cy="444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86" y="0"/>
            <a:ext cx="18283431" cy="10287003"/>
            <a:chOff x="0" y="0"/>
            <a:chExt cx="12188952" cy="6858000"/>
          </a:xfrm>
        </p:grpSpPr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9BA4DBE-CFA3-92FE-ACA5-EF4FDE14E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64108"/>
            <a:ext cx="15566226" cy="2319799"/>
          </a:xfrm>
        </p:spPr>
        <p:txBody>
          <a:bodyPr anchor="t">
            <a:normAutofit/>
          </a:bodyPr>
          <a:lstStyle/>
          <a:p>
            <a:r>
              <a:rPr lang="en-BE" sz="72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iCOP Project</a:t>
            </a:r>
            <a:endParaRPr lang="en-BE" sz="7200">
              <a:solidFill>
                <a:schemeClr val="accent4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79F54E-90C4-9DB6-34D7-2F239A7A6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6613" y="1790700"/>
            <a:ext cx="7905039" cy="7360123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n-BE" sz="3200" dirty="0">
                <a:solidFill>
                  <a:schemeClr val="bg1"/>
                </a:solidFill>
                <a:latin typeface="Arial"/>
                <a:cs typeface="Arial"/>
              </a:rPr>
              <a:t>Focus on </a:t>
            </a:r>
            <a:r>
              <a:rPr lang="en-GB" sz="3200" b="1" dirty="0">
                <a:solidFill>
                  <a:schemeClr val="accent4"/>
                </a:solidFill>
                <a:latin typeface="Arial"/>
                <a:cs typeface="Arial"/>
              </a:rPr>
              <a:t>P2P networks </a:t>
            </a:r>
            <a:r>
              <a:rPr lang="en-GB" sz="3200" dirty="0">
                <a:solidFill>
                  <a:schemeClr val="bg1"/>
                </a:solidFill>
                <a:latin typeface="Arial"/>
                <a:cs typeface="Arial"/>
              </a:rPr>
              <a:t>(e.g. Gnutella)</a:t>
            </a:r>
            <a:b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32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omputing devices use P2P environment to connect with each other over the Internet</a:t>
            </a:r>
            <a:br>
              <a:rPr lang="en-GB" sz="32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32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direct connection allows each device to share files without requiring the assistance of a remote server</a:t>
            </a:r>
            <a:br>
              <a:rPr lang="en-GB" sz="32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rial"/>
                <a:cs typeface="Arial"/>
              </a:rPr>
              <a:t>Often misused by offenders for file piracy (e.g. music, films) and to share harmful content such as CSAM </a:t>
            </a:r>
            <a:br>
              <a:rPr lang="en-GB" sz="3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P2P file sharing has been identified by LE globally as </a:t>
            </a:r>
            <a:r>
              <a:rPr lang="en-GB" sz="3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of the most common methods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accessing and sharing CSAM for a very long time</a:t>
            </a:r>
            <a:endParaRPr lang="en-GB" sz="32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BE" sz="2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14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33DC58-9835-65B4-998E-5CACCB7AD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8350" y="1004887"/>
            <a:ext cx="6686553" cy="1988345"/>
          </a:xfrm>
        </p:spPr>
        <p:txBody>
          <a:bodyPr anchor="b">
            <a:normAutofit/>
          </a:bodyPr>
          <a:lstStyle/>
          <a:p>
            <a:r>
              <a:rPr lang="en-BE" sz="5700">
                <a:solidFill>
                  <a:schemeClr val="bg1"/>
                </a:solidFill>
              </a:rPr>
              <a:t>The iCOP Project: Phase 1</a:t>
            </a:r>
          </a:p>
        </p:txBody>
      </p:sp>
      <p:pic>
        <p:nvPicPr>
          <p:cNvPr id="4" name="Picture 2" descr="Where is Artificial Intelligence Used Today? By ITChronicles">
            <a:extLst>
              <a:ext uri="{FF2B5EF4-FFF2-40B4-BE49-F238E27FC236}">
                <a16:creationId xmlns:a16="http://schemas.microsoft.com/office/drawing/2014/main" id="{35E674A3-78AF-A364-B286-CB4E5441C7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1" r="21723"/>
          <a:stretch/>
        </p:blipFill>
        <p:spPr bwMode="auto">
          <a:xfrm>
            <a:off x="20" y="10"/>
            <a:ext cx="8629633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F8D1-B0E4-0E0B-5E2D-F708A9A22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2602" y="3340383"/>
            <a:ext cx="8172448" cy="6553186"/>
          </a:xfrm>
        </p:spPr>
        <p:txBody>
          <a:bodyPr>
            <a:normAutofit/>
          </a:bodyPr>
          <a:lstStyle/>
          <a:p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Funded by the European Safer Internet Programme (2010 – 2014)</a:t>
            </a:r>
          </a:p>
          <a:p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 and interviews with law enforcement specialists:</a:t>
            </a:r>
          </a:p>
          <a:p>
            <a:pPr lvl="1"/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ocus on safeguarding children</a:t>
            </a:r>
            <a:b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victim identification</a:t>
            </a:r>
            <a:endParaRPr lang="en-B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Overwhelmed by results of known CSAM circulating for months/years</a:t>
            </a:r>
          </a:p>
          <a:p>
            <a:pPr lvl="1"/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CSAM </a:t>
            </a:r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better chance to identify &amp; safeguard victims and arrest offenders</a:t>
            </a:r>
            <a:endParaRPr lang="en-B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BE" sz="3200" dirty="0">
              <a:solidFill>
                <a:schemeClr val="bg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727A21A-62F5-405C-B7A5-439FD399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29653" y="0"/>
            <a:ext cx="0" cy="10287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2E62CE6-1D21-4565-8E90-0F1D900BE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039510"/>
            <a:ext cx="163449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560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33DC58-9835-65B4-998E-5CACCB7AD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8350" y="1004887"/>
            <a:ext cx="6686553" cy="1988345"/>
          </a:xfrm>
        </p:spPr>
        <p:txBody>
          <a:bodyPr anchor="b">
            <a:normAutofit/>
          </a:bodyPr>
          <a:lstStyle/>
          <a:p>
            <a:r>
              <a:rPr lang="en-BE" sz="5700" dirty="0">
                <a:solidFill>
                  <a:schemeClr val="bg1"/>
                </a:solidFill>
              </a:rPr>
              <a:t>The iCOP Project: Phase 1 (2)</a:t>
            </a:r>
          </a:p>
        </p:txBody>
      </p:sp>
      <p:pic>
        <p:nvPicPr>
          <p:cNvPr id="4" name="Picture 2" descr="Where is Artificial Intelligence Used Today? By ITChronicles">
            <a:extLst>
              <a:ext uri="{FF2B5EF4-FFF2-40B4-BE49-F238E27FC236}">
                <a16:creationId xmlns:a16="http://schemas.microsoft.com/office/drawing/2014/main" id="{35E674A3-78AF-A364-B286-CB4E5441C7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1" r="21723"/>
          <a:stretch/>
        </p:blipFill>
        <p:spPr bwMode="auto">
          <a:xfrm>
            <a:off x="20" y="10"/>
            <a:ext cx="8629633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F8D1-B0E4-0E0B-5E2D-F708A9A22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2602" y="3340383"/>
            <a:ext cx="8172448" cy="6553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B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Detecting new or previously unknown CSAM requires an AI-supported approach</a:t>
            </a:r>
            <a:br>
              <a:rPr lang="en-B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B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(semi-)automatic video and image analysis techniques to investigate a file’s content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downloading all files circulating on a P2P network for media analysis is impossible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automatic filtering system to identify potential CSAM files based on filenames</a:t>
            </a:r>
          </a:p>
          <a:p>
            <a:endParaRPr lang="en-BE" sz="3200" dirty="0">
              <a:solidFill>
                <a:schemeClr val="bg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727A21A-62F5-405C-B7A5-439FD399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29653" y="0"/>
            <a:ext cx="0" cy="10287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2E62CE6-1D21-4565-8E90-0F1D900BE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039510"/>
            <a:ext cx="163449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553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2700">
              <a:solidFill>
                <a:prstClr val="white"/>
              </a:solidFill>
              <a:latin typeface="Century Gothic" panose="020F0302020204030204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" y="1"/>
            <a:ext cx="18287997" cy="2363933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2700">
              <a:solidFill>
                <a:prstClr val="white"/>
              </a:solidFill>
              <a:latin typeface="Century Gothic" panose="020F03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3284" cy="2363192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2700">
              <a:solidFill>
                <a:prstClr val="white"/>
              </a:solidFill>
              <a:latin typeface="Century Gothic" panose="020F03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5" y="-1"/>
            <a:ext cx="18288003" cy="2361467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2700">
              <a:solidFill>
                <a:prstClr val="white"/>
              </a:solidFill>
              <a:latin typeface="Century Gothic" panose="020F03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03B8B3-1AD5-F746-B530-5C86EF543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570" y="372057"/>
            <a:ext cx="16171630" cy="1738800"/>
          </a:xfrm>
        </p:spPr>
        <p:txBody>
          <a:bodyPr vert="horz" lIns="137160" tIns="68580" rIns="137160" bIns="68580" rtlCol="0" anchor="ctr">
            <a:norm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Building an AI Model</a:t>
            </a:r>
          </a:p>
        </p:txBody>
      </p:sp>
      <p:pic>
        <p:nvPicPr>
          <p:cNvPr id="1026" name="Picture 2" descr="The ideal workflow for your Machine Learning Project – mc.ai">
            <a:extLst>
              <a:ext uri="{FF2B5EF4-FFF2-40B4-BE49-F238E27FC236}">
                <a16:creationId xmlns:a16="http://schemas.microsoft.com/office/drawing/2014/main" id="{166FA8EB-6D46-BD49-B5F2-791B633AD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5043" y="2949440"/>
            <a:ext cx="14517912" cy="667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406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1700" y="673081"/>
            <a:ext cx="7070995" cy="1838475"/>
          </a:xfrm>
        </p:spPr>
        <p:txBody>
          <a:bodyPr anchor="b">
            <a:normAutofit/>
          </a:bodyPr>
          <a:lstStyle/>
          <a:p>
            <a:r>
              <a:rPr lang="en-US" sz="5700">
                <a:solidFill>
                  <a:schemeClr val="bg1"/>
                </a:solidFill>
              </a:rPr>
              <a:t>Filename analysis</a:t>
            </a:r>
            <a:endParaRPr lang="en-GB" sz="5700">
              <a:solidFill>
                <a:schemeClr val="bg1"/>
              </a:solidFill>
            </a:endParaRPr>
          </a:p>
        </p:txBody>
      </p:sp>
      <p:pic>
        <p:nvPicPr>
          <p:cNvPr id="3" name="17237891_401.jpg" descr="17237891_401.jpg">
            <a:extLst>
              <a:ext uri="{FF2B5EF4-FFF2-40B4-BE49-F238E27FC236}">
                <a16:creationId xmlns:a16="http://schemas.microsoft.com/office/drawing/2014/main" id="{88B33F5E-9DD3-EA12-792B-F17E6D24A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552" r="5783"/>
          <a:stretch/>
        </p:blipFill>
        <p:spPr>
          <a:xfrm>
            <a:off x="-3519" y="770365"/>
            <a:ext cx="8499820" cy="874627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2624634"/>
            <a:ext cx="707745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791700" y="2863788"/>
            <a:ext cx="7070995" cy="5471565"/>
          </a:xfrm>
        </p:spPr>
        <p:txBody>
          <a:bodyPr>
            <a:normAutofit lnSpcReduction="10000"/>
          </a:bodyPr>
          <a:lstStyle/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Goal: automatically detect files potentially containing CSAM</a:t>
            </a:r>
          </a:p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Offenders try to evade detection</a:t>
            </a:r>
            <a:b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secret keywords, linguistic noise</a:t>
            </a:r>
            <a:endParaRPr lang="en-US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Method:</a:t>
            </a:r>
          </a:p>
          <a:p>
            <a:pPr lvl="1"/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all non alphanumeric characters</a:t>
            </a:r>
          </a:p>
          <a:p>
            <a:pPr lvl="1"/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certain classes of words (next slide 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explicit!</a:t>
            </a: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model flags suspicious files based on training on actual CSAM-related filenames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8561508"/>
            <a:ext cx="707099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627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1700" y="673081"/>
            <a:ext cx="7070995" cy="1838475"/>
          </a:xfrm>
        </p:spPr>
        <p:txBody>
          <a:bodyPr anchor="b">
            <a:normAutofit/>
          </a:bodyPr>
          <a:lstStyle/>
          <a:p>
            <a:r>
              <a:rPr lang="en-US" sz="5700">
                <a:solidFill>
                  <a:schemeClr val="bg1"/>
                </a:solidFill>
              </a:rPr>
              <a:t>Filename analysis (2)</a:t>
            </a:r>
            <a:endParaRPr lang="en-GB" sz="5700">
              <a:solidFill>
                <a:schemeClr val="bg1"/>
              </a:solidFill>
            </a:endParaRPr>
          </a:p>
        </p:txBody>
      </p:sp>
      <p:pic>
        <p:nvPicPr>
          <p:cNvPr id="3" name="17237891_401.jpg" descr="17237891_401.jpg">
            <a:extLst>
              <a:ext uri="{FF2B5EF4-FFF2-40B4-BE49-F238E27FC236}">
                <a16:creationId xmlns:a16="http://schemas.microsoft.com/office/drawing/2014/main" id="{88B33F5E-9DD3-EA12-792B-F17E6D24A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552" r="5783"/>
          <a:stretch/>
        </p:blipFill>
        <p:spPr>
          <a:xfrm>
            <a:off x="-3519" y="770365"/>
            <a:ext cx="8499820" cy="874627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2624634"/>
            <a:ext cx="707745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791700" y="2863788"/>
            <a:ext cx="7070995" cy="54715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classes: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CSAM keywords: </a:t>
            </a:r>
            <a:r>
              <a:rPr lang="en-US" sz="3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hussyfan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pthc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raygold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and gender references: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boy, </a:t>
            </a:r>
            <a:r>
              <a:rPr lang="en-GB" sz="3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junge</a:t>
            </a:r>
            <a:r>
              <a:rPr lang="en-GB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underage…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Explicit terms: 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sexy, undress, naked…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Relationships: 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uncle, mother, papa…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terms: 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shower, amateur, school…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references + number &lt; 16: </a:t>
            </a:r>
            <a:r>
              <a:rPr lang="en-US" sz="3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yearold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an…</a:t>
            </a:r>
          </a:p>
          <a:p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8561508"/>
            <a:ext cx="707099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966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673081"/>
            <a:ext cx="7061506" cy="1838475"/>
          </a:xfrm>
        </p:spPr>
        <p:txBody>
          <a:bodyPr anchor="b">
            <a:normAutofit/>
          </a:bodyPr>
          <a:lstStyle/>
          <a:p>
            <a:r>
              <a:rPr lang="en-US" sz="5700">
                <a:solidFill>
                  <a:schemeClr val="bg1"/>
                </a:solidFill>
              </a:rPr>
              <a:t>Filename analysis (3)</a:t>
            </a:r>
            <a:endParaRPr lang="en-GB" sz="5700">
              <a:solidFill>
                <a:schemeClr val="bg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47809" y="2624634"/>
            <a:ext cx="707745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46653" y="2863788"/>
            <a:ext cx="6879770" cy="5471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 n-grams:</a:t>
            </a:r>
          </a:p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n-grams of 2, 3, and 4 characters to allow for unknown terms, acronyms and noise: </a:t>
            </a:r>
            <a:r>
              <a:rPr lang="en-US" sz="3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3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hi, il, </a:t>
            </a:r>
            <a:r>
              <a:rPr lang="en-US" sz="3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</a:t>
            </a:r>
            <a:r>
              <a:rPr lang="en-US" sz="3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chi, </a:t>
            </a:r>
            <a:r>
              <a:rPr lang="en-US" sz="3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hil</a:t>
            </a:r>
            <a:r>
              <a:rPr lang="en-US" sz="3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ild</a:t>
            </a:r>
            <a:r>
              <a:rPr lang="en-US" sz="3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n-US" sz="3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</a:t>
            </a:r>
            <a:r>
              <a:rPr lang="en-US" sz="3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hild</a:t>
            </a:r>
            <a:r>
              <a:rPr lang="en-US" sz="3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0" indent="0">
              <a:buNone/>
            </a:pPr>
            <a:br>
              <a:rPr lang="en-US" sz="3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  <a:endParaRPr lang="en-GB" sz="3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51040" y="8561508"/>
            <a:ext cx="707099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el 4">
            <a:extLst>
              <a:ext uri="{FF2B5EF4-FFF2-40B4-BE49-F238E27FC236}">
                <a16:creationId xmlns:a16="http://schemas.microsoft.com/office/drawing/2014/main" id="{D76F827C-C738-02C3-7426-6ACE0C0735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287508"/>
              </p:ext>
            </p:extLst>
          </p:nvPr>
        </p:nvGraphicFramePr>
        <p:xfrm>
          <a:off x="8659811" y="2809944"/>
          <a:ext cx="9144000" cy="5471532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3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67883">
                <a:tc>
                  <a:txBody>
                    <a:bodyPr/>
                    <a:lstStyle/>
                    <a:p>
                      <a:pPr algn="ctr"/>
                      <a:r>
                        <a:rPr lang="en-US" sz="3300" b="1" u="none" strike="noStrike" kern="1200" baseline="0" noProof="0">
                          <a:solidFill>
                            <a:srgbClr val="0070C0"/>
                          </a:solidFill>
                        </a:rPr>
                        <a:t>Original filename</a:t>
                      </a:r>
                      <a:endParaRPr lang="en-US" sz="3300" b="1" noProof="0">
                        <a:solidFill>
                          <a:srgbClr val="0070C0"/>
                        </a:solidFill>
                      </a:endParaRP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4800" b="1" u="none" strike="noStrike" kern="1200" baseline="0">
                          <a:solidFill>
                            <a:srgbClr val="0070C0"/>
                          </a:solidFill>
                        </a:rPr>
                        <a:t>ptl0lita12yo.jpeg</a:t>
                      </a:r>
                      <a:endParaRPr lang="en-GB" sz="4800" b="1">
                        <a:solidFill>
                          <a:srgbClr val="0070C0"/>
                        </a:solidFill>
                      </a:endParaRPr>
                    </a:p>
                  </a:txBody>
                  <a:tcPr marL="94298" marR="94298" marT="47149" marB="4714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7883">
                <a:tc>
                  <a:txBody>
                    <a:bodyPr/>
                    <a:lstStyle/>
                    <a:p>
                      <a:pPr algn="ctr"/>
                      <a:r>
                        <a:rPr lang="en-US" sz="3300" b="1" noProof="0">
                          <a:solidFill>
                            <a:schemeClr val="tx1"/>
                          </a:solidFill>
                        </a:rPr>
                        <a:t>2-grams</a:t>
                      </a: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u="none" strike="noStrike" kern="1200" baseline="0" err="1">
                          <a:solidFill>
                            <a:srgbClr val="C00000"/>
                          </a:solidFill>
                        </a:rPr>
                        <a:t>pt</a:t>
                      </a:r>
                      <a:r>
                        <a:rPr lang="en-US" sz="3300" b="1" u="none" strike="noStrike" kern="1200" baseline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300" b="1" u="none" strike="noStrike" kern="1200" baseline="0" err="1">
                          <a:solidFill>
                            <a:schemeClr val="tx1"/>
                          </a:solidFill>
                        </a:rPr>
                        <a:t>tl</a:t>
                      </a:r>
                      <a:r>
                        <a:rPr lang="en-US" sz="3300" b="1" u="none" strike="noStrike" kern="1200" baseline="0">
                          <a:solidFill>
                            <a:schemeClr val="tx1"/>
                          </a:solidFill>
                        </a:rPr>
                        <a:t> l0 0l li it ta a1 12 2y </a:t>
                      </a:r>
                      <a:r>
                        <a:rPr lang="en-US" sz="3300" b="1" u="none" strike="noStrike" kern="1200" baseline="0" err="1">
                          <a:solidFill>
                            <a:schemeClr val="tx1"/>
                          </a:solidFill>
                        </a:rPr>
                        <a:t>yo</a:t>
                      </a:r>
                      <a:endParaRPr lang="en-GB" sz="3300" b="1">
                        <a:solidFill>
                          <a:schemeClr val="tx1"/>
                        </a:solidFill>
                      </a:endParaRPr>
                    </a:p>
                  </a:txBody>
                  <a:tcPr marL="94298" marR="94298" marT="47149" marB="4714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7883">
                <a:tc>
                  <a:txBody>
                    <a:bodyPr/>
                    <a:lstStyle/>
                    <a:p>
                      <a:pPr algn="ctr"/>
                      <a:r>
                        <a:rPr lang="en-US" sz="3300" b="1" noProof="0">
                          <a:solidFill>
                            <a:schemeClr val="tx1"/>
                          </a:solidFill>
                        </a:rPr>
                        <a:t>3-grams</a:t>
                      </a: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3300" b="1" u="none" strike="noStrike" kern="1200" baseline="0" err="1">
                          <a:solidFill>
                            <a:schemeClr val="tx1"/>
                          </a:solidFill>
                        </a:rPr>
                        <a:t>ptl</a:t>
                      </a:r>
                      <a:r>
                        <a:rPr lang="nl-NL" sz="3300" b="1" u="none" strike="noStrike" kern="1200" baseline="0">
                          <a:solidFill>
                            <a:schemeClr val="tx1"/>
                          </a:solidFill>
                        </a:rPr>
                        <a:t> tl0 l0l 0li </a:t>
                      </a:r>
                      <a:r>
                        <a:rPr lang="nl-NL" sz="3300" b="1" u="none" strike="noStrike" kern="1200" baseline="0" err="1">
                          <a:solidFill>
                            <a:srgbClr val="C00000"/>
                          </a:solidFill>
                        </a:rPr>
                        <a:t>lit</a:t>
                      </a:r>
                      <a:r>
                        <a:rPr lang="nl-NL" sz="3300" b="1" u="none" strike="noStrike" kern="1200" baseline="0">
                          <a:solidFill>
                            <a:srgbClr val="C00000"/>
                          </a:solidFill>
                        </a:rPr>
                        <a:t> ita </a:t>
                      </a:r>
                      <a:r>
                        <a:rPr lang="nl-NL" sz="3300" b="1" u="none" strike="noStrike" kern="1200" baseline="0">
                          <a:solidFill>
                            <a:schemeClr val="tx1"/>
                          </a:solidFill>
                        </a:rPr>
                        <a:t>ta1 a12 </a:t>
                      </a:r>
                      <a:r>
                        <a:rPr lang="nl-NL" sz="3300" b="1" u="none" strike="noStrike" kern="1200" baseline="0">
                          <a:solidFill>
                            <a:srgbClr val="00B050"/>
                          </a:solidFill>
                        </a:rPr>
                        <a:t>12y</a:t>
                      </a:r>
                      <a:r>
                        <a:rPr lang="nl-NL" sz="3300" b="1" u="none" strike="noStrike" kern="1200" baseline="0">
                          <a:solidFill>
                            <a:schemeClr val="tx1"/>
                          </a:solidFill>
                        </a:rPr>
                        <a:t> 2yo</a:t>
                      </a:r>
                      <a:endParaRPr lang="en-GB" sz="3300" b="1">
                        <a:solidFill>
                          <a:schemeClr val="tx1"/>
                        </a:solidFill>
                      </a:endParaRPr>
                    </a:p>
                  </a:txBody>
                  <a:tcPr marL="94298" marR="94298" marT="47149" marB="4714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7883">
                <a:tc>
                  <a:txBody>
                    <a:bodyPr/>
                    <a:lstStyle/>
                    <a:p>
                      <a:pPr algn="ctr"/>
                      <a:r>
                        <a:rPr lang="en-US" sz="3300" b="1" noProof="0">
                          <a:solidFill>
                            <a:schemeClr val="tx1"/>
                          </a:solidFill>
                        </a:rPr>
                        <a:t>4-grams</a:t>
                      </a: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3300" b="1" u="none" strike="noStrike" kern="1200" baseline="0">
                          <a:solidFill>
                            <a:schemeClr val="tx1"/>
                          </a:solidFill>
                        </a:rPr>
                        <a:t>ptl0 tl0l l0li 0lit </a:t>
                      </a:r>
                      <a:r>
                        <a:rPr lang="nl-NL" sz="3300" b="1" u="none" strike="noStrike" kern="1200" baseline="0" err="1">
                          <a:solidFill>
                            <a:srgbClr val="C00000"/>
                          </a:solidFill>
                        </a:rPr>
                        <a:t>lita</a:t>
                      </a:r>
                      <a:r>
                        <a:rPr lang="nl-NL" sz="3300" b="1" u="none" strike="noStrike" kern="1200" baseline="0">
                          <a:solidFill>
                            <a:schemeClr val="tx1"/>
                          </a:solidFill>
                        </a:rPr>
                        <a:t> ita1 ta12 a12y </a:t>
                      </a:r>
                      <a:r>
                        <a:rPr lang="nl-NL" sz="3300" b="1" u="none" strike="noStrike" kern="1200" baseline="0">
                          <a:solidFill>
                            <a:srgbClr val="00B050"/>
                          </a:solidFill>
                        </a:rPr>
                        <a:t>12yo</a:t>
                      </a:r>
                      <a:endParaRPr lang="en-GB" sz="3300" b="1">
                        <a:solidFill>
                          <a:srgbClr val="00B050"/>
                        </a:solidFill>
                      </a:endParaRPr>
                    </a:p>
                  </a:txBody>
                  <a:tcPr marL="94298" marR="94298" marT="47149" marB="4714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949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C18164-8419-2E9F-1F5D-53DA2046F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87948"/>
            <a:ext cx="15773400" cy="1225606"/>
          </a:xfrm>
        </p:spPr>
        <p:txBody>
          <a:bodyPr/>
          <a:lstStyle/>
          <a:p>
            <a:pPr algn="ctr"/>
            <a:r>
              <a:rPr lang="en-BE">
                <a:solidFill>
                  <a:schemeClr val="bg1"/>
                </a:solidFill>
                <a:cs typeface="Arial" panose="020B0604020202020204" pitchFamily="34" charset="0"/>
              </a:rPr>
              <a:t>iCOP Media Analysis</a:t>
            </a:r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id="{ADE197D8-635A-AF68-21EB-A2EA90A8CF2D}"/>
              </a:ext>
            </a:extLst>
          </p:cNvPr>
          <p:cNvGrpSpPr/>
          <p:nvPr/>
        </p:nvGrpSpPr>
        <p:grpSpPr>
          <a:xfrm>
            <a:off x="0" y="1965816"/>
            <a:ext cx="18287996" cy="5255437"/>
            <a:chOff x="0" y="0"/>
            <a:chExt cx="4816593" cy="812800"/>
          </a:xfrm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0761FB49-0E1B-7DEA-A5AF-594AE3B162CA}"/>
                </a:ext>
              </a:extLst>
            </p:cNvPr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2C4EC99C-F59D-F291-7E16-D340B2D0E21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33AEC476-03BE-26DA-A1EE-906AA045C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200" y="2369696"/>
            <a:ext cx="2451344" cy="32684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E5EAB7AE-0497-2219-E47D-DB63D4A6B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782" y="2386530"/>
            <a:ext cx="9052738" cy="32995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B67EF9DD-522D-0466-8428-B47422C2C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306" y="2292117"/>
            <a:ext cx="3385416" cy="3434196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itle 4">
            <a:extLst>
              <a:ext uri="{FF2B5EF4-FFF2-40B4-BE49-F238E27FC236}">
                <a16:creationId xmlns:a16="http://schemas.microsoft.com/office/drawing/2014/main" id="{D141D3ED-7EEB-C899-AC5F-67E6CB8FBBFC}"/>
              </a:ext>
            </a:extLst>
          </p:cNvPr>
          <p:cNvSpPr txBox="1">
            <a:spLocks/>
          </p:cNvSpPr>
          <p:nvPr/>
        </p:nvSpPr>
        <p:spPr>
          <a:xfrm>
            <a:off x="152573" y="5896491"/>
            <a:ext cx="4540882" cy="1157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3600" b="0" i="0" u="none" strike="noStrike" kern="1200" cap="none" spc="0" normalizeH="0" baseline="0" noProof="0">
                <a:ln>
                  <a:noFill/>
                </a:ln>
                <a:solidFill>
                  <a:srgbClr val="050A3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Visual words</a:t>
            </a: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C3F3DEF3-4F72-F558-3B96-5D7E75060404}"/>
              </a:ext>
            </a:extLst>
          </p:cNvPr>
          <p:cNvSpPr txBox="1">
            <a:spLocks/>
          </p:cNvSpPr>
          <p:nvPr/>
        </p:nvSpPr>
        <p:spPr>
          <a:xfrm>
            <a:off x="6873537" y="5833250"/>
            <a:ext cx="4540882" cy="1157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3600" b="0" i="0" u="none" strike="noStrike" kern="1200" cap="none" spc="0" normalizeH="0" baseline="0" noProof="0">
                <a:ln>
                  <a:noFill/>
                </a:ln>
                <a:solidFill>
                  <a:srgbClr val="050A3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Skin features</a:t>
            </a:r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EB34DBDE-915F-3DB2-A7EC-CB18D7AAB826}"/>
              </a:ext>
            </a:extLst>
          </p:cNvPr>
          <p:cNvSpPr txBox="1">
            <a:spLocks/>
          </p:cNvSpPr>
          <p:nvPr/>
        </p:nvSpPr>
        <p:spPr>
          <a:xfrm>
            <a:off x="13890431" y="5833249"/>
            <a:ext cx="4540882" cy="1157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3600" b="0" i="0" u="none" strike="noStrike" kern="1200" cap="none" spc="0" normalizeH="0" baseline="0" noProof="0">
                <a:ln>
                  <a:noFill/>
                </a:ln>
                <a:solidFill>
                  <a:srgbClr val="050A3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Audio words</a:t>
            </a:r>
          </a:p>
        </p:txBody>
      </p:sp>
    </p:spTree>
    <p:extLst>
      <p:ext uri="{BB962C8B-B14F-4D97-AF65-F5344CB8AC3E}">
        <p14:creationId xmlns:p14="http://schemas.microsoft.com/office/powerpoint/2010/main" val="1617117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062B8-9982-2299-D516-3D29F32F0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0599" y="822696"/>
            <a:ext cx="10197812" cy="1882404"/>
          </a:xfrm>
        </p:spPr>
        <p:txBody>
          <a:bodyPr anchor="b">
            <a:normAutofit/>
          </a:bodyPr>
          <a:lstStyle/>
          <a:p>
            <a:r>
              <a:rPr lang="en-GB" sz="6000" b="1" dirty="0" err="1"/>
              <a:t>iCOP</a:t>
            </a:r>
            <a:r>
              <a:rPr lang="en-GB" sz="6000" b="1" dirty="0"/>
              <a:t> Tool</a:t>
            </a:r>
            <a:r>
              <a:rPr lang="en-BE" sz="6000" b="1" dirty="0"/>
              <a:t> Architecture</a:t>
            </a:r>
            <a:endParaRPr lang="en-BE" sz="6000" dirty="0"/>
          </a:p>
        </p:txBody>
      </p:sp>
      <p:pic>
        <p:nvPicPr>
          <p:cNvPr id="16" name="Picture 4" descr="Blue blocks and networks technology background">
            <a:extLst>
              <a:ext uri="{FF2B5EF4-FFF2-40B4-BE49-F238E27FC236}">
                <a16:creationId xmlns:a16="http://schemas.microsoft.com/office/drawing/2014/main" id="{8B98DD4A-F63D-6AAE-87D6-B4FF34F228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35" r="48245" b="-446"/>
          <a:stretch/>
        </p:blipFill>
        <p:spPr>
          <a:xfrm>
            <a:off x="1" y="10"/>
            <a:ext cx="6294744" cy="10286990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D930-E048-609F-98CB-CBF070356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0600" y="3614745"/>
            <a:ext cx="10771599" cy="6100755"/>
          </a:xfrm>
        </p:spPr>
        <p:txBody>
          <a:bodyPr>
            <a:normAutofit lnSpcReduction="10000"/>
          </a:bodyPr>
          <a:lstStyle/>
          <a:p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P2P Monitor </a:t>
            </a: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e.g. Gnutella </a:t>
            </a:r>
            <a:b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endParaRPr lang="en-B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Hash value database of known CSAM </a:t>
            </a: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provided by law enforcement, e.g. ICSE database </a:t>
            </a:r>
            <a:b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for flagging known CSAM, not analysing</a:t>
            </a:r>
            <a:b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endParaRPr lang="en-BE" sz="3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2 AI components:</a:t>
            </a:r>
          </a:p>
          <a:p>
            <a:pPr marL="1200150" lvl="1" indent="-514350">
              <a:buFont typeface="+mj-lt"/>
              <a:buAutoNum type="arabicParenR"/>
            </a:pP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Filename analyser  flagging suspicious filenames</a:t>
            </a:r>
            <a:b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e.g. </a:t>
            </a:r>
            <a:r>
              <a:rPr lang="en-GB" sz="32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12yo l0lita silky white </a:t>
            </a:r>
            <a:r>
              <a:rPr lang="en-GB" sz="32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panties.jpg</a:t>
            </a:r>
            <a:endParaRPr lang="en-BE" sz="32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1200150" lvl="1" indent="-514350">
              <a:buFont typeface="+mj-lt"/>
              <a:buAutoNum type="arabicParenR"/>
            </a:pP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Image &amp; video analyser  validating CSAM content</a:t>
            </a:r>
            <a:b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endParaRPr lang="en-BE" sz="3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User interface to show results to investigators</a:t>
            </a:r>
          </a:p>
        </p:txBody>
      </p:sp>
    </p:spTree>
    <p:extLst>
      <p:ext uri="{BB962C8B-B14F-4D97-AF65-F5344CB8AC3E}">
        <p14:creationId xmlns:p14="http://schemas.microsoft.com/office/powerpoint/2010/main" val="165897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683509" cy="10287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669793" cy="10287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062B8-9982-2299-D516-3D29F32F0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40" y="1741932"/>
            <a:ext cx="5844159" cy="1858518"/>
          </a:xfrm>
        </p:spPr>
        <p:txBody>
          <a:bodyPr anchor="ctr">
            <a:normAutofit/>
          </a:bodyPr>
          <a:lstStyle/>
          <a:p>
            <a:r>
              <a:rPr lang="en-GB" sz="4200" b="1" err="1"/>
              <a:t>iCOP</a:t>
            </a:r>
            <a:r>
              <a:rPr lang="en-GB" sz="4200" b="1"/>
              <a:t> Tool</a:t>
            </a:r>
            <a:r>
              <a:rPr lang="en-BE" sz="4200" b="1"/>
              <a:t> Architecture (2)</a:t>
            </a:r>
            <a:endParaRPr lang="en-BE" sz="42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39819"/>
            <a:ext cx="192024" cy="9808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3839" y="3665220"/>
            <a:ext cx="507492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D930-E048-609F-98CB-CBF070356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41" y="4077081"/>
            <a:ext cx="5615559" cy="5333619"/>
          </a:xfrm>
        </p:spPr>
        <p:txBody>
          <a:bodyPr anchor="t">
            <a:normAutofit/>
          </a:bodyPr>
          <a:lstStyle/>
          <a:p>
            <a:pPr marL="0" indent="0"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  <a:r>
              <a:rPr lang="en-US" sz="3600" u="sng" dirty="0">
                <a:latin typeface="Arial" panose="020B0604020202020204" pitchFamily="34" charset="0"/>
                <a:ea typeface="DIN Alternate"/>
                <a:cs typeface="Arial" panose="020B0604020202020204" pitchFamily="34" charset="0"/>
                <a:sym typeface="DIN Alternate"/>
              </a:rPr>
              <a:t>Results Phase 1 </a:t>
            </a:r>
            <a:br>
              <a:rPr lang="en-US" sz="3600" u="sng" dirty="0">
                <a:latin typeface="Arial" panose="020B0604020202020204" pitchFamily="34" charset="0"/>
                <a:ea typeface="DIN Alternate"/>
                <a:cs typeface="Arial" panose="020B0604020202020204" pitchFamily="34" charset="0"/>
                <a:sym typeface="DIN Alternate"/>
              </a:rPr>
            </a:br>
            <a:r>
              <a:rPr lang="en-US" sz="3600" u="sng" dirty="0">
                <a:latin typeface="Arial" panose="020B0604020202020204" pitchFamily="34" charset="0"/>
                <a:ea typeface="DIN Alternate"/>
                <a:cs typeface="Arial" panose="020B0604020202020204" pitchFamily="34" charset="0"/>
                <a:sym typeface="DIN Alternate"/>
              </a:rPr>
              <a:t>(EU-UK):</a:t>
            </a:r>
            <a:br>
              <a:rPr lang="en-US" sz="3600" u="sng" dirty="0">
                <a:latin typeface="Arial" panose="020B0604020202020204" pitchFamily="34" charset="0"/>
                <a:ea typeface="DIN Alternate"/>
                <a:cs typeface="Arial" panose="020B0604020202020204" pitchFamily="34" charset="0"/>
                <a:sym typeface="DIN Alternate"/>
              </a:rPr>
            </a:br>
            <a:endParaRPr lang="en-US" sz="3600" u="sng" dirty="0">
              <a:latin typeface="Arial" panose="020B0604020202020204" pitchFamily="34" charset="0"/>
              <a:ea typeface="DIN Alternate"/>
              <a:cs typeface="Arial" panose="020B0604020202020204" pitchFamily="34" charset="0"/>
              <a:sym typeface="DIN Alternate"/>
            </a:endParaRPr>
          </a:p>
          <a:p>
            <a:pPr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  <a:r>
              <a:rPr lang="en-US" sz="3600" dirty="0">
                <a:latin typeface="Arial" panose="020B0604020202020204" pitchFamily="34" charset="0"/>
                <a:ea typeface="DIN Alternate"/>
                <a:cs typeface="Arial" panose="020B0604020202020204" pitchFamily="34" charset="0"/>
                <a:sym typeface="DIN Alternate"/>
              </a:rPr>
              <a:t>False positive rates:</a:t>
            </a:r>
            <a:br>
              <a:rPr lang="en-US" sz="3600" dirty="0">
                <a:latin typeface="Arial" panose="020B0604020202020204" pitchFamily="34" charset="0"/>
                <a:ea typeface="DIN Alternate"/>
                <a:cs typeface="Arial" panose="020B0604020202020204" pitchFamily="34" charset="0"/>
                <a:sym typeface="DIN Alternate"/>
              </a:rPr>
            </a:br>
            <a:endParaRPr lang="en-US" sz="3600" dirty="0">
              <a:latin typeface="Arial" panose="020B0604020202020204" pitchFamily="34" charset="0"/>
              <a:ea typeface="DIN Alternate"/>
              <a:cs typeface="Arial" panose="020B0604020202020204" pitchFamily="34" charset="0"/>
              <a:sym typeface="DIN Alternate"/>
            </a:endParaRPr>
          </a:p>
          <a:p>
            <a:pPr lvl="1"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  <a:r>
              <a:rPr lang="en-US" sz="3000" dirty="0">
                <a:latin typeface="Arial" panose="020B0604020202020204" pitchFamily="34" charset="0"/>
                <a:ea typeface="DIN Alternate"/>
                <a:cs typeface="Arial" panose="020B0604020202020204" pitchFamily="34" charset="0"/>
                <a:sym typeface="DIN Alternate"/>
              </a:rPr>
              <a:t>Images	7.9%</a:t>
            </a:r>
          </a:p>
          <a:p>
            <a:pPr lvl="1"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  <a:r>
              <a:rPr lang="en-US" sz="3000" dirty="0">
                <a:latin typeface="Arial" panose="020B0604020202020204" pitchFamily="34" charset="0"/>
                <a:ea typeface="DIN Alternate"/>
                <a:cs typeface="Arial" panose="020B0604020202020204" pitchFamily="34" charset="0"/>
                <a:sym typeface="DIN Alternate"/>
              </a:rPr>
              <a:t>Videos	4.3%</a:t>
            </a:r>
          </a:p>
          <a:p>
            <a:pPr marL="0" lvl="1" indent="-1885950"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  <a:endParaRPr lang="en-US" dirty="0">
              <a:latin typeface="Arial" panose="020B0604020202020204" pitchFamily="34" charset="0"/>
              <a:ea typeface="DIN Alternate"/>
              <a:cs typeface="Arial" panose="020B0604020202020204" pitchFamily="34" charset="0"/>
              <a:sym typeface="DIN Alternate"/>
            </a:endParaRPr>
          </a:p>
          <a:p>
            <a:r>
              <a:rPr lang="en-BE" sz="3600" dirty="0"/>
              <a:t>Tested at INTERPOL, France</a:t>
            </a:r>
          </a:p>
        </p:txBody>
      </p:sp>
      <p:pic>
        <p:nvPicPr>
          <p:cNvPr id="4" name="Picture 3" descr="architecture.png">
            <a:extLst>
              <a:ext uri="{FF2B5EF4-FFF2-40B4-BE49-F238E27FC236}">
                <a16:creationId xmlns:a16="http://schemas.microsoft.com/office/drawing/2014/main" id="{D20AF5E7-970B-56C5-5D5F-5F44187E0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776" y="1740631"/>
            <a:ext cx="10383012" cy="695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93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77628"/>
            <a:ext cx="18288000" cy="1104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798" y="965200"/>
            <a:ext cx="16816387" cy="1117254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Web app login </a:t>
            </a:r>
          </a:p>
        </p:txBody>
      </p:sp>
      <p:pic>
        <p:nvPicPr>
          <p:cNvPr id="8" name="Content Placeholder 7" descr="A screenshot of a computer&#10;&#10;Description automatically generated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409" y="2512840"/>
            <a:ext cx="11267180" cy="65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98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77628"/>
            <a:ext cx="18288000" cy="1104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798" y="965200"/>
            <a:ext cx="16816387" cy="1117254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Dashboard</a:t>
            </a:r>
          </a:p>
        </p:txBody>
      </p:sp>
      <p:pic>
        <p:nvPicPr>
          <p:cNvPr id="4" name="Content Placeholder 3" descr="A screenshot of a computer&#10;&#10;Description automatically generated with low confidence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8" r="20518"/>
          <a:stretch/>
        </p:blipFill>
        <p:spPr>
          <a:xfrm>
            <a:off x="3285111" y="2512840"/>
            <a:ext cx="11717776" cy="65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642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77628"/>
            <a:ext cx="18288000" cy="1104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798" y="965200"/>
            <a:ext cx="16816387" cy="11172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Files per connection</a:t>
            </a:r>
          </a:p>
        </p:txBody>
      </p:sp>
      <p:pic>
        <p:nvPicPr>
          <p:cNvPr id="5" name="Content Placeholder 4" descr="A screenshot of a computer&#10;&#10;Description automatically generated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22"/>
          <a:stretch/>
        </p:blipFill>
        <p:spPr>
          <a:xfrm>
            <a:off x="3285068" y="2512840"/>
            <a:ext cx="11717862" cy="65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95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77628"/>
            <a:ext cx="18288000" cy="1104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798" y="965200"/>
            <a:ext cx="16816387" cy="11172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Info per file</a:t>
            </a:r>
          </a:p>
        </p:txBody>
      </p:sp>
      <p:pic>
        <p:nvPicPr>
          <p:cNvPr id="5" name="Content Placeholder 4" descr="A screenshot of a computer&#10;&#10;Description automatically generated with medium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2557417"/>
            <a:ext cx="16357599" cy="65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62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77628"/>
            <a:ext cx="18288000" cy="1104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798" y="965200"/>
            <a:ext cx="16816387" cy="11172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Search for sharer</a:t>
            </a:r>
          </a:p>
        </p:txBody>
      </p:sp>
      <p:pic>
        <p:nvPicPr>
          <p:cNvPr id="5" name="Content Placeholder 4" descr="A screenshot of a computer&#10;&#10;Description automatically generated with medium confidence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539" y="2512840"/>
            <a:ext cx="13370920" cy="65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36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33DC58-9835-65B4-998E-5CACCB7AD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8350" y="1004887"/>
            <a:ext cx="6686553" cy="1988345"/>
          </a:xfrm>
        </p:spPr>
        <p:txBody>
          <a:bodyPr anchor="b">
            <a:normAutofit/>
          </a:bodyPr>
          <a:lstStyle/>
          <a:p>
            <a:r>
              <a:rPr lang="en-BE" sz="5700">
                <a:solidFill>
                  <a:schemeClr val="bg1"/>
                </a:solidFill>
              </a:rPr>
              <a:t>The iCOP Project: Phase 2</a:t>
            </a:r>
          </a:p>
        </p:txBody>
      </p:sp>
      <p:pic>
        <p:nvPicPr>
          <p:cNvPr id="4" name="Picture 2" descr="Where is Artificial Intelligence Used Today? By ITChronicles">
            <a:extLst>
              <a:ext uri="{FF2B5EF4-FFF2-40B4-BE49-F238E27FC236}">
                <a16:creationId xmlns:a16="http://schemas.microsoft.com/office/drawing/2014/main" id="{35E674A3-78AF-A364-B286-CB4E5441C7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1" r="21723"/>
          <a:stretch/>
        </p:blipFill>
        <p:spPr bwMode="auto">
          <a:xfrm>
            <a:off x="20" y="10"/>
            <a:ext cx="8629633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F8D1-B0E4-0E0B-5E2D-F708A9A22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2602" y="3340383"/>
            <a:ext cx="8172448" cy="655318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UNODC Regional Conference on Effective Responses to Online Child Exploitation in Southeast Asia, Bangkok, 2017 </a:t>
            </a:r>
            <a:b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B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ASEAN feedback: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w</a:t>
            </a:r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illingness to address the issue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current CSAM-detection tools used in the region:</a:t>
            </a:r>
          </a:p>
          <a:p>
            <a:pPr lvl="2">
              <a:lnSpc>
                <a:spcPct val="90000"/>
              </a:lnSpc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annot detect new/previously unknown media</a:t>
            </a:r>
          </a:p>
          <a:p>
            <a:pPr lvl="2">
              <a:lnSpc>
                <a:spcPct val="90000"/>
              </a:lnSpc>
            </a:pPr>
            <a:r>
              <a:rPr lang="en-BE" sz="3200" dirty="0">
                <a:solidFill>
                  <a:schemeClr val="bg1"/>
                </a:solidFill>
                <a:latin typeface="Arial"/>
                <a:cs typeface="Arial"/>
              </a:rPr>
              <a:t>do not work for ASEAN victims</a:t>
            </a:r>
          </a:p>
          <a:p>
            <a:pPr lvl="2">
              <a:lnSpc>
                <a:spcPct val="90000"/>
              </a:lnSpc>
            </a:pPr>
            <a:r>
              <a:rPr lang="en-GB" sz="3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lang="en-BE" sz="3200" dirty="0">
                <a:solidFill>
                  <a:schemeClr val="bg1"/>
                </a:solidFill>
                <a:latin typeface="Arial"/>
                <a:cs typeface="Arial"/>
              </a:rPr>
              <a:t>.g. PhotoDNA, CPS</a:t>
            </a:r>
            <a:br>
              <a:rPr lang="en-B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B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BE" sz="3200" dirty="0">
              <a:solidFill>
                <a:schemeClr val="bg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727A21A-62F5-405C-B7A5-439FD399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29653" y="0"/>
            <a:ext cx="0" cy="10287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2E62CE6-1D21-4565-8E90-0F1D900BE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039510"/>
            <a:ext cx="163449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251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33DC58-9835-65B4-998E-5CACCB7AD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8350" y="1004887"/>
            <a:ext cx="6686553" cy="1988345"/>
          </a:xfrm>
        </p:spPr>
        <p:txBody>
          <a:bodyPr anchor="b">
            <a:normAutofit/>
          </a:bodyPr>
          <a:lstStyle/>
          <a:p>
            <a:r>
              <a:rPr lang="en-BE" sz="5700">
                <a:solidFill>
                  <a:schemeClr val="bg1"/>
                </a:solidFill>
              </a:rPr>
              <a:t>The iCOP Project: Phase 2 (2)</a:t>
            </a:r>
          </a:p>
        </p:txBody>
      </p:sp>
      <p:pic>
        <p:nvPicPr>
          <p:cNvPr id="4" name="Picture 2" descr="Where is Artificial Intelligence Used Today? By ITChronicles">
            <a:extLst>
              <a:ext uri="{FF2B5EF4-FFF2-40B4-BE49-F238E27FC236}">
                <a16:creationId xmlns:a16="http://schemas.microsoft.com/office/drawing/2014/main" id="{35E674A3-78AF-A364-B286-CB4E5441C7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1" r="21723"/>
          <a:stretch/>
        </p:blipFill>
        <p:spPr bwMode="auto">
          <a:xfrm>
            <a:off x="20" y="10"/>
            <a:ext cx="8629633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F8D1-B0E4-0E0B-5E2D-F708A9A22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2602" y="3340383"/>
            <a:ext cx="8172448" cy="6553186"/>
          </a:xfrm>
        </p:spPr>
        <p:txBody>
          <a:bodyPr>
            <a:noAutofit/>
          </a:bodyPr>
          <a:lstStyle/>
          <a:p>
            <a:r>
              <a:rPr lang="en-BE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 Evidence Assessment (REA) in the ASEAN region</a:t>
            </a:r>
            <a:br>
              <a:rPr lang="en-BE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BE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BE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an ASEAN filename  analysis component</a:t>
            </a:r>
          </a:p>
          <a:p>
            <a:endParaRPr lang="en-BE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BE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 the AI media component of the iCOP toolkit to enable detection of Asian victims</a:t>
            </a:r>
            <a:br>
              <a:rPr lang="en-BE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BE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BE" sz="3200">
              <a:solidFill>
                <a:schemeClr val="bg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727A21A-62F5-405C-B7A5-439FD399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29653" y="0"/>
            <a:ext cx="0" cy="10287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2E62CE6-1D21-4565-8E90-0F1D900BE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039510"/>
            <a:ext cx="163449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988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E3C33-FB37-DFB9-7D17-50927352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324" y="1614486"/>
            <a:ext cx="9409176" cy="2302576"/>
          </a:xfrm>
        </p:spPr>
        <p:txBody>
          <a:bodyPr anchor="b">
            <a:normAutofit/>
          </a:bodyPr>
          <a:lstStyle/>
          <a:p>
            <a:r>
              <a:rPr lang="en-BE" sz="7800">
                <a:latin typeface="Arial" panose="020B0604020202020204" pitchFamily="34" charset="0"/>
                <a:cs typeface="Arial" panose="020B0604020202020204" pitchFamily="34" charset="0"/>
              </a:rPr>
              <a:t>Enhancement in Filename Analysis</a:t>
            </a:r>
            <a:endParaRPr lang="en-BE" sz="7800"/>
          </a:p>
        </p:txBody>
      </p:sp>
      <p:pic>
        <p:nvPicPr>
          <p:cNvPr id="4" name="Picture 2" descr="Organizing Your First Text Analytics Project | by Sakshi Gupta | Towards  Data Science">
            <a:extLst>
              <a:ext uri="{FF2B5EF4-FFF2-40B4-BE49-F238E27FC236}">
                <a16:creationId xmlns:a16="http://schemas.microsoft.com/office/drawing/2014/main" id="{C7C43AA8-2EBF-536F-C677-796262D2B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2" r="29529"/>
          <a:stretch/>
        </p:blipFill>
        <p:spPr bwMode="auto">
          <a:xfrm>
            <a:off x="20" y="10"/>
            <a:ext cx="6757967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!!accent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76940" y="545084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8899" y="4403311"/>
            <a:ext cx="932688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72D9F-C974-1501-CB73-AB63450B6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324" y="4789932"/>
            <a:ext cx="10210476" cy="4946904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Build an ASEAN CSAM-related keyword list</a:t>
            </a: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 that includes, e.g., </a:t>
            </a: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Thai, Khmer, Filipino, Malay, Indonesian, Burmese and Vietnamese</a:t>
            </a:r>
            <a:endParaRPr lang="en-BE" sz="3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BE" sz="3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Enhance iCOP’s filename classifier to include ASEAN languages, but also e.g., Mandarin, Russian, Japanese</a:t>
            </a:r>
          </a:p>
          <a:p>
            <a:endParaRPr lang="en-B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BE" sz="3200" dirty="0">
                <a:solidFill>
                  <a:srgbClr val="FF0000"/>
                </a:solidFill>
                <a:latin typeface="Arial"/>
                <a:cs typeface="Arial"/>
              </a:rPr>
              <a:t>Warning: explicit CSAM keywords</a:t>
            </a:r>
            <a:endParaRPr lang="en-BE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1216742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6" y="2115123"/>
            <a:ext cx="10287000" cy="605675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8" y="2130329"/>
            <a:ext cx="10286999" cy="605675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51885" y="5382128"/>
            <a:ext cx="3752969" cy="605676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752605" y="1454577"/>
            <a:ext cx="5850535" cy="6268437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43" y="2115119"/>
            <a:ext cx="10287005" cy="60567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266CED-AD20-38BC-5271-802780957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717" y="2525634"/>
            <a:ext cx="4672897" cy="3594538"/>
          </a:xfrm>
        </p:spPr>
        <p:txBody>
          <a:bodyPr anchor="b">
            <a:normAutofit/>
          </a:bodyPr>
          <a:lstStyle/>
          <a:p>
            <a:pPr algn="r"/>
            <a:r>
              <a:rPr lang="en-BE" sz="6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CSAM-related Keywords</a:t>
            </a:r>
            <a:endParaRPr lang="en-BE" sz="6000">
              <a:solidFill>
                <a:srgbClr val="FFFFFF"/>
              </a:solidFill>
            </a:endParaRP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CF492C4F-59A7-67DE-8BC3-30F99B3FD5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597883"/>
              </p:ext>
            </p:extLst>
          </p:nvPr>
        </p:nvGraphicFramePr>
        <p:xfrm>
          <a:off x="7357578" y="1125660"/>
          <a:ext cx="10000249" cy="8180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1041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6" y="2115123"/>
            <a:ext cx="10287000" cy="605675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8" y="2130329"/>
            <a:ext cx="10286999" cy="605675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51885" y="5382128"/>
            <a:ext cx="3752969" cy="605676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752605" y="1454577"/>
            <a:ext cx="5850535" cy="6268437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43" y="2115119"/>
            <a:ext cx="10287005" cy="60567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2DD66F-09F4-9673-59B0-E5988FE2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717" y="2525634"/>
            <a:ext cx="4672897" cy="3594538"/>
          </a:xfrm>
        </p:spPr>
        <p:txBody>
          <a:bodyPr anchor="b">
            <a:normAutofit/>
          </a:bodyPr>
          <a:lstStyle/>
          <a:p>
            <a:pPr algn="r"/>
            <a:r>
              <a:rPr lang="en-US" sz="6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CSAM-related Keywords (2)</a:t>
            </a:r>
            <a:endParaRPr lang="en-BE" sz="6000">
              <a:solidFill>
                <a:srgbClr val="FFFFFF"/>
              </a:solidFill>
            </a:endParaRP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3B7F39A1-EA52-F23E-0583-A0A90DD56C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278055"/>
              </p:ext>
            </p:extLst>
          </p:nvPr>
        </p:nvGraphicFramePr>
        <p:xfrm>
          <a:off x="7357578" y="1125660"/>
          <a:ext cx="10000249" cy="8180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4899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6" y="2115123"/>
            <a:ext cx="10287000" cy="605675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8" y="2130329"/>
            <a:ext cx="10286999" cy="605675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51885" y="5382128"/>
            <a:ext cx="3752969" cy="605676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752605" y="1454577"/>
            <a:ext cx="5850535" cy="6268437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43" y="2115119"/>
            <a:ext cx="10287005" cy="60567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2DD66F-09F4-9673-59B0-E5988FE2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717" y="2525634"/>
            <a:ext cx="4672897" cy="3594538"/>
          </a:xfrm>
        </p:spPr>
        <p:txBody>
          <a:bodyPr anchor="b">
            <a:normAutofit/>
          </a:bodyPr>
          <a:lstStyle/>
          <a:p>
            <a:pPr algn="r"/>
            <a:r>
              <a:rPr lang="en-US" sz="6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CSAM-related Keywords (3)</a:t>
            </a:r>
            <a:endParaRPr lang="en-BE" sz="6000">
              <a:solidFill>
                <a:srgbClr val="FFFFFF"/>
              </a:solidFill>
            </a:endParaRP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3B7F39A1-EA52-F23E-0583-A0A90DD56C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565442"/>
              </p:ext>
            </p:extLst>
          </p:nvPr>
        </p:nvGraphicFramePr>
        <p:xfrm>
          <a:off x="7357578" y="1125660"/>
          <a:ext cx="10000249" cy="401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808BC2-10FD-AC10-7F7B-5DF80C7A5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805691"/>
              </p:ext>
            </p:extLst>
          </p:nvPr>
        </p:nvGraphicFramePr>
        <p:xfrm>
          <a:off x="6540080" y="4991943"/>
          <a:ext cx="11214519" cy="4770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9366">
                  <a:extLst>
                    <a:ext uri="{9D8B030D-6E8A-4147-A177-3AD203B41FA5}">
                      <a16:colId xmlns:a16="http://schemas.microsoft.com/office/drawing/2014/main" val="1027639056"/>
                    </a:ext>
                  </a:extLst>
                </a:gridCol>
                <a:gridCol w="3648091">
                  <a:extLst>
                    <a:ext uri="{9D8B030D-6E8A-4147-A177-3AD203B41FA5}">
                      <a16:colId xmlns:a16="http://schemas.microsoft.com/office/drawing/2014/main" val="779885014"/>
                    </a:ext>
                  </a:extLst>
                </a:gridCol>
                <a:gridCol w="4207062">
                  <a:extLst>
                    <a:ext uri="{9D8B030D-6E8A-4147-A177-3AD203B41FA5}">
                      <a16:colId xmlns:a16="http://schemas.microsoft.com/office/drawing/2014/main" val="1988217105"/>
                    </a:ext>
                  </a:extLst>
                </a:gridCol>
              </a:tblGrid>
              <a:tr h="1549119">
                <a:tc>
                  <a:txBody>
                    <a:bodyPr/>
                    <a:lstStyle/>
                    <a:p>
                      <a:pPr algn="ctr"/>
                      <a:r>
                        <a:rPr lang="en-BE" sz="33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Potential keyword</a:t>
                      </a:r>
                      <a:br>
                        <a:rPr lang="en-BE" sz="33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E" sz="33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(Thai)</a:t>
                      </a: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BE" sz="33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Automated Translation</a:t>
                      </a: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BE" sz="33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Feedback from Law Enforcement</a:t>
                      </a:r>
                    </a:p>
                  </a:txBody>
                  <a:tcPr marL="94298" marR="94298" marT="47149" marB="47149"/>
                </a:tc>
                <a:extLst>
                  <a:ext uri="{0D108BD9-81ED-4DB2-BD59-A6C34878D82A}">
                    <a16:rowId xmlns:a16="http://schemas.microsoft.com/office/drawing/2014/main" val="4228297344"/>
                  </a:ext>
                </a:extLst>
              </a:tr>
              <a:tr h="1549119">
                <a:tc>
                  <a:txBody>
                    <a:bodyPr/>
                    <a:lstStyle/>
                    <a:p>
                      <a:pPr algn="ctr"/>
                      <a:r>
                        <a:rPr lang="th-TH" sz="5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กินเด็ก</a:t>
                      </a:r>
                      <a:r>
                        <a:rPr lang="en-BE" sz="5000">
                          <a:effectLst/>
                        </a:rPr>
                        <a:t> </a:t>
                      </a:r>
                      <a:endParaRPr lang="en-BE" sz="5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BE" sz="33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children</a:t>
                      </a: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Have sex with underage persons</a:t>
                      </a:r>
                      <a:r>
                        <a:rPr lang="en-BE" sz="3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BE" sz="33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47149" marB="47149"/>
                </a:tc>
                <a:extLst>
                  <a:ext uri="{0D108BD9-81ED-4DB2-BD59-A6C34878D82A}">
                    <a16:rowId xmlns:a16="http://schemas.microsoft.com/office/drawing/2014/main" val="371417273"/>
                  </a:ext>
                </a:extLst>
              </a:tr>
              <a:tr h="1549119">
                <a:tc>
                  <a:txBody>
                    <a:bodyPr/>
                    <a:lstStyle/>
                    <a:p>
                      <a:pPr algn="ctr"/>
                      <a:r>
                        <a:rPr lang="th-TH" sz="5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ขายคลิปช่วยตัวเอง</a:t>
                      </a:r>
                      <a:endParaRPr lang="en-BE" sz="5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selling self-help clips</a:t>
                      </a:r>
                      <a:endParaRPr lang="en-BE" sz="33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298" marR="94298" marT="47149" marB="47149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33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Selling of self-masturbation clips</a:t>
                      </a:r>
                      <a:endParaRPr lang="en-BE" sz="3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723" marR="70723" marT="0" marB="0"/>
                </a:tc>
                <a:extLst>
                  <a:ext uri="{0D108BD9-81ED-4DB2-BD59-A6C34878D82A}">
                    <a16:rowId xmlns:a16="http://schemas.microsoft.com/office/drawing/2014/main" val="1008903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186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BFCBA134-9932-4625-92F2-ADE52ACE1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8B28E4E-0110-46E1-92BB-3DB2BAA5E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3"/>
            <a:ext cx="9143997" cy="2420469"/>
          </a:xfrm>
          <a:custGeom>
            <a:avLst/>
            <a:gdLst>
              <a:gd name="connsiteX0" fmla="*/ 0 w 7868507"/>
              <a:gd name="connsiteY0" fmla="*/ 0 h 1682351"/>
              <a:gd name="connsiteX1" fmla="*/ 7868507 w 7868507"/>
              <a:gd name="connsiteY1" fmla="*/ 0 h 1682351"/>
              <a:gd name="connsiteX2" fmla="*/ 7865866 w 7868507"/>
              <a:gd name="connsiteY2" fmla="*/ 1824 h 1682351"/>
              <a:gd name="connsiteX3" fmla="*/ 7837561 w 7868507"/>
              <a:gd name="connsiteY3" fmla="*/ 21679 h 1682351"/>
              <a:gd name="connsiteX4" fmla="*/ 7769454 w 7868507"/>
              <a:gd name="connsiteY4" fmla="*/ 43813 h 1682351"/>
              <a:gd name="connsiteX5" fmla="*/ 7695485 w 7868507"/>
              <a:gd name="connsiteY5" fmla="*/ 61050 h 1682351"/>
              <a:gd name="connsiteX6" fmla="*/ 7662356 w 7868507"/>
              <a:gd name="connsiteY6" fmla="*/ 73131 h 1682351"/>
              <a:gd name="connsiteX7" fmla="*/ 7602203 w 7868507"/>
              <a:gd name="connsiteY7" fmla="*/ 99894 h 1682351"/>
              <a:gd name="connsiteX8" fmla="*/ 7533256 w 7868507"/>
              <a:gd name="connsiteY8" fmla="*/ 141638 h 1682351"/>
              <a:gd name="connsiteX9" fmla="*/ 7516926 w 7868507"/>
              <a:gd name="connsiteY9" fmla="*/ 165418 h 1682351"/>
              <a:gd name="connsiteX10" fmla="*/ 7488994 w 7868507"/>
              <a:gd name="connsiteY10" fmla="*/ 178287 h 1682351"/>
              <a:gd name="connsiteX11" fmla="*/ 7478335 w 7868507"/>
              <a:gd name="connsiteY11" fmla="*/ 185700 h 1682351"/>
              <a:gd name="connsiteX12" fmla="*/ 7458526 w 7868507"/>
              <a:gd name="connsiteY12" fmla="*/ 189157 h 1682351"/>
              <a:gd name="connsiteX13" fmla="*/ 7419554 w 7868507"/>
              <a:gd name="connsiteY13" fmla="*/ 192546 h 1682351"/>
              <a:gd name="connsiteX14" fmla="*/ 7347574 w 7868507"/>
              <a:gd name="connsiteY14" fmla="*/ 213028 h 1682351"/>
              <a:gd name="connsiteX15" fmla="*/ 7205646 w 7868507"/>
              <a:gd name="connsiteY15" fmla="*/ 228570 h 1682351"/>
              <a:gd name="connsiteX16" fmla="*/ 7132082 w 7868507"/>
              <a:gd name="connsiteY16" fmla="*/ 240066 h 1682351"/>
              <a:gd name="connsiteX17" fmla="*/ 7026584 w 7868507"/>
              <a:gd name="connsiteY17" fmla="*/ 249305 h 1682351"/>
              <a:gd name="connsiteX18" fmla="*/ 6949796 w 7868507"/>
              <a:gd name="connsiteY18" fmla="*/ 259619 h 1682351"/>
              <a:gd name="connsiteX19" fmla="*/ 6850243 w 7868507"/>
              <a:gd name="connsiteY19" fmla="*/ 278486 h 1682351"/>
              <a:gd name="connsiteX20" fmla="*/ 6848972 w 7868507"/>
              <a:gd name="connsiteY20" fmla="*/ 279419 h 1682351"/>
              <a:gd name="connsiteX21" fmla="*/ 6833720 w 7868507"/>
              <a:gd name="connsiteY21" fmla="*/ 281340 h 1682351"/>
              <a:gd name="connsiteX22" fmla="*/ 6796601 w 7868507"/>
              <a:gd name="connsiteY22" fmla="*/ 279778 h 1682351"/>
              <a:gd name="connsiteX23" fmla="*/ 6793249 w 7868507"/>
              <a:gd name="connsiteY23" fmla="*/ 281365 h 1682351"/>
              <a:gd name="connsiteX24" fmla="*/ 6761214 w 7868507"/>
              <a:gd name="connsiteY24" fmla="*/ 283216 h 1682351"/>
              <a:gd name="connsiteX25" fmla="*/ 6761137 w 7868507"/>
              <a:gd name="connsiteY25" fmla="*/ 284040 h 1682351"/>
              <a:gd name="connsiteX26" fmla="*/ 6753708 w 7868507"/>
              <a:gd name="connsiteY26" fmla="*/ 288053 h 1682351"/>
              <a:gd name="connsiteX27" fmla="*/ 6738673 w 7868507"/>
              <a:gd name="connsiteY27" fmla="*/ 293899 h 1682351"/>
              <a:gd name="connsiteX28" fmla="*/ 6675177 w 7868507"/>
              <a:gd name="connsiteY28" fmla="*/ 319284 h 1682351"/>
              <a:gd name="connsiteX29" fmla="*/ 6668648 w 7868507"/>
              <a:gd name="connsiteY29" fmla="*/ 320128 h 1682351"/>
              <a:gd name="connsiteX30" fmla="*/ 6668596 w 7868507"/>
              <a:gd name="connsiteY30" fmla="*/ 320325 h 1682351"/>
              <a:gd name="connsiteX31" fmla="*/ 6661861 w 7868507"/>
              <a:gd name="connsiteY31" fmla="*/ 321574 h 1682351"/>
              <a:gd name="connsiteX32" fmla="*/ 6644079 w 7868507"/>
              <a:gd name="connsiteY32" fmla="*/ 323301 h 1682351"/>
              <a:gd name="connsiteX33" fmla="*/ 6640227 w 7868507"/>
              <a:gd name="connsiteY33" fmla="*/ 325063 h 1682351"/>
              <a:gd name="connsiteX34" fmla="*/ 6639422 w 7868507"/>
              <a:gd name="connsiteY34" fmla="*/ 327491 h 1682351"/>
              <a:gd name="connsiteX35" fmla="*/ 6617073 w 7868507"/>
              <a:gd name="connsiteY35" fmla="*/ 336554 h 1682351"/>
              <a:gd name="connsiteX36" fmla="*/ 6565938 w 7868507"/>
              <a:gd name="connsiteY36" fmla="*/ 354459 h 1682351"/>
              <a:gd name="connsiteX37" fmla="*/ 6506395 w 7868507"/>
              <a:gd name="connsiteY37" fmla="*/ 372715 h 1682351"/>
              <a:gd name="connsiteX38" fmla="*/ 6366803 w 7868507"/>
              <a:gd name="connsiteY38" fmla="*/ 421832 h 1682351"/>
              <a:gd name="connsiteX39" fmla="*/ 6245343 w 7868507"/>
              <a:gd name="connsiteY39" fmla="*/ 435559 h 1682351"/>
              <a:gd name="connsiteX40" fmla="*/ 6186762 w 7868507"/>
              <a:gd name="connsiteY40" fmla="*/ 449329 h 1682351"/>
              <a:gd name="connsiteX41" fmla="*/ 6151870 w 7868507"/>
              <a:gd name="connsiteY41" fmla="*/ 456667 h 1682351"/>
              <a:gd name="connsiteX42" fmla="*/ 6094791 w 7868507"/>
              <a:gd name="connsiteY42" fmla="*/ 467108 h 1682351"/>
              <a:gd name="connsiteX43" fmla="*/ 6094387 w 7868507"/>
              <a:gd name="connsiteY43" fmla="*/ 469288 h 1682351"/>
              <a:gd name="connsiteX44" fmla="*/ 6088888 w 7868507"/>
              <a:gd name="connsiteY44" fmla="*/ 472662 h 1682351"/>
              <a:gd name="connsiteX45" fmla="*/ 6079322 w 7868507"/>
              <a:gd name="connsiteY45" fmla="*/ 480342 h 1682351"/>
              <a:gd name="connsiteX46" fmla="*/ 6060058 w 7868507"/>
              <a:gd name="connsiteY46" fmla="*/ 490885 h 1682351"/>
              <a:gd name="connsiteX47" fmla="*/ 6059271 w 7868507"/>
              <a:gd name="connsiteY47" fmla="*/ 490563 h 1682351"/>
              <a:gd name="connsiteX48" fmla="*/ 6052214 w 7868507"/>
              <a:gd name="connsiteY48" fmla="*/ 491388 h 1682351"/>
              <a:gd name="connsiteX49" fmla="*/ 6004898 w 7868507"/>
              <a:gd name="connsiteY49" fmla="*/ 494385 h 1682351"/>
              <a:gd name="connsiteX50" fmla="*/ 5987859 w 7868507"/>
              <a:gd name="connsiteY50" fmla="*/ 504838 h 1682351"/>
              <a:gd name="connsiteX51" fmla="*/ 5984113 w 7868507"/>
              <a:gd name="connsiteY51" fmla="*/ 506697 h 1682351"/>
              <a:gd name="connsiteX52" fmla="*/ 5983909 w 7868507"/>
              <a:gd name="connsiteY52" fmla="*/ 506630 h 1682351"/>
              <a:gd name="connsiteX53" fmla="*/ 5979696 w 7868507"/>
              <a:gd name="connsiteY53" fmla="*/ 508387 h 1682351"/>
              <a:gd name="connsiteX54" fmla="*/ 5931986 w 7868507"/>
              <a:gd name="connsiteY54" fmla="*/ 510495 h 1682351"/>
              <a:gd name="connsiteX55" fmla="*/ 5873354 w 7868507"/>
              <a:gd name="connsiteY55" fmla="*/ 520717 h 1682351"/>
              <a:gd name="connsiteX56" fmla="*/ 5843006 w 7868507"/>
              <a:gd name="connsiteY56" fmla="*/ 525739 h 1682351"/>
              <a:gd name="connsiteX57" fmla="*/ 5825737 w 7868507"/>
              <a:gd name="connsiteY57" fmla="*/ 530029 h 1682351"/>
              <a:gd name="connsiteX58" fmla="*/ 5812271 w 7868507"/>
              <a:gd name="connsiteY58" fmla="*/ 536366 h 1682351"/>
              <a:gd name="connsiteX59" fmla="*/ 5683965 w 7868507"/>
              <a:gd name="connsiteY59" fmla="*/ 605660 h 1682351"/>
              <a:gd name="connsiteX60" fmla="*/ 5572324 w 7868507"/>
              <a:gd name="connsiteY60" fmla="*/ 625027 h 1682351"/>
              <a:gd name="connsiteX61" fmla="*/ 5556903 w 7868507"/>
              <a:gd name="connsiteY61" fmla="*/ 628786 h 1682351"/>
              <a:gd name="connsiteX62" fmla="*/ 5553544 w 7868507"/>
              <a:gd name="connsiteY62" fmla="*/ 627847 h 1682351"/>
              <a:gd name="connsiteX63" fmla="*/ 5526889 w 7868507"/>
              <a:gd name="connsiteY63" fmla="*/ 632098 h 1682351"/>
              <a:gd name="connsiteX64" fmla="*/ 5521078 w 7868507"/>
              <a:gd name="connsiteY64" fmla="*/ 637584 h 1682351"/>
              <a:gd name="connsiteX65" fmla="*/ 5512534 w 7868507"/>
              <a:gd name="connsiteY65" fmla="*/ 637267 h 1682351"/>
              <a:gd name="connsiteX66" fmla="*/ 5474353 w 7868507"/>
              <a:gd name="connsiteY66" fmla="*/ 648039 h 1682351"/>
              <a:gd name="connsiteX67" fmla="*/ 5470584 w 7868507"/>
              <a:gd name="connsiteY67" fmla="*/ 648039 h 1682351"/>
              <a:gd name="connsiteX68" fmla="*/ 5467496 w 7868507"/>
              <a:gd name="connsiteY68" fmla="*/ 650003 h 1682351"/>
              <a:gd name="connsiteX69" fmla="*/ 5462885 w 7868507"/>
              <a:gd name="connsiteY69" fmla="*/ 649269 h 1682351"/>
              <a:gd name="connsiteX70" fmla="*/ 5461190 w 7868507"/>
              <a:gd name="connsiteY70" fmla="*/ 650833 h 1682351"/>
              <a:gd name="connsiteX71" fmla="*/ 5438256 w 7868507"/>
              <a:gd name="connsiteY71" fmla="*/ 650162 h 1682351"/>
              <a:gd name="connsiteX72" fmla="*/ 5425515 w 7868507"/>
              <a:gd name="connsiteY72" fmla="*/ 650724 h 1682351"/>
              <a:gd name="connsiteX73" fmla="*/ 5399851 w 7868507"/>
              <a:gd name="connsiteY73" fmla="*/ 648648 h 1682351"/>
              <a:gd name="connsiteX74" fmla="*/ 5395578 w 7868507"/>
              <a:gd name="connsiteY74" fmla="*/ 651245 h 1682351"/>
              <a:gd name="connsiteX75" fmla="*/ 5357693 w 7868507"/>
              <a:gd name="connsiteY75" fmla="*/ 652764 h 1682351"/>
              <a:gd name="connsiteX76" fmla="*/ 5357422 w 7868507"/>
              <a:gd name="connsiteY76" fmla="*/ 654203 h 1682351"/>
              <a:gd name="connsiteX77" fmla="*/ 5347920 w 7868507"/>
              <a:gd name="connsiteY77" fmla="*/ 660769 h 1682351"/>
              <a:gd name="connsiteX78" fmla="*/ 5344829 w 7868507"/>
              <a:gd name="connsiteY78" fmla="*/ 661019 h 1682351"/>
              <a:gd name="connsiteX79" fmla="*/ 5285263 w 7868507"/>
              <a:gd name="connsiteY79" fmla="*/ 671313 h 1682351"/>
              <a:gd name="connsiteX80" fmla="*/ 5264305 w 7868507"/>
              <a:gd name="connsiteY80" fmla="*/ 677803 h 1682351"/>
              <a:gd name="connsiteX81" fmla="*/ 5229182 w 7868507"/>
              <a:gd name="connsiteY81" fmla="*/ 688503 h 1682351"/>
              <a:gd name="connsiteX82" fmla="*/ 5203382 w 7868507"/>
              <a:gd name="connsiteY82" fmla="*/ 703484 h 1682351"/>
              <a:gd name="connsiteX83" fmla="*/ 5173833 w 7868507"/>
              <a:gd name="connsiteY83" fmla="*/ 709660 h 1682351"/>
              <a:gd name="connsiteX84" fmla="*/ 5166382 w 7868507"/>
              <a:gd name="connsiteY84" fmla="*/ 702062 h 1682351"/>
              <a:gd name="connsiteX85" fmla="*/ 5142858 w 7868507"/>
              <a:gd name="connsiteY85" fmla="*/ 702153 h 1682351"/>
              <a:gd name="connsiteX86" fmla="*/ 5134964 w 7868507"/>
              <a:gd name="connsiteY86" fmla="*/ 711602 h 1682351"/>
              <a:gd name="connsiteX87" fmla="*/ 5087368 w 7868507"/>
              <a:gd name="connsiteY87" fmla="*/ 727066 h 1682351"/>
              <a:gd name="connsiteX88" fmla="*/ 5059763 w 7868507"/>
              <a:gd name="connsiteY88" fmla="*/ 733651 h 1682351"/>
              <a:gd name="connsiteX89" fmla="*/ 5023240 w 7868507"/>
              <a:gd name="connsiteY89" fmla="*/ 742299 h 1682351"/>
              <a:gd name="connsiteX90" fmla="*/ 5007406 w 7868507"/>
              <a:gd name="connsiteY90" fmla="*/ 747156 h 1682351"/>
              <a:gd name="connsiteX91" fmla="*/ 4995851 w 7868507"/>
              <a:gd name="connsiteY91" fmla="*/ 746560 h 1682351"/>
              <a:gd name="connsiteX92" fmla="*/ 4983107 w 7868507"/>
              <a:gd name="connsiteY92" fmla="*/ 748274 h 1682351"/>
              <a:gd name="connsiteX93" fmla="*/ 4973068 w 7868507"/>
              <a:gd name="connsiteY93" fmla="*/ 750600 h 1682351"/>
              <a:gd name="connsiteX94" fmla="*/ 4967642 w 7868507"/>
              <a:gd name="connsiteY94" fmla="*/ 756164 h 1682351"/>
              <a:gd name="connsiteX95" fmla="*/ 4958938 w 7868507"/>
              <a:gd name="connsiteY95" fmla="*/ 756308 h 1682351"/>
              <a:gd name="connsiteX96" fmla="*/ 4949594 w 7868507"/>
              <a:gd name="connsiteY96" fmla="*/ 761504 h 1682351"/>
              <a:gd name="connsiteX97" fmla="*/ 4947761 w 7868507"/>
              <a:gd name="connsiteY97" fmla="*/ 759559 h 1682351"/>
              <a:gd name="connsiteX98" fmla="*/ 4939683 w 7868507"/>
              <a:gd name="connsiteY98" fmla="*/ 757589 h 1682351"/>
              <a:gd name="connsiteX99" fmla="*/ 4905733 w 7868507"/>
              <a:gd name="connsiteY99" fmla="*/ 776774 h 1682351"/>
              <a:gd name="connsiteX100" fmla="*/ 4885524 w 7868507"/>
              <a:gd name="connsiteY100" fmla="*/ 784914 h 1682351"/>
              <a:gd name="connsiteX101" fmla="*/ 4884537 w 7868507"/>
              <a:gd name="connsiteY101" fmla="*/ 786309 h 1682351"/>
              <a:gd name="connsiteX102" fmla="*/ 4863207 w 7868507"/>
              <a:gd name="connsiteY102" fmla="*/ 792997 h 1682351"/>
              <a:gd name="connsiteX103" fmla="*/ 4857388 w 7868507"/>
              <a:gd name="connsiteY103" fmla="*/ 798678 h 1682351"/>
              <a:gd name="connsiteX104" fmla="*/ 4816499 w 7868507"/>
              <a:gd name="connsiteY104" fmla="*/ 818246 h 1682351"/>
              <a:gd name="connsiteX105" fmla="*/ 4805033 w 7868507"/>
              <a:gd name="connsiteY105" fmla="*/ 823877 h 1682351"/>
              <a:gd name="connsiteX106" fmla="*/ 4794341 w 7868507"/>
              <a:gd name="connsiteY106" fmla="*/ 824641 h 1682351"/>
              <a:gd name="connsiteX107" fmla="*/ 4791139 w 7868507"/>
              <a:gd name="connsiteY107" fmla="*/ 821265 h 1682351"/>
              <a:gd name="connsiteX108" fmla="*/ 4784697 w 7868507"/>
              <a:gd name="connsiteY108" fmla="*/ 823709 h 1682351"/>
              <a:gd name="connsiteX109" fmla="*/ 4782810 w 7868507"/>
              <a:gd name="connsiteY109" fmla="*/ 823507 h 1682351"/>
              <a:gd name="connsiteX110" fmla="*/ 4772164 w 7868507"/>
              <a:gd name="connsiteY110" fmla="*/ 823203 h 1682351"/>
              <a:gd name="connsiteX111" fmla="*/ 4753756 w 7868507"/>
              <a:gd name="connsiteY111" fmla="*/ 843711 h 1682351"/>
              <a:gd name="connsiteX112" fmla="*/ 4727551 w 7868507"/>
              <a:gd name="connsiteY112" fmla="*/ 851537 h 1682351"/>
              <a:gd name="connsiteX113" fmla="*/ 4631760 w 7868507"/>
              <a:gd name="connsiteY113" fmla="*/ 932126 h 1682351"/>
              <a:gd name="connsiteX114" fmla="*/ 4584082 w 7868507"/>
              <a:gd name="connsiteY114" fmla="*/ 949940 h 1682351"/>
              <a:gd name="connsiteX115" fmla="*/ 4523312 w 7868507"/>
              <a:gd name="connsiteY115" fmla="*/ 974005 h 1682351"/>
              <a:gd name="connsiteX116" fmla="*/ 4463504 w 7868507"/>
              <a:gd name="connsiteY116" fmla="*/ 996548 h 1682351"/>
              <a:gd name="connsiteX117" fmla="*/ 4452680 w 7868507"/>
              <a:gd name="connsiteY117" fmla="*/ 1008042 h 1682351"/>
              <a:gd name="connsiteX118" fmla="*/ 4445284 w 7868507"/>
              <a:gd name="connsiteY118" fmla="*/ 1009976 h 1682351"/>
              <a:gd name="connsiteX119" fmla="*/ 4407084 w 7868507"/>
              <a:gd name="connsiteY119" fmla="*/ 1025274 h 1682351"/>
              <a:gd name="connsiteX120" fmla="*/ 4398766 w 7868507"/>
              <a:gd name="connsiteY120" fmla="*/ 1022420 h 1682351"/>
              <a:gd name="connsiteX121" fmla="*/ 4397057 w 7868507"/>
              <a:gd name="connsiteY121" fmla="*/ 1020283 h 1682351"/>
              <a:gd name="connsiteX122" fmla="*/ 4386552 w 7868507"/>
              <a:gd name="connsiteY122" fmla="*/ 1024409 h 1682351"/>
              <a:gd name="connsiteX123" fmla="*/ 4377324 w 7868507"/>
              <a:gd name="connsiteY123" fmla="*/ 1023587 h 1682351"/>
              <a:gd name="connsiteX124" fmla="*/ 4370923 w 7868507"/>
              <a:gd name="connsiteY124" fmla="*/ 1028513 h 1682351"/>
              <a:gd name="connsiteX125" fmla="*/ 4360023 w 7868507"/>
              <a:gd name="connsiteY125" fmla="*/ 1029711 h 1682351"/>
              <a:gd name="connsiteX126" fmla="*/ 4346335 w 7868507"/>
              <a:gd name="connsiteY126" fmla="*/ 1029999 h 1682351"/>
              <a:gd name="connsiteX127" fmla="*/ 4334175 w 7868507"/>
              <a:gd name="connsiteY127" fmla="*/ 1028124 h 1682351"/>
              <a:gd name="connsiteX128" fmla="*/ 4316842 w 7868507"/>
              <a:gd name="connsiteY128" fmla="*/ 1031192 h 1682351"/>
              <a:gd name="connsiteX129" fmla="*/ 4277163 w 7868507"/>
              <a:gd name="connsiteY129" fmla="*/ 1035732 h 1682351"/>
              <a:gd name="connsiteX130" fmla="*/ 4247171 w 7868507"/>
              <a:gd name="connsiteY130" fmla="*/ 1039212 h 1682351"/>
              <a:gd name="connsiteX131" fmla="*/ 4194968 w 7868507"/>
              <a:gd name="connsiteY131" fmla="*/ 1049296 h 1682351"/>
              <a:gd name="connsiteX132" fmla="*/ 4185496 w 7868507"/>
              <a:gd name="connsiteY132" fmla="*/ 1057811 h 1682351"/>
              <a:gd name="connsiteX133" fmla="*/ 4160588 w 7868507"/>
              <a:gd name="connsiteY133" fmla="*/ 1055289 h 1682351"/>
              <a:gd name="connsiteX134" fmla="*/ 4153601 w 7868507"/>
              <a:gd name="connsiteY134" fmla="*/ 1046911 h 1682351"/>
              <a:gd name="connsiteX135" fmla="*/ 4121597 w 7868507"/>
              <a:gd name="connsiteY135" fmla="*/ 1049768 h 1682351"/>
              <a:gd name="connsiteX136" fmla="*/ 4092519 w 7868507"/>
              <a:gd name="connsiteY136" fmla="*/ 1061793 h 1682351"/>
              <a:gd name="connsiteX137" fmla="*/ 4054082 w 7868507"/>
              <a:gd name="connsiteY137" fmla="*/ 1068526 h 1682351"/>
              <a:gd name="connsiteX138" fmla="*/ 4031133 w 7868507"/>
              <a:gd name="connsiteY138" fmla="*/ 1072650 h 1682351"/>
              <a:gd name="connsiteX139" fmla="*/ 3966873 w 7868507"/>
              <a:gd name="connsiteY139" fmla="*/ 1076267 h 1682351"/>
              <a:gd name="connsiteX140" fmla="*/ 3963573 w 7868507"/>
              <a:gd name="connsiteY140" fmla="*/ 1076172 h 1682351"/>
              <a:gd name="connsiteX141" fmla="*/ 3952740 w 7868507"/>
              <a:gd name="connsiteY141" fmla="*/ 1081643 h 1682351"/>
              <a:gd name="connsiteX142" fmla="*/ 3952284 w 7868507"/>
              <a:gd name="connsiteY142" fmla="*/ 1083043 h 1682351"/>
              <a:gd name="connsiteX143" fmla="*/ 3912008 w 7868507"/>
              <a:gd name="connsiteY143" fmla="*/ 1080346 h 1682351"/>
              <a:gd name="connsiteX144" fmla="*/ 3907178 w 7868507"/>
              <a:gd name="connsiteY144" fmla="*/ 1082452 h 1682351"/>
              <a:gd name="connsiteX145" fmla="*/ 3880262 w 7868507"/>
              <a:gd name="connsiteY145" fmla="*/ 1077541 h 1682351"/>
              <a:gd name="connsiteX146" fmla="*/ 3866711 w 7868507"/>
              <a:gd name="connsiteY146" fmla="*/ 1076684 h 1682351"/>
              <a:gd name="connsiteX147" fmla="*/ 3842517 w 7868507"/>
              <a:gd name="connsiteY147" fmla="*/ 1073470 h 1682351"/>
              <a:gd name="connsiteX148" fmla="*/ 3840538 w 7868507"/>
              <a:gd name="connsiteY148" fmla="*/ 1074837 h 1682351"/>
              <a:gd name="connsiteX149" fmla="*/ 3835745 w 7868507"/>
              <a:gd name="connsiteY149" fmla="*/ 1073596 h 1682351"/>
              <a:gd name="connsiteX150" fmla="*/ 3832245 w 7868507"/>
              <a:gd name="connsiteY150" fmla="*/ 1075205 h 1682351"/>
              <a:gd name="connsiteX151" fmla="*/ 3828256 w 7868507"/>
              <a:gd name="connsiteY151" fmla="*/ 1074786 h 1682351"/>
              <a:gd name="connsiteX152" fmla="*/ 3786574 w 7868507"/>
              <a:gd name="connsiteY152" fmla="*/ 1081253 h 1682351"/>
              <a:gd name="connsiteX153" fmla="*/ 3777568 w 7868507"/>
              <a:gd name="connsiteY153" fmla="*/ 1079989 h 1682351"/>
              <a:gd name="connsiteX154" fmla="*/ 3770769 w 7868507"/>
              <a:gd name="connsiteY154" fmla="*/ 1084796 h 1682351"/>
              <a:gd name="connsiteX155" fmla="*/ 3742056 w 7868507"/>
              <a:gd name="connsiteY155" fmla="*/ 1086062 h 1682351"/>
              <a:gd name="connsiteX156" fmla="*/ 3732135 w 7868507"/>
              <a:gd name="connsiteY156" fmla="*/ 1082300 h 1682351"/>
              <a:gd name="connsiteX157" fmla="*/ 3722961 w 7868507"/>
              <a:gd name="connsiteY157" fmla="*/ 1079602 h 1682351"/>
              <a:gd name="connsiteX158" fmla="*/ 3721773 w 7868507"/>
              <a:gd name="connsiteY158" fmla="*/ 1079610 h 1682351"/>
              <a:gd name="connsiteX159" fmla="*/ 3709837 w 7868507"/>
              <a:gd name="connsiteY159" fmla="*/ 1079694 h 1682351"/>
              <a:gd name="connsiteX160" fmla="*/ 3687629 w 7868507"/>
              <a:gd name="connsiteY160" fmla="*/ 1079849 h 1682351"/>
              <a:gd name="connsiteX161" fmla="*/ 3644574 w 7868507"/>
              <a:gd name="connsiteY161" fmla="*/ 1083439 h 1682351"/>
              <a:gd name="connsiteX162" fmla="*/ 3547156 w 7868507"/>
              <a:gd name="connsiteY162" fmla="*/ 1066356 h 1682351"/>
              <a:gd name="connsiteX163" fmla="*/ 3408831 w 7868507"/>
              <a:gd name="connsiteY163" fmla="*/ 1075438 h 1682351"/>
              <a:gd name="connsiteX164" fmla="*/ 3114039 w 7868507"/>
              <a:gd name="connsiteY164" fmla="*/ 1109327 h 1682351"/>
              <a:gd name="connsiteX165" fmla="*/ 3051319 w 7868507"/>
              <a:gd name="connsiteY165" fmla="*/ 1116688 h 1682351"/>
              <a:gd name="connsiteX166" fmla="*/ 3010058 w 7868507"/>
              <a:gd name="connsiteY166" fmla="*/ 1118821 h 1682351"/>
              <a:gd name="connsiteX167" fmla="*/ 2941155 w 7868507"/>
              <a:gd name="connsiteY167" fmla="*/ 1141827 h 1682351"/>
              <a:gd name="connsiteX168" fmla="*/ 2862733 w 7868507"/>
              <a:gd name="connsiteY168" fmla="*/ 1149849 h 1682351"/>
              <a:gd name="connsiteX169" fmla="*/ 2762853 w 7868507"/>
              <a:gd name="connsiteY169" fmla="*/ 1155888 h 1682351"/>
              <a:gd name="connsiteX170" fmla="*/ 2735957 w 7868507"/>
              <a:gd name="connsiteY170" fmla="*/ 1166296 h 1682351"/>
              <a:gd name="connsiteX171" fmla="*/ 2697453 w 7868507"/>
              <a:gd name="connsiteY171" fmla="*/ 1175920 h 1682351"/>
              <a:gd name="connsiteX172" fmla="*/ 2630587 w 7868507"/>
              <a:gd name="connsiteY172" fmla="*/ 1198561 h 1682351"/>
              <a:gd name="connsiteX173" fmla="*/ 2554087 w 7868507"/>
              <a:gd name="connsiteY173" fmla="*/ 1210615 h 1682351"/>
              <a:gd name="connsiteX174" fmla="*/ 2466063 w 7868507"/>
              <a:gd name="connsiteY174" fmla="*/ 1202949 h 1682351"/>
              <a:gd name="connsiteX175" fmla="*/ 2417946 w 7868507"/>
              <a:gd name="connsiteY175" fmla="*/ 1202719 h 1682351"/>
              <a:gd name="connsiteX176" fmla="*/ 2258819 w 7868507"/>
              <a:gd name="connsiteY176" fmla="*/ 1200304 h 1682351"/>
              <a:gd name="connsiteX177" fmla="*/ 2148771 w 7868507"/>
              <a:gd name="connsiteY177" fmla="*/ 1198564 h 1682351"/>
              <a:gd name="connsiteX178" fmla="*/ 2117137 w 7868507"/>
              <a:gd name="connsiteY178" fmla="*/ 1207800 h 1682351"/>
              <a:gd name="connsiteX179" fmla="*/ 2064067 w 7868507"/>
              <a:gd name="connsiteY179" fmla="*/ 1222897 h 1682351"/>
              <a:gd name="connsiteX180" fmla="*/ 2011154 w 7868507"/>
              <a:gd name="connsiteY180" fmla="*/ 1227589 h 1682351"/>
              <a:gd name="connsiteX181" fmla="*/ 1967562 w 7868507"/>
              <a:gd name="connsiteY181" fmla="*/ 1238053 h 1682351"/>
              <a:gd name="connsiteX182" fmla="*/ 1925305 w 7868507"/>
              <a:gd name="connsiteY182" fmla="*/ 1239652 h 1682351"/>
              <a:gd name="connsiteX183" fmla="*/ 1903633 w 7868507"/>
              <a:gd name="connsiteY183" fmla="*/ 1234971 h 1682351"/>
              <a:gd name="connsiteX184" fmla="*/ 1878608 w 7868507"/>
              <a:gd name="connsiteY184" fmla="*/ 1229903 h 1682351"/>
              <a:gd name="connsiteX185" fmla="*/ 1843617 w 7868507"/>
              <a:gd name="connsiteY185" fmla="*/ 1224887 h 1682351"/>
              <a:gd name="connsiteX186" fmla="*/ 1749265 w 7868507"/>
              <a:gd name="connsiteY186" fmla="*/ 1228560 h 1682351"/>
              <a:gd name="connsiteX187" fmla="*/ 1650050 w 7868507"/>
              <a:gd name="connsiteY187" fmla="*/ 1231064 h 1682351"/>
              <a:gd name="connsiteX188" fmla="*/ 1625906 w 7868507"/>
              <a:gd name="connsiteY188" fmla="*/ 1240466 h 1682351"/>
              <a:gd name="connsiteX189" fmla="*/ 1625638 w 7868507"/>
              <a:gd name="connsiteY189" fmla="*/ 1243542 h 1682351"/>
              <a:gd name="connsiteX190" fmla="*/ 1621994 w 7868507"/>
              <a:gd name="connsiteY190" fmla="*/ 1248302 h 1682351"/>
              <a:gd name="connsiteX191" fmla="*/ 1615654 w 7868507"/>
              <a:gd name="connsiteY191" fmla="*/ 1259137 h 1682351"/>
              <a:gd name="connsiteX192" fmla="*/ 1602888 w 7868507"/>
              <a:gd name="connsiteY192" fmla="*/ 1274010 h 1682351"/>
              <a:gd name="connsiteX193" fmla="*/ 1602366 w 7868507"/>
              <a:gd name="connsiteY193" fmla="*/ 1273557 h 1682351"/>
              <a:gd name="connsiteX194" fmla="*/ 1597689 w 7868507"/>
              <a:gd name="connsiteY194" fmla="*/ 1274721 h 1682351"/>
              <a:gd name="connsiteX195" fmla="*/ 1566332 w 7868507"/>
              <a:gd name="connsiteY195" fmla="*/ 1278948 h 1682351"/>
              <a:gd name="connsiteX196" fmla="*/ 1555040 w 7868507"/>
              <a:gd name="connsiteY196" fmla="*/ 1293696 h 1682351"/>
              <a:gd name="connsiteX197" fmla="*/ 1552558 w 7868507"/>
              <a:gd name="connsiteY197" fmla="*/ 1296317 h 1682351"/>
              <a:gd name="connsiteX198" fmla="*/ 1552423 w 7868507"/>
              <a:gd name="connsiteY198" fmla="*/ 1296224 h 1682351"/>
              <a:gd name="connsiteX199" fmla="*/ 1549631 w 7868507"/>
              <a:gd name="connsiteY199" fmla="*/ 1298702 h 1682351"/>
              <a:gd name="connsiteX200" fmla="*/ 1518013 w 7868507"/>
              <a:gd name="connsiteY200" fmla="*/ 1301677 h 1682351"/>
              <a:gd name="connsiteX201" fmla="*/ 1479156 w 7868507"/>
              <a:gd name="connsiteY201" fmla="*/ 1316098 h 1682351"/>
              <a:gd name="connsiteX202" fmla="*/ 1441079 w 7868507"/>
              <a:gd name="connsiteY202" fmla="*/ 1332684 h 1682351"/>
              <a:gd name="connsiteX203" fmla="*/ 1427483 w 7868507"/>
              <a:gd name="connsiteY203" fmla="*/ 1339810 h 1682351"/>
              <a:gd name="connsiteX204" fmla="*/ 1402408 w 7868507"/>
              <a:gd name="connsiteY204" fmla="*/ 1347572 h 1682351"/>
              <a:gd name="connsiteX205" fmla="*/ 1390401 w 7868507"/>
              <a:gd name="connsiteY205" fmla="*/ 1348064 h 1682351"/>
              <a:gd name="connsiteX206" fmla="*/ 1389965 w 7868507"/>
              <a:gd name="connsiteY206" fmla="*/ 1348612 h 1682351"/>
              <a:gd name="connsiteX207" fmla="*/ 1388601 w 7868507"/>
              <a:gd name="connsiteY207" fmla="*/ 1346953 h 1682351"/>
              <a:gd name="connsiteX208" fmla="*/ 1380844 w 7868507"/>
              <a:gd name="connsiteY208" fmla="*/ 1350384 h 1682351"/>
              <a:gd name="connsiteX209" fmla="*/ 1378861 w 7868507"/>
              <a:gd name="connsiteY209" fmla="*/ 1352221 h 1682351"/>
              <a:gd name="connsiteX210" fmla="*/ 1375758 w 7868507"/>
              <a:gd name="connsiteY210" fmla="*/ 1353731 h 1682351"/>
              <a:gd name="connsiteX211" fmla="*/ 1375650 w 7868507"/>
              <a:gd name="connsiteY211" fmla="*/ 1353592 h 1682351"/>
              <a:gd name="connsiteX212" fmla="*/ 1372804 w 7868507"/>
              <a:gd name="connsiteY212" fmla="*/ 1355351 h 1682351"/>
              <a:gd name="connsiteX213" fmla="*/ 1359249 w 7868507"/>
              <a:gd name="connsiteY213" fmla="*/ 1366189 h 1682351"/>
              <a:gd name="connsiteX214" fmla="*/ 1340780 w 7868507"/>
              <a:gd name="connsiteY214" fmla="*/ 1366894 h 1682351"/>
              <a:gd name="connsiteX215" fmla="*/ 1337816 w 7868507"/>
              <a:gd name="connsiteY215" fmla="*/ 1359128 h 1682351"/>
              <a:gd name="connsiteX216" fmla="*/ 1335560 w 7868507"/>
              <a:gd name="connsiteY216" fmla="*/ 1360910 h 1682351"/>
              <a:gd name="connsiteX217" fmla="*/ 1331292 w 7868507"/>
              <a:gd name="connsiteY217" fmla="*/ 1365723 h 1682351"/>
              <a:gd name="connsiteX218" fmla="*/ 1329826 w 7868507"/>
              <a:gd name="connsiteY218" fmla="*/ 1365581 h 1682351"/>
              <a:gd name="connsiteX219" fmla="*/ 1315524 w 7868507"/>
              <a:gd name="connsiteY219" fmla="*/ 1370869 h 1682351"/>
              <a:gd name="connsiteX220" fmla="*/ 1311310 w 7868507"/>
              <a:gd name="connsiteY220" fmla="*/ 1368878 h 1682351"/>
              <a:gd name="connsiteX221" fmla="*/ 1309448 w 7868507"/>
              <a:gd name="connsiteY221" fmla="*/ 1368851 h 1682351"/>
              <a:gd name="connsiteX222" fmla="*/ 1301298 w 7868507"/>
              <a:gd name="connsiteY222" fmla="*/ 1377498 h 1682351"/>
              <a:gd name="connsiteX223" fmla="*/ 1296925 w 7868507"/>
              <a:gd name="connsiteY223" fmla="*/ 1380996 h 1682351"/>
              <a:gd name="connsiteX224" fmla="*/ 1269267 w 7868507"/>
              <a:gd name="connsiteY224" fmla="*/ 1411589 h 1682351"/>
              <a:gd name="connsiteX225" fmla="*/ 1221707 w 7868507"/>
              <a:gd name="connsiteY225" fmla="*/ 1427353 h 1682351"/>
              <a:gd name="connsiteX226" fmla="*/ 1173283 w 7868507"/>
              <a:gd name="connsiteY226" fmla="*/ 1444522 h 1682351"/>
              <a:gd name="connsiteX227" fmla="*/ 1135382 w 7868507"/>
              <a:gd name="connsiteY227" fmla="*/ 1456933 h 1682351"/>
              <a:gd name="connsiteX228" fmla="*/ 1055416 w 7868507"/>
              <a:gd name="connsiteY228" fmla="*/ 1526389 h 1682351"/>
              <a:gd name="connsiteX229" fmla="*/ 1034752 w 7868507"/>
              <a:gd name="connsiteY229" fmla="*/ 1531257 h 1682351"/>
              <a:gd name="connsiteX230" fmla="*/ 1018956 w 7868507"/>
              <a:gd name="connsiteY230" fmla="*/ 1549595 h 1682351"/>
              <a:gd name="connsiteX231" fmla="*/ 1010858 w 7868507"/>
              <a:gd name="connsiteY231" fmla="*/ 1548110 h 1682351"/>
              <a:gd name="connsiteX232" fmla="*/ 1009435 w 7868507"/>
              <a:gd name="connsiteY232" fmla="*/ 1547700 h 1682351"/>
              <a:gd name="connsiteX233" fmla="*/ 1004312 w 7868507"/>
              <a:gd name="connsiteY233" fmla="*/ 1549413 h 1682351"/>
              <a:gd name="connsiteX234" fmla="*/ 1002155 w 7868507"/>
              <a:gd name="connsiteY234" fmla="*/ 1545703 h 1682351"/>
              <a:gd name="connsiteX235" fmla="*/ 993932 w 7868507"/>
              <a:gd name="connsiteY235" fmla="*/ 1545275 h 1682351"/>
              <a:gd name="connsiteX236" fmla="*/ 984702 w 7868507"/>
              <a:gd name="connsiteY236" fmla="*/ 1549599 h 1682351"/>
              <a:gd name="connsiteX237" fmla="*/ 951832 w 7868507"/>
              <a:gd name="connsiteY237" fmla="*/ 1564506 h 1682351"/>
              <a:gd name="connsiteX238" fmla="*/ 946909 w 7868507"/>
              <a:gd name="connsiteY238" fmla="*/ 1569506 h 1682351"/>
              <a:gd name="connsiteX239" fmla="*/ 930061 w 7868507"/>
              <a:gd name="connsiteY239" fmla="*/ 1573784 h 1682351"/>
              <a:gd name="connsiteX240" fmla="*/ 929189 w 7868507"/>
              <a:gd name="connsiteY240" fmla="*/ 1575061 h 1682351"/>
              <a:gd name="connsiteX241" fmla="*/ 913074 w 7868507"/>
              <a:gd name="connsiteY241" fmla="*/ 1580907 h 1682351"/>
              <a:gd name="connsiteX242" fmla="*/ 885532 w 7868507"/>
              <a:gd name="connsiteY242" fmla="*/ 1596205 h 1682351"/>
              <a:gd name="connsiteX243" fmla="*/ 879535 w 7868507"/>
              <a:gd name="connsiteY243" fmla="*/ 1593350 h 1682351"/>
              <a:gd name="connsiteX244" fmla="*/ 878302 w 7868507"/>
              <a:gd name="connsiteY244" fmla="*/ 1591213 h 1682351"/>
              <a:gd name="connsiteX245" fmla="*/ 870728 w 7868507"/>
              <a:gd name="connsiteY245" fmla="*/ 1595340 h 1682351"/>
              <a:gd name="connsiteX246" fmla="*/ 864075 w 7868507"/>
              <a:gd name="connsiteY246" fmla="*/ 1594517 h 1682351"/>
              <a:gd name="connsiteX247" fmla="*/ 859460 w 7868507"/>
              <a:gd name="connsiteY247" fmla="*/ 1599444 h 1682351"/>
              <a:gd name="connsiteX248" fmla="*/ 851601 w 7868507"/>
              <a:gd name="connsiteY248" fmla="*/ 1600641 h 1682351"/>
              <a:gd name="connsiteX249" fmla="*/ 841730 w 7868507"/>
              <a:gd name="connsiteY249" fmla="*/ 1600929 h 1682351"/>
              <a:gd name="connsiteX250" fmla="*/ 832963 w 7868507"/>
              <a:gd name="connsiteY250" fmla="*/ 1599055 h 1682351"/>
              <a:gd name="connsiteX251" fmla="*/ 820466 w 7868507"/>
              <a:gd name="connsiteY251" fmla="*/ 1602123 h 1682351"/>
              <a:gd name="connsiteX252" fmla="*/ 791859 w 7868507"/>
              <a:gd name="connsiteY252" fmla="*/ 1606663 h 1682351"/>
              <a:gd name="connsiteX253" fmla="*/ 770233 w 7868507"/>
              <a:gd name="connsiteY253" fmla="*/ 1610142 h 1682351"/>
              <a:gd name="connsiteX254" fmla="*/ 732594 w 7868507"/>
              <a:gd name="connsiteY254" fmla="*/ 1620226 h 1682351"/>
              <a:gd name="connsiteX255" fmla="*/ 725765 w 7868507"/>
              <a:gd name="connsiteY255" fmla="*/ 1628741 h 1682351"/>
              <a:gd name="connsiteX256" fmla="*/ 707807 w 7868507"/>
              <a:gd name="connsiteY256" fmla="*/ 1626219 h 1682351"/>
              <a:gd name="connsiteX257" fmla="*/ 702769 w 7868507"/>
              <a:gd name="connsiteY257" fmla="*/ 1617842 h 1682351"/>
              <a:gd name="connsiteX258" fmla="*/ 679694 w 7868507"/>
              <a:gd name="connsiteY258" fmla="*/ 1620699 h 1682351"/>
              <a:gd name="connsiteX259" fmla="*/ 658729 w 7868507"/>
              <a:gd name="connsiteY259" fmla="*/ 1632723 h 1682351"/>
              <a:gd name="connsiteX260" fmla="*/ 631015 w 7868507"/>
              <a:gd name="connsiteY260" fmla="*/ 1639457 h 1682351"/>
              <a:gd name="connsiteX261" fmla="*/ 614469 w 7868507"/>
              <a:gd name="connsiteY261" fmla="*/ 1643580 h 1682351"/>
              <a:gd name="connsiteX262" fmla="*/ 568137 w 7868507"/>
              <a:gd name="connsiteY262" fmla="*/ 1647197 h 1682351"/>
              <a:gd name="connsiteX263" fmla="*/ 565757 w 7868507"/>
              <a:gd name="connsiteY263" fmla="*/ 1647102 h 1682351"/>
              <a:gd name="connsiteX264" fmla="*/ 557947 w 7868507"/>
              <a:gd name="connsiteY264" fmla="*/ 1652573 h 1682351"/>
              <a:gd name="connsiteX265" fmla="*/ 557617 w 7868507"/>
              <a:gd name="connsiteY265" fmla="*/ 1653973 h 1682351"/>
              <a:gd name="connsiteX266" fmla="*/ 528578 w 7868507"/>
              <a:gd name="connsiteY266" fmla="*/ 1651276 h 1682351"/>
              <a:gd name="connsiteX267" fmla="*/ 525096 w 7868507"/>
              <a:gd name="connsiteY267" fmla="*/ 1653383 h 1682351"/>
              <a:gd name="connsiteX268" fmla="*/ 505689 w 7868507"/>
              <a:gd name="connsiteY268" fmla="*/ 1648471 h 1682351"/>
              <a:gd name="connsiteX269" fmla="*/ 495919 w 7868507"/>
              <a:gd name="connsiteY269" fmla="*/ 1647615 h 1682351"/>
              <a:gd name="connsiteX270" fmla="*/ 478476 w 7868507"/>
              <a:gd name="connsiteY270" fmla="*/ 1644401 h 1682351"/>
              <a:gd name="connsiteX271" fmla="*/ 477049 w 7868507"/>
              <a:gd name="connsiteY271" fmla="*/ 1645767 h 1682351"/>
              <a:gd name="connsiteX272" fmla="*/ 473592 w 7868507"/>
              <a:gd name="connsiteY272" fmla="*/ 1644526 h 1682351"/>
              <a:gd name="connsiteX273" fmla="*/ 471069 w 7868507"/>
              <a:gd name="connsiteY273" fmla="*/ 1646136 h 1682351"/>
              <a:gd name="connsiteX274" fmla="*/ 468193 w 7868507"/>
              <a:gd name="connsiteY274" fmla="*/ 1645716 h 1682351"/>
              <a:gd name="connsiteX275" fmla="*/ 438139 w 7868507"/>
              <a:gd name="connsiteY275" fmla="*/ 1652183 h 1682351"/>
              <a:gd name="connsiteX276" fmla="*/ 431647 w 7868507"/>
              <a:gd name="connsiteY276" fmla="*/ 1650919 h 1682351"/>
              <a:gd name="connsiteX277" fmla="*/ 426745 w 7868507"/>
              <a:gd name="connsiteY277" fmla="*/ 1655727 h 1682351"/>
              <a:gd name="connsiteX278" fmla="*/ 406042 w 7868507"/>
              <a:gd name="connsiteY278" fmla="*/ 1656992 h 1682351"/>
              <a:gd name="connsiteX279" fmla="*/ 398889 w 7868507"/>
              <a:gd name="connsiteY279" fmla="*/ 1653230 h 1682351"/>
              <a:gd name="connsiteX280" fmla="*/ 392275 w 7868507"/>
              <a:gd name="connsiteY280" fmla="*/ 1650533 h 1682351"/>
              <a:gd name="connsiteX281" fmla="*/ 391417 w 7868507"/>
              <a:gd name="connsiteY281" fmla="*/ 1650540 h 1682351"/>
              <a:gd name="connsiteX282" fmla="*/ 382811 w 7868507"/>
              <a:gd name="connsiteY282" fmla="*/ 1650624 h 1682351"/>
              <a:gd name="connsiteX283" fmla="*/ 366800 w 7868507"/>
              <a:gd name="connsiteY283" fmla="*/ 1650779 h 1682351"/>
              <a:gd name="connsiteX284" fmla="*/ 335757 w 7868507"/>
              <a:gd name="connsiteY284" fmla="*/ 1654369 h 1682351"/>
              <a:gd name="connsiteX285" fmla="*/ 265518 w 7868507"/>
              <a:gd name="connsiteY285" fmla="*/ 1637286 h 1682351"/>
              <a:gd name="connsiteX286" fmla="*/ 165785 w 7868507"/>
              <a:gd name="connsiteY286" fmla="*/ 1646368 h 1682351"/>
              <a:gd name="connsiteX287" fmla="*/ 5771 w 7868507"/>
              <a:gd name="connsiteY287" fmla="*/ 1682351 h 1682351"/>
              <a:gd name="connsiteX288" fmla="*/ 0 w 7868507"/>
              <a:gd name="connsiteY288" fmla="*/ 1682121 h 1682351"/>
              <a:gd name="connsiteX289" fmla="*/ 0 w 7868507"/>
              <a:gd name="connsiteY289" fmla="*/ 208540 h 1682351"/>
              <a:gd name="connsiteX290" fmla="*/ 1 w 7868507"/>
              <a:gd name="connsiteY290" fmla="*/ 208540 h 168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7868507" h="1682351">
                <a:moveTo>
                  <a:pt x="0" y="0"/>
                </a:moveTo>
                <a:lnTo>
                  <a:pt x="7868507" y="0"/>
                </a:lnTo>
                <a:lnTo>
                  <a:pt x="7865866" y="1824"/>
                </a:lnTo>
                <a:cubicBezTo>
                  <a:pt x="7856431" y="8442"/>
                  <a:pt x="7838680" y="21037"/>
                  <a:pt x="7837561" y="21679"/>
                </a:cubicBezTo>
                <a:cubicBezTo>
                  <a:pt x="7827334" y="28887"/>
                  <a:pt x="7786488" y="47703"/>
                  <a:pt x="7769454" y="43813"/>
                </a:cubicBezTo>
                <a:cubicBezTo>
                  <a:pt x="7776715" y="51976"/>
                  <a:pt x="7698773" y="52885"/>
                  <a:pt x="7695485" y="61050"/>
                </a:cubicBezTo>
                <a:cubicBezTo>
                  <a:pt x="7694124" y="67654"/>
                  <a:pt x="7669858" y="70842"/>
                  <a:pt x="7662356" y="73131"/>
                </a:cubicBezTo>
                <a:cubicBezTo>
                  <a:pt x="7657288" y="79798"/>
                  <a:pt x="7615644" y="67260"/>
                  <a:pt x="7602203" y="99894"/>
                </a:cubicBezTo>
                <a:cubicBezTo>
                  <a:pt x="7564102" y="102340"/>
                  <a:pt x="7563677" y="146948"/>
                  <a:pt x="7533256" y="141638"/>
                </a:cubicBezTo>
                <a:cubicBezTo>
                  <a:pt x="7525393" y="142116"/>
                  <a:pt x="7522481" y="163449"/>
                  <a:pt x="7516926" y="165418"/>
                </a:cubicBezTo>
                <a:lnTo>
                  <a:pt x="7488994" y="178287"/>
                </a:lnTo>
                <a:lnTo>
                  <a:pt x="7478335" y="185700"/>
                </a:lnTo>
                <a:lnTo>
                  <a:pt x="7458526" y="189157"/>
                </a:lnTo>
                <a:cubicBezTo>
                  <a:pt x="7448729" y="190298"/>
                  <a:pt x="7435680" y="189564"/>
                  <a:pt x="7419554" y="192546"/>
                </a:cubicBezTo>
                <a:cubicBezTo>
                  <a:pt x="7391848" y="201320"/>
                  <a:pt x="7364551" y="190112"/>
                  <a:pt x="7347574" y="213028"/>
                </a:cubicBezTo>
                <a:cubicBezTo>
                  <a:pt x="7289734" y="215419"/>
                  <a:pt x="7263297" y="236052"/>
                  <a:pt x="7205646" y="228570"/>
                </a:cubicBezTo>
                <a:cubicBezTo>
                  <a:pt x="7219384" y="234481"/>
                  <a:pt x="7148985" y="225303"/>
                  <a:pt x="7132082" y="240066"/>
                </a:cubicBezTo>
                <a:cubicBezTo>
                  <a:pt x="7098097" y="244851"/>
                  <a:pt x="7078927" y="243254"/>
                  <a:pt x="7026584" y="249305"/>
                </a:cubicBezTo>
                <a:cubicBezTo>
                  <a:pt x="6982005" y="255885"/>
                  <a:pt x="6975045" y="256084"/>
                  <a:pt x="6949796" y="259619"/>
                </a:cubicBezTo>
                <a:lnTo>
                  <a:pt x="6850243" y="278486"/>
                </a:lnTo>
                <a:lnTo>
                  <a:pt x="6848972" y="279419"/>
                </a:lnTo>
                <a:cubicBezTo>
                  <a:pt x="6842431" y="281915"/>
                  <a:pt x="6837674" y="282132"/>
                  <a:pt x="6833720" y="281340"/>
                </a:cubicBezTo>
                <a:lnTo>
                  <a:pt x="6796601" y="279778"/>
                </a:lnTo>
                <a:lnTo>
                  <a:pt x="6793249" y="281365"/>
                </a:lnTo>
                <a:lnTo>
                  <a:pt x="6761214" y="283216"/>
                </a:lnTo>
                <a:cubicBezTo>
                  <a:pt x="6761188" y="283490"/>
                  <a:pt x="6761163" y="283765"/>
                  <a:pt x="6761137" y="284040"/>
                </a:cubicBezTo>
                <a:cubicBezTo>
                  <a:pt x="6760237" y="285931"/>
                  <a:pt x="6758196" y="287407"/>
                  <a:pt x="6753708" y="288053"/>
                </a:cubicBezTo>
                <a:cubicBezTo>
                  <a:pt x="6765963" y="298767"/>
                  <a:pt x="6752991" y="292938"/>
                  <a:pt x="6738673" y="293899"/>
                </a:cubicBezTo>
                <a:cubicBezTo>
                  <a:pt x="6725584" y="299105"/>
                  <a:pt x="6686848" y="314912"/>
                  <a:pt x="6675177" y="319284"/>
                </a:cubicBezTo>
                <a:lnTo>
                  <a:pt x="6668648" y="320128"/>
                </a:lnTo>
                <a:cubicBezTo>
                  <a:pt x="6668631" y="320193"/>
                  <a:pt x="6668614" y="320260"/>
                  <a:pt x="6668596" y="320325"/>
                </a:cubicBezTo>
                <a:cubicBezTo>
                  <a:pt x="6667339" y="320894"/>
                  <a:pt x="6665255" y="321316"/>
                  <a:pt x="6661861" y="321574"/>
                </a:cubicBezTo>
                <a:lnTo>
                  <a:pt x="6644079" y="323301"/>
                </a:lnTo>
                <a:lnTo>
                  <a:pt x="6640227" y="325063"/>
                </a:lnTo>
                <a:lnTo>
                  <a:pt x="6639422" y="327491"/>
                </a:lnTo>
                <a:lnTo>
                  <a:pt x="6617073" y="336554"/>
                </a:lnTo>
                <a:cubicBezTo>
                  <a:pt x="6605813" y="334764"/>
                  <a:pt x="6572341" y="351494"/>
                  <a:pt x="6565938" y="354459"/>
                </a:cubicBezTo>
                <a:lnTo>
                  <a:pt x="6506395" y="372715"/>
                </a:lnTo>
                <a:cubicBezTo>
                  <a:pt x="6446059" y="407226"/>
                  <a:pt x="6413333" y="405459"/>
                  <a:pt x="6366803" y="421832"/>
                </a:cubicBezTo>
                <a:cubicBezTo>
                  <a:pt x="6324390" y="424230"/>
                  <a:pt x="6284368" y="425700"/>
                  <a:pt x="6245343" y="435559"/>
                </a:cubicBezTo>
                <a:cubicBezTo>
                  <a:pt x="6215336" y="440142"/>
                  <a:pt x="6196358" y="442032"/>
                  <a:pt x="6186762" y="449329"/>
                </a:cubicBezTo>
                <a:lnTo>
                  <a:pt x="6151870" y="456667"/>
                </a:lnTo>
                <a:lnTo>
                  <a:pt x="6094791" y="467108"/>
                </a:lnTo>
                <a:cubicBezTo>
                  <a:pt x="6094657" y="467835"/>
                  <a:pt x="6094521" y="468561"/>
                  <a:pt x="6094387" y="469288"/>
                </a:cubicBezTo>
                <a:lnTo>
                  <a:pt x="6088888" y="472662"/>
                </a:lnTo>
                <a:lnTo>
                  <a:pt x="6079322" y="480342"/>
                </a:lnTo>
                <a:lnTo>
                  <a:pt x="6060058" y="490885"/>
                </a:lnTo>
                <a:lnTo>
                  <a:pt x="6059271" y="490563"/>
                </a:lnTo>
                <a:cubicBezTo>
                  <a:pt x="6057130" y="490070"/>
                  <a:pt x="6054850" y="490140"/>
                  <a:pt x="6052214" y="491388"/>
                </a:cubicBezTo>
                <a:cubicBezTo>
                  <a:pt x="6043152" y="492025"/>
                  <a:pt x="6015622" y="492143"/>
                  <a:pt x="6004898" y="494385"/>
                </a:cubicBezTo>
                <a:cubicBezTo>
                  <a:pt x="5999647" y="497933"/>
                  <a:pt x="5993947" y="501457"/>
                  <a:pt x="5987859" y="504838"/>
                </a:cubicBezTo>
                <a:lnTo>
                  <a:pt x="5984113" y="506697"/>
                </a:lnTo>
                <a:lnTo>
                  <a:pt x="5983909" y="506630"/>
                </a:lnTo>
                <a:cubicBezTo>
                  <a:pt x="5982816" y="506817"/>
                  <a:pt x="5981478" y="507345"/>
                  <a:pt x="5979696" y="508387"/>
                </a:cubicBezTo>
                <a:lnTo>
                  <a:pt x="5931986" y="510495"/>
                </a:lnTo>
                <a:cubicBezTo>
                  <a:pt x="5909485" y="515471"/>
                  <a:pt x="5891640" y="509415"/>
                  <a:pt x="5873354" y="520717"/>
                </a:cubicBezTo>
                <a:cubicBezTo>
                  <a:pt x="5862814" y="523027"/>
                  <a:pt x="5852640" y="524240"/>
                  <a:pt x="5843006" y="525739"/>
                </a:cubicBezTo>
                <a:lnTo>
                  <a:pt x="5825737" y="530029"/>
                </a:lnTo>
                <a:lnTo>
                  <a:pt x="5812271" y="536366"/>
                </a:lnTo>
                <a:cubicBezTo>
                  <a:pt x="5756812" y="585055"/>
                  <a:pt x="5726733" y="582561"/>
                  <a:pt x="5683965" y="605660"/>
                </a:cubicBezTo>
                <a:cubicBezTo>
                  <a:pt x="5644981" y="609044"/>
                  <a:pt x="5608194" y="611118"/>
                  <a:pt x="5572324" y="625027"/>
                </a:cubicBezTo>
                <a:lnTo>
                  <a:pt x="5556903" y="628786"/>
                </a:lnTo>
                <a:lnTo>
                  <a:pt x="5553544" y="627847"/>
                </a:lnTo>
                <a:lnTo>
                  <a:pt x="5526889" y="632098"/>
                </a:lnTo>
                <a:lnTo>
                  <a:pt x="5521078" y="637584"/>
                </a:lnTo>
                <a:lnTo>
                  <a:pt x="5512534" y="637267"/>
                </a:lnTo>
                <a:cubicBezTo>
                  <a:pt x="5504747" y="639009"/>
                  <a:pt x="5481345" y="646244"/>
                  <a:pt x="5474353" y="648039"/>
                </a:cubicBezTo>
                <a:lnTo>
                  <a:pt x="5470584" y="648039"/>
                </a:lnTo>
                <a:lnTo>
                  <a:pt x="5467496" y="650003"/>
                </a:lnTo>
                <a:lnTo>
                  <a:pt x="5462885" y="649269"/>
                </a:lnTo>
                <a:lnTo>
                  <a:pt x="5461190" y="650833"/>
                </a:lnTo>
                <a:lnTo>
                  <a:pt x="5438256" y="650162"/>
                </a:lnTo>
                <a:lnTo>
                  <a:pt x="5425515" y="650724"/>
                </a:lnTo>
                <a:lnTo>
                  <a:pt x="5399851" y="648648"/>
                </a:lnTo>
                <a:lnTo>
                  <a:pt x="5395578" y="651245"/>
                </a:lnTo>
                <a:lnTo>
                  <a:pt x="5357693" y="652764"/>
                </a:lnTo>
                <a:cubicBezTo>
                  <a:pt x="5357603" y="653244"/>
                  <a:pt x="5357512" y="653723"/>
                  <a:pt x="5357422" y="654203"/>
                </a:cubicBezTo>
                <a:lnTo>
                  <a:pt x="5347920" y="660769"/>
                </a:lnTo>
                <a:lnTo>
                  <a:pt x="5344829" y="661019"/>
                </a:lnTo>
                <a:cubicBezTo>
                  <a:pt x="5307153" y="665059"/>
                  <a:pt x="5332651" y="677514"/>
                  <a:pt x="5285263" y="671313"/>
                </a:cubicBezTo>
                <a:cubicBezTo>
                  <a:pt x="5280405" y="677746"/>
                  <a:pt x="5274454" y="678943"/>
                  <a:pt x="5264305" y="677803"/>
                </a:cubicBezTo>
                <a:cubicBezTo>
                  <a:pt x="5246014" y="680189"/>
                  <a:pt x="5247969" y="694161"/>
                  <a:pt x="5229182" y="688503"/>
                </a:cubicBezTo>
                <a:cubicBezTo>
                  <a:pt x="5232786" y="695611"/>
                  <a:pt x="5194630" y="696876"/>
                  <a:pt x="5203382" y="703484"/>
                </a:cubicBezTo>
                <a:cubicBezTo>
                  <a:pt x="5191747" y="712293"/>
                  <a:pt x="5185418" y="701775"/>
                  <a:pt x="5173833" y="709660"/>
                </a:cubicBezTo>
                <a:cubicBezTo>
                  <a:pt x="5160556" y="713156"/>
                  <a:pt x="5181164" y="700314"/>
                  <a:pt x="5166382" y="702062"/>
                </a:cubicBezTo>
                <a:cubicBezTo>
                  <a:pt x="5152981" y="704685"/>
                  <a:pt x="5149341" y="697471"/>
                  <a:pt x="5142858" y="702153"/>
                </a:cubicBezTo>
                <a:cubicBezTo>
                  <a:pt x="5140697" y="703712"/>
                  <a:pt x="5138223" y="706594"/>
                  <a:pt x="5134964" y="711602"/>
                </a:cubicBezTo>
                <a:cubicBezTo>
                  <a:pt x="5116062" y="710281"/>
                  <a:pt x="5112766" y="718879"/>
                  <a:pt x="5087368" y="727066"/>
                </a:cubicBezTo>
                <a:cubicBezTo>
                  <a:pt x="5076462" y="724359"/>
                  <a:pt x="5067967" y="727957"/>
                  <a:pt x="5059763" y="733651"/>
                </a:cubicBezTo>
                <a:cubicBezTo>
                  <a:pt x="5047285" y="735133"/>
                  <a:pt x="5035444" y="738447"/>
                  <a:pt x="5023240" y="742299"/>
                </a:cubicBezTo>
                <a:lnTo>
                  <a:pt x="5007406" y="747156"/>
                </a:lnTo>
                <a:lnTo>
                  <a:pt x="4995851" y="746560"/>
                </a:lnTo>
                <a:cubicBezTo>
                  <a:pt x="4991224" y="747463"/>
                  <a:pt x="4986919" y="747840"/>
                  <a:pt x="4983107" y="748274"/>
                </a:cubicBezTo>
                <a:lnTo>
                  <a:pt x="4973068" y="750600"/>
                </a:lnTo>
                <a:lnTo>
                  <a:pt x="4967642" y="756164"/>
                </a:lnTo>
                <a:lnTo>
                  <a:pt x="4958938" y="756308"/>
                </a:lnTo>
                <a:lnTo>
                  <a:pt x="4949594" y="761504"/>
                </a:lnTo>
                <a:lnTo>
                  <a:pt x="4947761" y="759559"/>
                </a:lnTo>
                <a:lnTo>
                  <a:pt x="4939683" y="757589"/>
                </a:lnTo>
                <a:lnTo>
                  <a:pt x="4905733" y="776774"/>
                </a:lnTo>
                <a:cubicBezTo>
                  <a:pt x="4896707" y="781329"/>
                  <a:pt x="4889057" y="783325"/>
                  <a:pt x="4885524" y="784914"/>
                </a:cubicBezTo>
                <a:lnTo>
                  <a:pt x="4884537" y="786309"/>
                </a:lnTo>
                <a:lnTo>
                  <a:pt x="4863207" y="792997"/>
                </a:lnTo>
                <a:lnTo>
                  <a:pt x="4857388" y="798678"/>
                </a:lnTo>
                <a:cubicBezTo>
                  <a:pt x="4843193" y="806581"/>
                  <a:pt x="4824167" y="805577"/>
                  <a:pt x="4816499" y="818246"/>
                </a:cubicBezTo>
                <a:cubicBezTo>
                  <a:pt x="4812647" y="821244"/>
                  <a:pt x="4808821" y="822962"/>
                  <a:pt x="4805033" y="823877"/>
                </a:cubicBezTo>
                <a:lnTo>
                  <a:pt x="4794341" y="824641"/>
                </a:lnTo>
                <a:lnTo>
                  <a:pt x="4791139" y="821265"/>
                </a:lnTo>
                <a:lnTo>
                  <a:pt x="4784697" y="823709"/>
                </a:lnTo>
                <a:lnTo>
                  <a:pt x="4782810" y="823507"/>
                </a:lnTo>
                <a:cubicBezTo>
                  <a:pt x="4779205" y="823102"/>
                  <a:pt x="4775651" y="822843"/>
                  <a:pt x="4772164" y="823203"/>
                </a:cubicBezTo>
                <a:cubicBezTo>
                  <a:pt x="4777656" y="842476"/>
                  <a:pt x="4743396" y="829438"/>
                  <a:pt x="4753756" y="843711"/>
                </a:cubicBezTo>
                <a:cubicBezTo>
                  <a:pt x="4735544" y="849041"/>
                  <a:pt x="4750178" y="861228"/>
                  <a:pt x="4727551" y="851537"/>
                </a:cubicBezTo>
                <a:cubicBezTo>
                  <a:pt x="4699946" y="874427"/>
                  <a:pt x="4652821" y="902023"/>
                  <a:pt x="4631760" y="932126"/>
                </a:cubicBezTo>
                <a:cubicBezTo>
                  <a:pt x="4606537" y="943038"/>
                  <a:pt x="4602512" y="938987"/>
                  <a:pt x="4584082" y="949940"/>
                </a:cubicBezTo>
                <a:cubicBezTo>
                  <a:pt x="4584818" y="973908"/>
                  <a:pt x="4539784" y="951314"/>
                  <a:pt x="4523312" y="974005"/>
                </a:cubicBezTo>
                <a:lnTo>
                  <a:pt x="4463504" y="996548"/>
                </a:lnTo>
                <a:lnTo>
                  <a:pt x="4452680" y="1008042"/>
                </a:lnTo>
                <a:lnTo>
                  <a:pt x="4445284" y="1009976"/>
                </a:lnTo>
                <a:lnTo>
                  <a:pt x="4407084" y="1025274"/>
                </a:lnTo>
                <a:lnTo>
                  <a:pt x="4398766" y="1022420"/>
                </a:lnTo>
                <a:lnTo>
                  <a:pt x="4397057" y="1020283"/>
                </a:lnTo>
                <a:lnTo>
                  <a:pt x="4386552" y="1024409"/>
                </a:lnTo>
                <a:lnTo>
                  <a:pt x="4377324" y="1023587"/>
                </a:lnTo>
                <a:lnTo>
                  <a:pt x="4370923" y="1028513"/>
                </a:lnTo>
                <a:lnTo>
                  <a:pt x="4360023" y="1029711"/>
                </a:lnTo>
                <a:cubicBezTo>
                  <a:pt x="4355937" y="1029719"/>
                  <a:pt x="4351336" y="1029614"/>
                  <a:pt x="4346335" y="1029999"/>
                </a:cubicBezTo>
                <a:lnTo>
                  <a:pt x="4334175" y="1028124"/>
                </a:lnTo>
                <a:lnTo>
                  <a:pt x="4316842" y="1031192"/>
                </a:lnTo>
                <a:cubicBezTo>
                  <a:pt x="4303471" y="1033665"/>
                  <a:pt x="4290547" y="1035645"/>
                  <a:pt x="4277163" y="1035732"/>
                </a:cubicBezTo>
                <a:cubicBezTo>
                  <a:pt x="4267809" y="1040481"/>
                  <a:pt x="4258392" y="1043112"/>
                  <a:pt x="4247171" y="1039212"/>
                </a:cubicBezTo>
                <a:cubicBezTo>
                  <a:pt x="4219321" y="1044529"/>
                  <a:pt x="4214817" y="1052707"/>
                  <a:pt x="4194968" y="1049296"/>
                </a:cubicBezTo>
                <a:cubicBezTo>
                  <a:pt x="4190926" y="1053911"/>
                  <a:pt x="4187967" y="1056500"/>
                  <a:pt x="4185496" y="1057811"/>
                </a:cubicBezTo>
                <a:cubicBezTo>
                  <a:pt x="4178081" y="1061743"/>
                  <a:pt x="4175081" y="1054170"/>
                  <a:pt x="4160588" y="1055289"/>
                </a:cubicBezTo>
                <a:cubicBezTo>
                  <a:pt x="4144737" y="1055386"/>
                  <a:pt x="4168066" y="1044910"/>
                  <a:pt x="4153601" y="1046911"/>
                </a:cubicBezTo>
                <a:cubicBezTo>
                  <a:pt x="4140408" y="1053461"/>
                  <a:pt x="4134952" y="1042305"/>
                  <a:pt x="4121597" y="1049768"/>
                </a:cubicBezTo>
                <a:cubicBezTo>
                  <a:pt x="4130078" y="1057306"/>
                  <a:pt x="4089547" y="1054328"/>
                  <a:pt x="4092519" y="1061793"/>
                </a:cubicBezTo>
                <a:cubicBezTo>
                  <a:pt x="4073305" y="1054083"/>
                  <a:pt x="4073723" y="1068186"/>
                  <a:pt x="4054082" y="1068526"/>
                </a:cubicBezTo>
                <a:cubicBezTo>
                  <a:pt x="4043475" y="1066267"/>
                  <a:pt x="4037035" y="1066795"/>
                  <a:pt x="4031133" y="1072650"/>
                </a:cubicBezTo>
                <a:cubicBezTo>
                  <a:pt x="3981712" y="1061225"/>
                  <a:pt x="4007226" y="1076435"/>
                  <a:pt x="3966873" y="1076267"/>
                </a:cubicBezTo>
                <a:lnTo>
                  <a:pt x="3963573" y="1076172"/>
                </a:lnTo>
                <a:lnTo>
                  <a:pt x="3952740" y="1081643"/>
                </a:lnTo>
                <a:cubicBezTo>
                  <a:pt x="3952588" y="1082109"/>
                  <a:pt x="3952435" y="1082575"/>
                  <a:pt x="3952284" y="1083043"/>
                </a:cubicBezTo>
                <a:lnTo>
                  <a:pt x="3912008" y="1080346"/>
                </a:lnTo>
                <a:lnTo>
                  <a:pt x="3907178" y="1082452"/>
                </a:lnTo>
                <a:lnTo>
                  <a:pt x="3880262" y="1077541"/>
                </a:lnTo>
                <a:lnTo>
                  <a:pt x="3866711" y="1076684"/>
                </a:lnTo>
                <a:lnTo>
                  <a:pt x="3842517" y="1073470"/>
                </a:lnTo>
                <a:lnTo>
                  <a:pt x="3840538" y="1074837"/>
                </a:lnTo>
                <a:lnTo>
                  <a:pt x="3835745" y="1073596"/>
                </a:lnTo>
                <a:lnTo>
                  <a:pt x="3832245" y="1075205"/>
                </a:lnTo>
                <a:lnTo>
                  <a:pt x="3828256" y="1074786"/>
                </a:lnTo>
                <a:cubicBezTo>
                  <a:pt x="3820644" y="1075794"/>
                  <a:pt x="3795021" y="1080386"/>
                  <a:pt x="3786574" y="1081253"/>
                </a:cubicBezTo>
                <a:lnTo>
                  <a:pt x="3777568" y="1079989"/>
                </a:lnTo>
                <a:lnTo>
                  <a:pt x="3770769" y="1084796"/>
                </a:lnTo>
                <a:lnTo>
                  <a:pt x="3742056" y="1086062"/>
                </a:lnTo>
                <a:lnTo>
                  <a:pt x="3732135" y="1082300"/>
                </a:lnTo>
                <a:lnTo>
                  <a:pt x="3722961" y="1079602"/>
                </a:lnTo>
                <a:lnTo>
                  <a:pt x="3721773" y="1079610"/>
                </a:lnTo>
                <a:lnTo>
                  <a:pt x="3709837" y="1079694"/>
                </a:lnTo>
                <a:lnTo>
                  <a:pt x="3687629" y="1079849"/>
                </a:lnTo>
                <a:cubicBezTo>
                  <a:pt x="3673456" y="1080105"/>
                  <a:pt x="3659080" y="1080912"/>
                  <a:pt x="3644574" y="1083439"/>
                </a:cubicBezTo>
                <a:cubicBezTo>
                  <a:pt x="3589095" y="1070946"/>
                  <a:pt x="3593887" y="1069803"/>
                  <a:pt x="3547156" y="1066356"/>
                </a:cubicBezTo>
                <a:cubicBezTo>
                  <a:pt x="3524419" y="1052844"/>
                  <a:pt x="3435948" y="1076852"/>
                  <a:pt x="3408831" y="1075438"/>
                </a:cubicBezTo>
                <a:cubicBezTo>
                  <a:pt x="3341934" y="1084022"/>
                  <a:pt x="3199862" y="1123979"/>
                  <a:pt x="3114039" y="1109327"/>
                </a:cubicBezTo>
                <a:cubicBezTo>
                  <a:pt x="3092859" y="1111484"/>
                  <a:pt x="3063890" y="1116528"/>
                  <a:pt x="3051319" y="1116688"/>
                </a:cubicBezTo>
                <a:lnTo>
                  <a:pt x="3010058" y="1118821"/>
                </a:lnTo>
                <a:lnTo>
                  <a:pt x="2941155" y="1141827"/>
                </a:lnTo>
                <a:cubicBezTo>
                  <a:pt x="2906040" y="1127149"/>
                  <a:pt x="2906331" y="1144134"/>
                  <a:pt x="2862733" y="1149849"/>
                </a:cubicBezTo>
                <a:cubicBezTo>
                  <a:pt x="2846732" y="1145242"/>
                  <a:pt x="2772044" y="1145386"/>
                  <a:pt x="2762853" y="1155888"/>
                </a:cubicBezTo>
                <a:cubicBezTo>
                  <a:pt x="2752600" y="1158438"/>
                  <a:pt x="2740554" y="1155224"/>
                  <a:pt x="2735957" y="1166296"/>
                </a:cubicBezTo>
                <a:cubicBezTo>
                  <a:pt x="2728293" y="1179691"/>
                  <a:pt x="2692123" y="1160594"/>
                  <a:pt x="2697453" y="1175920"/>
                </a:cubicBezTo>
                <a:cubicBezTo>
                  <a:pt x="2671775" y="1162864"/>
                  <a:pt x="2651911" y="1191050"/>
                  <a:pt x="2630587" y="1198561"/>
                </a:cubicBezTo>
                <a:cubicBezTo>
                  <a:pt x="2610325" y="1198229"/>
                  <a:pt x="2600793" y="1205603"/>
                  <a:pt x="2554087" y="1210615"/>
                </a:cubicBezTo>
                <a:cubicBezTo>
                  <a:pt x="2531792" y="1195398"/>
                  <a:pt x="2507411" y="1222739"/>
                  <a:pt x="2466063" y="1202949"/>
                </a:cubicBezTo>
                <a:cubicBezTo>
                  <a:pt x="2464801" y="1205165"/>
                  <a:pt x="2452486" y="1203160"/>
                  <a:pt x="2417946" y="1202719"/>
                </a:cubicBezTo>
                <a:cubicBezTo>
                  <a:pt x="2383405" y="1202277"/>
                  <a:pt x="2310873" y="1202063"/>
                  <a:pt x="2258819" y="1200304"/>
                </a:cubicBezTo>
                <a:cubicBezTo>
                  <a:pt x="2199732" y="1200698"/>
                  <a:pt x="2226373" y="1222055"/>
                  <a:pt x="2148771" y="1198564"/>
                </a:cubicBezTo>
                <a:cubicBezTo>
                  <a:pt x="2142871" y="1211179"/>
                  <a:pt x="2133698" y="1212428"/>
                  <a:pt x="2117137" y="1207800"/>
                </a:cubicBezTo>
                <a:cubicBezTo>
                  <a:pt x="2088573" y="1208890"/>
                  <a:pt x="2095766" y="1239016"/>
                  <a:pt x="2064067" y="1222897"/>
                </a:cubicBezTo>
                <a:cubicBezTo>
                  <a:pt x="2043442" y="1230104"/>
                  <a:pt x="2024354" y="1222318"/>
                  <a:pt x="2011154" y="1227589"/>
                </a:cubicBezTo>
                <a:lnTo>
                  <a:pt x="1967562" y="1238053"/>
                </a:lnTo>
                <a:cubicBezTo>
                  <a:pt x="1943445" y="1241153"/>
                  <a:pt x="1936681" y="1218694"/>
                  <a:pt x="1925305" y="1239652"/>
                </a:cubicBezTo>
                <a:lnTo>
                  <a:pt x="1903633" y="1234971"/>
                </a:lnTo>
                <a:lnTo>
                  <a:pt x="1878608" y="1229903"/>
                </a:lnTo>
                <a:cubicBezTo>
                  <a:pt x="1865432" y="1226444"/>
                  <a:pt x="1871623" y="1230353"/>
                  <a:pt x="1843617" y="1224887"/>
                </a:cubicBezTo>
                <a:cubicBezTo>
                  <a:pt x="1825673" y="1239930"/>
                  <a:pt x="1796410" y="1228866"/>
                  <a:pt x="1749265" y="1228560"/>
                </a:cubicBezTo>
                <a:lnTo>
                  <a:pt x="1650050" y="1231064"/>
                </a:lnTo>
                <a:lnTo>
                  <a:pt x="1625906" y="1240466"/>
                </a:lnTo>
                <a:cubicBezTo>
                  <a:pt x="1625817" y="1241492"/>
                  <a:pt x="1625727" y="1242517"/>
                  <a:pt x="1625638" y="1243542"/>
                </a:cubicBezTo>
                <a:lnTo>
                  <a:pt x="1621994" y="1248302"/>
                </a:lnTo>
                <a:lnTo>
                  <a:pt x="1615654" y="1259137"/>
                </a:lnTo>
                <a:lnTo>
                  <a:pt x="1602888" y="1274010"/>
                </a:lnTo>
                <a:lnTo>
                  <a:pt x="1602366" y="1273557"/>
                </a:lnTo>
                <a:cubicBezTo>
                  <a:pt x="1600947" y="1272861"/>
                  <a:pt x="1599436" y="1272961"/>
                  <a:pt x="1597689" y="1274721"/>
                </a:cubicBezTo>
                <a:cubicBezTo>
                  <a:pt x="1591684" y="1275620"/>
                  <a:pt x="1573440" y="1275786"/>
                  <a:pt x="1566332" y="1278948"/>
                </a:cubicBezTo>
                <a:cubicBezTo>
                  <a:pt x="1562852" y="1283954"/>
                  <a:pt x="1559075" y="1288927"/>
                  <a:pt x="1555040" y="1293696"/>
                </a:cubicBezTo>
                <a:lnTo>
                  <a:pt x="1552558" y="1296317"/>
                </a:lnTo>
                <a:lnTo>
                  <a:pt x="1552423" y="1296224"/>
                </a:lnTo>
                <a:cubicBezTo>
                  <a:pt x="1551698" y="1296488"/>
                  <a:pt x="1550811" y="1297233"/>
                  <a:pt x="1549631" y="1298702"/>
                </a:cubicBezTo>
                <a:lnTo>
                  <a:pt x="1518013" y="1301677"/>
                </a:lnTo>
                <a:cubicBezTo>
                  <a:pt x="1503101" y="1308697"/>
                  <a:pt x="1491274" y="1300153"/>
                  <a:pt x="1479156" y="1316098"/>
                </a:cubicBezTo>
                <a:cubicBezTo>
                  <a:pt x="1465186" y="1322615"/>
                  <a:pt x="1452185" y="1322947"/>
                  <a:pt x="1441079" y="1332684"/>
                </a:cubicBezTo>
                <a:cubicBezTo>
                  <a:pt x="1435555" y="1330684"/>
                  <a:pt x="1430746" y="1331145"/>
                  <a:pt x="1427483" y="1339810"/>
                </a:cubicBezTo>
                <a:cubicBezTo>
                  <a:pt x="1414128" y="1344023"/>
                  <a:pt x="1409403" y="1336269"/>
                  <a:pt x="1402408" y="1347572"/>
                </a:cubicBezTo>
                <a:cubicBezTo>
                  <a:pt x="1392551" y="1336117"/>
                  <a:pt x="1393098" y="1342070"/>
                  <a:pt x="1390401" y="1348064"/>
                </a:cubicBezTo>
                <a:lnTo>
                  <a:pt x="1389965" y="1348612"/>
                </a:lnTo>
                <a:lnTo>
                  <a:pt x="1388601" y="1346953"/>
                </a:lnTo>
                <a:lnTo>
                  <a:pt x="1380844" y="1350384"/>
                </a:lnTo>
                <a:lnTo>
                  <a:pt x="1378861" y="1352221"/>
                </a:lnTo>
                <a:cubicBezTo>
                  <a:pt x="1377460" y="1353281"/>
                  <a:pt x="1376483" y="1353720"/>
                  <a:pt x="1375758" y="1353731"/>
                </a:cubicBezTo>
                <a:lnTo>
                  <a:pt x="1375650" y="1353592"/>
                </a:lnTo>
                <a:lnTo>
                  <a:pt x="1372804" y="1355351"/>
                </a:lnTo>
                <a:cubicBezTo>
                  <a:pt x="1368066" y="1358724"/>
                  <a:pt x="1363523" y="1362386"/>
                  <a:pt x="1359249" y="1366189"/>
                </a:cubicBezTo>
                <a:cubicBezTo>
                  <a:pt x="1355111" y="1360199"/>
                  <a:pt x="1345759" y="1369902"/>
                  <a:pt x="1340780" y="1366894"/>
                </a:cubicBezTo>
                <a:lnTo>
                  <a:pt x="1337816" y="1359128"/>
                </a:lnTo>
                <a:lnTo>
                  <a:pt x="1335560" y="1360910"/>
                </a:lnTo>
                <a:lnTo>
                  <a:pt x="1331292" y="1365723"/>
                </a:lnTo>
                <a:cubicBezTo>
                  <a:pt x="1330626" y="1366376"/>
                  <a:pt x="1330143" y="1366473"/>
                  <a:pt x="1329826" y="1365581"/>
                </a:cubicBezTo>
                <a:cubicBezTo>
                  <a:pt x="1327198" y="1366438"/>
                  <a:pt x="1318609" y="1370320"/>
                  <a:pt x="1315524" y="1370869"/>
                </a:cubicBezTo>
                <a:lnTo>
                  <a:pt x="1311310" y="1368878"/>
                </a:lnTo>
                <a:lnTo>
                  <a:pt x="1309448" y="1368851"/>
                </a:lnTo>
                <a:lnTo>
                  <a:pt x="1301298" y="1377498"/>
                </a:lnTo>
                <a:lnTo>
                  <a:pt x="1296925" y="1380996"/>
                </a:lnTo>
                <a:lnTo>
                  <a:pt x="1269267" y="1411589"/>
                </a:lnTo>
                <a:lnTo>
                  <a:pt x="1221707" y="1427353"/>
                </a:lnTo>
                <a:cubicBezTo>
                  <a:pt x="1207203" y="1448075"/>
                  <a:pt x="1174765" y="1420621"/>
                  <a:pt x="1173283" y="1444522"/>
                </a:cubicBezTo>
                <a:cubicBezTo>
                  <a:pt x="1158285" y="1453361"/>
                  <a:pt x="1155560" y="1448889"/>
                  <a:pt x="1135382" y="1456933"/>
                </a:cubicBezTo>
                <a:cubicBezTo>
                  <a:pt x="1116745" y="1484511"/>
                  <a:pt x="1078431" y="1506705"/>
                  <a:pt x="1055416" y="1526389"/>
                </a:cubicBezTo>
                <a:cubicBezTo>
                  <a:pt x="1038974" y="1514246"/>
                  <a:pt x="1049103" y="1527982"/>
                  <a:pt x="1034752" y="1531257"/>
                </a:cubicBezTo>
                <a:cubicBezTo>
                  <a:pt x="1041441" y="1546591"/>
                  <a:pt x="1016408" y="1529831"/>
                  <a:pt x="1018956" y="1549595"/>
                </a:cubicBezTo>
                <a:cubicBezTo>
                  <a:pt x="1016264" y="1549565"/>
                  <a:pt x="1013575" y="1548913"/>
                  <a:pt x="1010858" y="1548110"/>
                </a:cubicBezTo>
                <a:lnTo>
                  <a:pt x="1009435" y="1547700"/>
                </a:lnTo>
                <a:lnTo>
                  <a:pt x="1004312" y="1549413"/>
                </a:lnTo>
                <a:lnTo>
                  <a:pt x="1002155" y="1545703"/>
                </a:lnTo>
                <a:lnTo>
                  <a:pt x="993932" y="1545275"/>
                </a:lnTo>
                <a:cubicBezTo>
                  <a:pt x="990963" y="1545764"/>
                  <a:pt x="987897" y="1547047"/>
                  <a:pt x="984702" y="1549599"/>
                </a:cubicBezTo>
                <a:cubicBezTo>
                  <a:pt x="977771" y="1561338"/>
                  <a:pt x="963339" y="1558228"/>
                  <a:pt x="951832" y="1564506"/>
                </a:cubicBezTo>
                <a:lnTo>
                  <a:pt x="946909" y="1569506"/>
                </a:lnTo>
                <a:lnTo>
                  <a:pt x="930061" y="1573784"/>
                </a:lnTo>
                <a:lnTo>
                  <a:pt x="929189" y="1575061"/>
                </a:lnTo>
                <a:cubicBezTo>
                  <a:pt x="926358" y="1576248"/>
                  <a:pt x="920350" y="1577383"/>
                  <a:pt x="913074" y="1580907"/>
                </a:cubicBezTo>
                <a:lnTo>
                  <a:pt x="885532" y="1596205"/>
                </a:lnTo>
                <a:lnTo>
                  <a:pt x="879535" y="1593350"/>
                </a:lnTo>
                <a:lnTo>
                  <a:pt x="878302" y="1591213"/>
                </a:lnTo>
                <a:lnTo>
                  <a:pt x="870728" y="1595340"/>
                </a:lnTo>
                <a:lnTo>
                  <a:pt x="864075" y="1594517"/>
                </a:lnTo>
                <a:lnTo>
                  <a:pt x="859460" y="1599444"/>
                </a:lnTo>
                <a:lnTo>
                  <a:pt x="851601" y="1600641"/>
                </a:lnTo>
                <a:cubicBezTo>
                  <a:pt x="848654" y="1600649"/>
                  <a:pt x="845337" y="1600545"/>
                  <a:pt x="841730" y="1600929"/>
                </a:cubicBezTo>
                <a:lnTo>
                  <a:pt x="832963" y="1599055"/>
                </a:lnTo>
                <a:lnTo>
                  <a:pt x="820466" y="1602123"/>
                </a:lnTo>
                <a:cubicBezTo>
                  <a:pt x="810825" y="1604596"/>
                  <a:pt x="801507" y="1606575"/>
                  <a:pt x="791859" y="1606663"/>
                </a:cubicBezTo>
                <a:cubicBezTo>
                  <a:pt x="785113" y="1611411"/>
                  <a:pt x="778324" y="1614043"/>
                  <a:pt x="770233" y="1610142"/>
                </a:cubicBezTo>
                <a:cubicBezTo>
                  <a:pt x="750154" y="1615459"/>
                  <a:pt x="746906" y="1623638"/>
                  <a:pt x="732594" y="1620226"/>
                </a:cubicBezTo>
                <a:cubicBezTo>
                  <a:pt x="729681" y="1624842"/>
                  <a:pt x="727547" y="1627431"/>
                  <a:pt x="725765" y="1628741"/>
                </a:cubicBezTo>
                <a:cubicBezTo>
                  <a:pt x="720419" y="1632674"/>
                  <a:pt x="718256" y="1625100"/>
                  <a:pt x="707807" y="1626219"/>
                </a:cubicBezTo>
                <a:cubicBezTo>
                  <a:pt x="696378" y="1626316"/>
                  <a:pt x="713198" y="1615841"/>
                  <a:pt x="702769" y="1617842"/>
                </a:cubicBezTo>
                <a:cubicBezTo>
                  <a:pt x="693256" y="1624391"/>
                  <a:pt x="689323" y="1613235"/>
                  <a:pt x="679694" y="1620699"/>
                </a:cubicBezTo>
                <a:cubicBezTo>
                  <a:pt x="685809" y="1628237"/>
                  <a:pt x="656585" y="1625258"/>
                  <a:pt x="658729" y="1632723"/>
                </a:cubicBezTo>
                <a:cubicBezTo>
                  <a:pt x="644875" y="1625014"/>
                  <a:pt x="645176" y="1639116"/>
                  <a:pt x="631015" y="1639457"/>
                </a:cubicBezTo>
                <a:cubicBezTo>
                  <a:pt x="623368" y="1637197"/>
                  <a:pt x="618725" y="1637726"/>
                  <a:pt x="614469" y="1643580"/>
                </a:cubicBezTo>
                <a:cubicBezTo>
                  <a:pt x="578836" y="1632156"/>
                  <a:pt x="597232" y="1647365"/>
                  <a:pt x="568137" y="1647197"/>
                </a:cubicBezTo>
                <a:lnTo>
                  <a:pt x="565757" y="1647102"/>
                </a:lnTo>
                <a:lnTo>
                  <a:pt x="557947" y="1652573"/>
                </a:lnTo>
                <a:cubicBezTo>
                  <a:pt x="557837" y="1653040"/>
                  <a:pt x="557727" y="1653506"/>
                  <a:pt x="557617" y="1653973"/>
                </a:cubicBezTo>
                <a:lnTo>
                  <a:pt x="528578" y="1651276"/>
                </a:lnTo>
                <a:lnTo>
                  <a:pt x="525096" y="1653383"/>
                </a:lnTo>
                <a:lnTo>
                  <a:pt x="505689" y="1648471"/>
                </a:lnTo>
                <a:lnTo>
                  <a:pt x="495919" y="1647615"/>
                </a:lnTo>
                <a:lnTo>
                  <a:pt x="478476" y="1644401"/>
                </a:lnTo>
                <a:lnTo>
                  <a:pt x="477049" y="1645767"/>
                </a:lnTo>
                <a:lnTo>
                  <a:pt x="473592" y="1644526"/>
                </a:lnTo>
                <a:lnTo>
                  <a:pt x="471069" y="1646136"/>
                </a:lnTo>
                <a:lnTo>
                  <a:pt x="468193" y="1645716"/>
                </a:lnTo>
                <a:cubicBezTo>
                  <a:pt x="462704" y="1646724"/>
                  <a:pt x="444230" y="1651316"/>
                  <a:pt x="438139" y="1652183"/>
                </a:cubicBezTo>
                <a:lnTo>
                  <a:pt x="431647" y="1650919"/>
                </a:lnTo>
                <a:lnTo>
                  <a:pt x="426745" y="1655727"/>
                </a:lnTo>
                <a:lnTo>
                  <a:pt x="406042" y="1656992"/>
                </a:lnTo>
                <a:lnTo>
                  <a:pt x="398889" y="1653230"/>
                </a:lnTo>
                <a:lnTo>
                  <a:pt x="392275" y="1650533"/>
                </a:lnTo>
                <a:lnTo>
                  <a:pt x="391417" y="1650540"/>
                </a:lnTo>
                <a:lnTo>
                  <a:pt x="382811" y="1650624"/>
                </a:lnTo>
                <a:lnTo>
                  <a:pt x="366800" y="1650779"/>
                </a:lnTo>
                <a:cubicBezTo>
                  <a:pt x="356581" y="1651035"/>
                  <a:pt x="346216" y="1651842"/>
                  <a:pt x="335757" y="1654369"/>
                </a:cubicBezTo>
                <a:cubicBezTo>
                  <a:pt x="295757" y="1641876"/>
                  <a:pt x="299211" y="1640734"/>
                  <a:pt x="265518" y="1637286"/>
                </a:cubicBezTo>
                <a:cubicBezTo>
                  <a:pt x="249125" y="1623774"/>
                  <a:pt x="185336" y="1647782"/>
                  <a:pt x="165785" y="1646368"/>
                </a:cubicBezTo>
                <a:cubicBezTo>
                  <a:pt x="129610" y="1652806"/>
                  <a:pt x="62947" y="1676892"/>
                  <a:pt x="5771" y="1682351"/>
                </a:cubicBezTo>
                <a:lnTo>
                  <a:pt x="0" y="1682121"/>
                </a:lnTo>
                <a:lnTo>
                  <a:pt x="0" y="208540"/>
                </a:lnTo>
                <a:lnTo>
                  <a:pt x="1" y="20854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E3C33-FB37-DFB9-7D17-50927352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782" y="914400"/>
            <a:ext cx="8973197" cy="1996258"/>
          </a:xfrm>
        </p:spPr>
        <p:txBody>
          <a:bodyPr>
            <a:normAutofit/>
          </a:bodyPr>
          <a:lstStyle/>
          <a:p>
            <a:r>
              <a:rPr lang="en-BE">
                <a:latin typeface="Arial" panose="020B0604020202020204" pitchFamily="34" charset="0"/>
                <a:cs typeface="Arial" panose="020B0604020202020204" pitchFamily="34" charset="0"/>
              </a:rPr>
              <a:t>Filename Analysis</a:t>
            </a:r>
            <a:endParaRPr lang="en-BE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48EB4C9-ACAF-4CCA-BA6E-93144319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8629" y="9041487"/>
            <a:ext cx="11859371" cy="1245514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64914 w 6884912"/>
              <a:gd name="connsiteY104" fmla="*/ 240140 h 1161397"/>
              <a:gd name="connsiteX105" fmla="*/ 6380420 w 6884912"/>
              <a:gd name="connsiteY105" fmla="*/ 173195 h 1161397"/>
              <a:gd name="connsiteX106" fmla="*/ 6507891 w 6884912"/>
              <a:gd name="connsiteY106" fmla="*/ 118474 h 1161397"/>
              <a:gd name="connsiteX107" fmla="*/ 6571807 w 6884912"/>
              <a:gd name="connsiteY107" fmla="*/ 98636 h 1161397"/>
              <a:gd name="connsiteX108" fmla="*/ 6671880 w 6884912"/>
              <a:gd name="connsiteY108" fmla="*/ 82931 h 1161397"/>
              <a:gd name="connsiteX109" fmla="*/ 6702266 w 6884912"/>
              <a:gd name="connsiteY109" fmla="*/ 75470 h 1161397"/>
              <a:gd name="connsiteX110" fmla="*/ 6845802 w 6884912"/>
              <a:gd name="connsiteY110" fmla="*/ 24496 h 1161397"/>
              <a:gd name="connsiteX111" fmla="*/ 6884912 w 6884912"/>
              <a:gd name="connsiteY11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80420 w 6884912"/>
              <a:gd name="connsiteY104" fmla="*/ 173195 h 1161397"/>
              <a:gd name="connsiteX105" fmla="*/ 6507891 w 6884912"/>
              <a:gd name="connsiteY105" fmla="*/ 118474 h 1161397"/>
              <a:gd name="connsiteX106" fmla="*/ 6571807 w 6884912"/>
              <a:gd name="connsiteY106" fmla="*/ 98636 h 1161397"/>
              <a:gd name="connsiteX107" fmla="*/ 6671880 w 6884912"/>
              <a:gd name="connsiteY107" fmla="*/ 82931 h 1161397"/>
              <a:gd name="connsiteX108" fmla="*/ 6702266 w 6884912"/>
              <a:gd name="connsiteY108" fmla="*/ 75470 h 1161397"/>
              <a:gd name="connsiteX109" fmla="*/ 6845802 w 6884912"/>
              <a:gd name="connsiteY109" fmla="*/ 24496 h 1161397"/>
              <a:gd name="connsiteX110" fmla="*/ 6884912 w 6884912"/>
              <a:gd name="connsiteY11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785037 w 6884912"/>
              <a:gd name="connsiteY84" fmla="*/ 161964 h 1161397"/>
              <a:gd name="connsiteX85" fmla="*/ 4844073 w 6884912"/>
              <a:gd name="connsiteY85" fmla="*/ 161768 h 1161397"/>
              <a:gd name="connsiteX86" fmla="*/ 4856454 w 6884912"/>
              <a:gd name="connsiteY86" fmla="*/ 130488 h 1161397"/>
              <a:gd name="connsiteX87" fmla="*/ 4920038 w 6884912"/>
              <a:gd name="connsiteY87" fmla="*/ 140418 h 1161397"/>
              <a:gd name="connsiteX88" fmla="*/ 5016639 w 6884912"/>
              <a:gd name="connsiteY88" fmla="*/ 158905 h 1161397"/>
              <a:gd name="connsiteX89" fmla="*/ 5072009 w 6884912"/>
              <a:gd name="connsiteY89" fmla="*/ 161502 h 1161397"/>
              <a:gd name="connsiteX90" fmla="*/ 5223626 w 6884912"/>
              <a:gd name="connsiteY90" fmla="*/ 177356 h 1161397"/>
              <a:gd name="connsiteX91" fmla="*/ 5375773 w 6884912"/>
              <a:gd name="connsiteY91" fmla="*/ 199913 h 1161397"/>
              <a:gd name="connsiteX92" fmla="*/ 5467502 w 6884912"/>
              <a:gd name="connsiteY92" fmla="*/ 250963 h 1161397"/>
              <a:gd name="connsiteX93" fmla="*/ 5592395 w 6884912"/>
              <a:gd name="connsiteY93" fmla="*/ 265434 h 1161397"/>
              <a:gd name="connsiteX94" fmla="*/ 5613532 w 6884912"/>
              <a:gd name="connsiteY94" fmla="*/ 273379 h 1161397"/>
              <a:gd name="connsiteX95" fmla="*/ 5642173 w 6884912"/>
              <a:gd name="connsiteY95" fmla="*/ 266904 h 1161397"/>
              <a:gd name="connsiteX96" fmla="*/ 5756910 w 6884912"/>
              <a:gd name="connsiteY96" fmla="*/ 239211 h 1161397"/>
              <a:gd name="connsiteX97" fmla="*/ 5846667 w 6884912"/>
              <a:gd name="connsiteY97" fmla="*/ 201786 h 1161397"/>
              <a:gd name="connsiteX98" fmla="*/ 5960732 w 6884912"/>
              <a:gd name="connsiteY98" fmla="*/ 220708 h 1161397"/>
              <a:gd name="connsiteX99" fmla="*/ 6029542 w 6884912"/>
              <a:gd name="connsiteY99" fmla="*/ 210339 h 1161397"/>
              <a:gd name="connsiteX100" fmla="*/ 6141123 w 6884912"/>
              <a:gd name="connsiteY100" fmla="*/ 159923 h 1161397"/>
              <a:gd name="connsiteX101" fmla="*/ 6290640 w 6884912"/>
              <a:gd name="connsiteY101" fmla="*/ 167441 h 1161397"/>
              <a:gd name="connsiteX102" fmla="*/ 6322806 w 6884912"/>
              <a:gd name="connsiteY102" fmla="*/ 213293 h 1161397"/>
              <a:gd name="connsiteX103" fmla="*/ 6380420 w 6884912"/>
              <a:gd name="connsiteY103" fmla="*/ 173195 h 1161397"/>
              <a:gd name="connsiteX104" fmla="*/ 6507891 w 6884912"/>
              <a:gd name="connsiteY104" fmla="*/ 118474 h 1161397"/>
              <a:gd name="connsiteX105" fmla="*/ 6571807 w 6884912"/>
              <a:gd name="connsiteY105" fmla="*/ 98636 h 1161397"/>
              <a:gd name="connsiteX106" fmla="*/ 6671880 w 6884912"/>
              <a:gd name="connsiteY106" fmla="*/ 82931 h 1161397"/>
              <a:gd name="connsiteX107" fmla="*/ 6702266 w 6884912"/>
              <a:gd name="connsiteY107" fmla="*/ 75470 h 1161397"/>
              <a:gd name="connsiteX108" fmla="*/ 6845802 w 6884912"/>
              <a:gd name="connsiteY108" fmla="*/ 24496 h 1161397"/>
              <a:gd name="connsiteX109" fmla="*/ 6884912 w 6884912"/>
              <a:gd name="connsiteY10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844073 w 6884912"/>
              <a:gd name="connsiteY84" fmla="*/ 161768 h 1161397"/>
              <a:gd name="connsiteX85" fmla="*/ 4856454 w 6884912"/>
              <a:gd name="connsiteY85" fmla="*/ 130488 h 1161397"/>
              <a:gd name="connsiteX86" fmla="*/ 4920038 w 6884912"/>
              <a:gd name="connsiteY86" fmla="*/ 140418 h 1161397"/>
              <a:gd name="connsiteX87" fmla="*/ 5016639 w 6884912"/>
              <a:gd name="connsiteY87" fmla="*/ 158905 h 1161397"/>
              <a:gd name="connsiteX88" fmla="*/ 5072009 w 6884912"/>
              <a:gd name="connsiteY88" fmla="*/ 161502 h 1161397"/>
              <a:gd name="connsiteX89" fmla="*/ 5223626 w 6884912"/>
              <a:gd name="connsiteY89" fmla="*/ 177356 h 1161397"/>
              <a:gd name="connsiteX90" fmla="*/ 5375773 w 6884912"/>
              <a:gd name="connsiteY90" fmla="*/ 199913 h 1161397"/>
              <a:gd name="connsiteX91" fmla="*/ 5467502 w 6884912"/>
              <a:gd name="connsiteY91" fmla="*/ 250963 h 1161397"/>
              <a:gd name="connsiteX92" fmla="*/ 5592395 w 6884912"/>
              <a:gd name="connsiteY92" fmla="*/ 265434 h 1161397"/>
              <a:gd name="connsiteX93" fmla="*/ 5613532 w 6884912"/>
              <a:gd name="connsiteY93" fmla="*/ 273379 h 1161397"/>
              <a:gd name="connsiteX94" fmla="*/ 5642173 w 6884912"/>
              <a:gd name="connsiteY94" fmla="*/ 266904 h 1161397"/>
              <a:gd name="connsiteX95" fmla="*/ 5756910 w 6884912"/>
              <a:gd name="connsiteY95" fmla="*/ 239211 h 1161397"/>
              <a:gd name="connsiteX96" fmla="*/ 5846667 w 6884912"/>
              <a:gd name="connsiteY96" fmla="*/ 201786 h 1161397"/>
              <a:gd name="connsiteX97" fmla="*/ 5960732 w 6884912"/>
              <a:gd name="connsiteY97" fmla="*/ 220708 h 1161397"/>
              <a:gd name="connsiteX98" fmla="*/ 6029542 w 6884912"/>
              <a:gd name="connsiteY98" fmla="*/ 210339 h 1161397"/>
              <a:gd name="connsiteX99" fmla="*/ 6141123 w 6884912"/>
              <a:gd name="connsiteY99" fmla="*/ 159923 h 1161397"/>
              <a:gd name="connsiteX100" fmla="*/ 6290640 w 6884912"/>
              <a:gd name="connsiteY100" fmla="*/ 167441 h 1161397"/>
              <a:gd name="connsiteX101" fmla="*/ 6322806 w 6884912"/>
              <a:gd name="connsiteY101" fmla="*/ 213293 h 1161397"/>
              <a:gd name="connsiteX102" fmla="*/ 6380420 w 6884912"/>
              <a:gd name="connsiteY102" fmla="*/ 173195 h 1161397"/>
              <a:gd name="connsiteX103" fmla="*/ 6507891 w 6884912"/>
              <a:gd name="connsiteY103" fmla="*/ 118474 h 1161397"/>
              <a:gd name="connsiteX104" fmla="*/ 6571807 w 6884912"/>
              <a:gd name="connsiteY104" fmla="*/ 98636 h 1161397"/>
              <a:gd name="connsiteX105" fmla="*/ 6671880 w 6884912"/>
              <a:gd name="connsiteY105" fmla="*/ 82931 h 1161397"/>
              <a:gd name="connsiteX106" fmla="*/ 6702266 w 6884912"/>
              <a:gd name="connsiteY106" fmla="*/ 75470 h 1161397"/>
              <a:gd name="connsiteX107" fmla="*/ 6845802 w 6884912"/>
              <a:gd name="connsiteY107" fmla="*/ 24496 h 1161397"/>
              <a:gd name="connsiteX108" fmla="*/ 6884912 w 6884912"/>
              <a:gd name="connsiteY10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78946 w 6884912"/>
              <a:gd name="connsiteY7" fmla="*/ 1106011 h 1161397"/>
              <a:gd name="connsiteX8" fmla="*/ 512111 w 6884912"/>
              <a:gd name="connsiteY8" fmla="*/ 1085599 h 1161397"/>
              <a:gd name="connsiteX9" fmla="*/ 567875 w 6884912"/>
              <a:gd name="connsiteY9" fmla="*/ 1051976 h 1161397"/>
              <a:gd name="connsiteX10" fmla="*/ 601644 w 6884912"/>
              <a:gd name="connsiteY10" fmla="*/ 1003997 h 1161397"/>
              <a:gd name="connsiteX11" fmla="*/ 651408 w 6884912"/>
              <a:gd name="connsiteY11" fmla="*/ 984938 h 1161397"/>
              <a:gd name="connsiteX12" fmla="*/ 673197 w 6884912"/>
              <a:gd name="connsiteY12" fmla="*/ 1010060 h 1161397"/>
              <a:gd name="connsiteX13" fmla="*/ 723108 w 6884912"/>
              <a:gd name="connsiteY13" fmla="*/ 980081 h 1161397"/>
              <a:gd name="connsiteX14" fmla="*/ 797699 w 6884912"/>
              <a:gd name="connsiteY14" fmla="*/ 931362 h 1161397"/>
              <a:gd name="connsiteX15" fmla="*/ 843359 w 6884912"/>
              <a:gd name="connsiteY15" fmla="*/ 910894 h 1161397"/>
              <a:gd name="connsiteX16" fmla="*/ 965215 w 6884912"/>
              <a:gd name="connsiteY16" fmla="*/ 846701 h 1161397"/>
              <a:gd name="connsiteX17" fmla="*/ 1085080 w 6884912"/>
              <a:gd name="connsiteY17" fmla="*/ 776086 h 1161397"/>
              <a:gd name="connsiteX18" fmla="*/ 1131224 w 6884912"/>
              <a:gd name="connsiteY18" fmla="*/ 706160 h 1161397"/>
              <a:gd name="connsiteX19" fmla="*/ 1138051 w 6884912"/>
              <a:gd name="connsiteY19" fmla="*/ 70203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26340 w 6884912"/>
              <a:gd name="connsiteY38" fmla="*/ 638496 h 1161397"/>
              <a:gd name="connsiteX39" fmla="*/ 1731986 w 6884912"/>
              <a:gd name="connsiteY39" fmla="*/ 589682 h 1161397"/>
              <a:gd name="connsiteX40" fmla="*/ 1927935 w 6884912"/>
              <a:gd name="connsiteY40" fmla="*/ 628540 h 1161397"/>
              <a:gd name="connsiteX41" fmla="*/ 2039075 w 6884912"/>
              <a:gd name="connsiteY41" fmla="*/ 599964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510042 w 6884912"/>
              <a:gd name="connsiteY59" fmla="*/ 311820 h 1161397"/>
              <a:gd name="connsiteX60" fmla="*/ 3626773 w 6884912"/>
              <a:gd name="connsiteY60" fmla="*/ 290452 h 1161397"/>
              <a:gd name="connsiteX61" fmla="*/ 3666217 w 6884912"/>
              <a:gd name="connsiteY61" fmla="*/ 273255 h 1161397"/>
              <a:gd name="connsiteX62" fmla="*/ 3732427 w 6884912"/>
              <a:gd name="connsiteY62" fmla="*/ 245039 h 1161397"/>
              <a:gd name="connsiteX63" fmla="*/ 3777022 w 6884912"/>
              <a:gd name="connsiteY63" fmla="*/ 200276 h 1161397"/>
              <a:gd name="connsiteX64" fmla="*/ 3791246 w 6884912"/>
              <a:gd name="connsiteY64" fmla="*/ 189996 h 1161397"/>
              <a:gd name="connsiteX65" fmla="*/ 3819864 w 6884912"/>
              <a:gd name="connsiteY65" fmla="*/ 194605 h 1161397"/>
              <a:gd name="connsiteX66" fmla="*/ 3830398 w 6884912"/>
              <a:gd name="connsiteY66" fmla="*/ 188383 h 1161397"/>
              <a:gd name="connsiteX67" fmla="*/ 3834360 w 6884912"/>
              <a:gd name="connsiteY67" fmla="*/ 188992 h 1161397"/>
              <a:gd name="connsiteX68" fmla="*/ 3843715 w 6884912"/>
              <a:gd name="connsiteY68" fmla="*/ 188752 h 1161397"/>
              <a:gd name="connsiteX69" fmla="*/ 3842609 w 6884912"/>
              <a:gd name="connsiteY69" fmla="*/ 197386 h 1161397"/>
              <a:gd name="connsiteX70" fmla="*/ 3853961 w 6884912"/>
              <a:gd name="connsiteY70" fmla="*/ 213380 h 1161397"/>
              <a:gd name="connsiteX71" fmla="*/ 3907640 w 6884912"/>
              <a:gd name="connsiteY71" fmla="*/ 207568 h 1161397"/>
              <a:gd name="connsiteX72" fmla="*/ 3910449 w 6884912"/>
              <a:gd name="connsiteY72" fmla="*/ 197808 h 1161397"/>
              <a:gd name="connsiteX73" fmla="*/ 3917197 w 6884912"/>
              <a:gd name="connsiteY73" fmla="*/ 196121 h 1161397"/>
              <a:gd name="connsiteX74" fmla="*/ 3922400 w 6884912"/>
              <a:gd name="connsiteY74" fmla="*/ 205056 h 1161397"/>
              <a:gd name="connsiteX75" fmla="*/ 4013061 w 6884912"/>
              <a:gd name="connsiteY75" fmla="*/ 224874 h 1161397"/>
              <a:gd name="connsiteX76" fmla="*/ 4220717 w 6884912"/>
              <a:gd name="connsiteY76" fmla="*/ 192946 h 1161397"/>
              <a:gd name="connsiteX77" fmla="*/ 4228802 w 6884912"/>
              <a:gd name="connsiteY77" fmla="*/ 201468 h 1161397"/>
              <a:gd name="connsiteX78" fmla="*/ 4289361 w 6884912"/>
              <a:gd name="connsiteY78" fmla="*/ 196642 h 1161397"/>
              <a:gd name="connsiteX79" fmla="*/ 4498913 w 6884912"/>
              <a:gd name="connsiteY79" fmla="*/ 118915 h 1161397"/>
              <a:gd name="connsiteX80" fmla="*/ 4617330 w 6884912"/>
              <a:gd name="connsiteY80" fmla="*/ 111163 h 1161397"/>
              <a:gd name="connsiteX81" fmla="*/ 4659778 w 6884912"/>
              <a:gd name="connsiteY81" fmla="*/ 118219 h 1161397"/>
              <a:gd name="connsiteX82" fmla="*/ 4730870 w 6884912"/>
              <a:gd name="connsiteY82" fmla="*/ 129432 h 1161397"/>
              <a:gd name="connsiteX83" fmla="*/ 4844073 w 6884912"/>
              <a:gd name="connsiteY83" fmla="*/ 161768 h 1161397"/>
              <a:gd name="connsiteX84" fmla="*/ 4856454 w 6884912"/>
              <a:gd name="connsiteY84" fmla="*/ 130488 h 1161397"/>
              <a:gd name="connsiteX85" fmla="*/ 4920038 w 6884912"/>
              <a:gd name="connsiteY85" fmla="*/ 140418 h 1161397"/>
              <a:gd name="connsiteX86" fmla="*/ 5016639 w 6884912"/>
              <a:gd name="connsiteY86" fmla="*/ 158905 h 1161397"/>
              <a:gd name="connsiteX87" fmla="*/ 5072009 w 6884912"/>
              <a:gd name="connsiteY87" fmla="*/ 161502 h 1161397"/>
              <a:gd name="connsiteX88" fmla="*/ 5223626 w 6884912"/>
              <a:gd name="connsiteY88" fmla="*/ 177356 h 1161397"/>
              <a:gd name="connsiteX89" fmla="*/ 5375773 w 6884912"/>
              <a:gd name="connsiteY89" fmla="*/ 199913 h 1161397"/>
              <a:gd name="connsiteX90" fmla="*/ 5467502 w 6884912"/>
              <a:gd name="connsiteY90" fmla="*/ 250963 h 1161397"/>
              <a:gd name="connsiteX91" fmla="*/ 5592395 w 6884912"/>
              <a:gd name="connsiteY91" fmla="*/ 265434 h 1161397"/>
              <a:gd name="connsiteX92" fmla="*/ 5613532 w 6884912"/>
              <a:gd name="connsiteY92" fmla="*/ 273379 h 1161397"/>
              <a:gd name="connsiteX93" fmla="*/ 5642173 w 6884912"/>
              <a:gd name="connsiteY93" fmla="*/ 266904 h 1161397"/>
              <a:gd name="connsiteX94" fmla="*/ 5756910 w 6884912"/>
              <a:gd name="connsiteY94" fmla="*/ 239211 h 1161397"/>
              <a:gd name="connsiteX95" fmla="*/ 5846667 w 6884912"/>
              <a:gd name="connsiteY95" fmla="*/ 201786 h 1161397"/>
              <a:gd name="connsiteX96" fmla="*/ 5960732 w 6884912"/>
              <a:gd name="connsiteY96" fmla="*/ 220708 h 1161397"/>
              <a:gd name="connsiteX97" fmla="*/ 6029542 w 6884912"/>
              <a:gd name="connsiteY97" fmla="*/ 210339 h 1161397"/>
              <a:gd name="connsiteX98" fmla="*/ 6141123 w 6884912"/>
              <a:gd name="connsiteY98" fmla="*/ 159923 h 1161397"/>
              <a:gd name="connsiteX99" fmla="*/ 6290640 w 6884912"/>
              <a:gd name="connsiteY99" fmla="*/ 167441 h 1161397"/>
              <a:gd name="connsiteX100" fmla="*/ 6322806 w 6884912"/>
              <a:gd name="connsiteY100" fmla="*/ 213293 h 1161397"/>
              <a:gd name="connsiteX101" fmla="*/ 6380420 w 6884912"/>
              <a:gd name="connsiteY101" fmla="*/ 173195 h 1161397"/>
              <a:gd name="connsiteX102" fmla="*/ 6507891 w 6884912"/>
              <a:gd name="connsiteY102" fmla="*/ 118474 h 1161397"/>
              <a:gd name="connsiteX103" fmla="*/ 6571807 w 6884912"/>
              <a:gd name="connsiteY103" fmla="*/ 98636 h 1161397"/>
              <a:gd name="connsiteX104" fmla="*/ 6671880 w 6884912"/>
              <a:gd name="connsiteY104" fmla="*/ 82931 h 1161397"/>
              <a:gd name="connsiteX105" fmla="*/ 6702266 w 6884912"/>
              <a:gd name="connsiteY105" fmla="*/ 75470 h 1161397"/>
              <a:gd name="connsiteX106" fmla="*/ 6845802 w 6884912"/>
              <a:gd name="connsiteY106" fmla="*/ 24496 h 1161397"/>
              <a:gd name="connsiteX107" fmla="*/ 6884912 w 6884912"/>
              <a:gd name="connsiteY107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12111 w 6884912"/>
              <a:gd name="connsiteY7" fmla="*/ 1085599 h 1161397"/>
              <a:gd name="connsiteX8" fmla="*/ 567875 w 6884912"/>
              <a:gd name="connsiteY8" fmla="*/ 1051976 h 1161397"/>
              <a:gd name="connsiteX9" fmla="*/ 601644 w 6884912"/>
              <a:gd name="connsiteY9" fmla="*/ 1003997 h 1161397"/>
              <a:gd name="connsiteX10" fmla="*/ 651408 w 6884912"/>
              <a:gd name="connsiteY10" fmla="*/ 984938 h 1161397"/>
              <a:gd name="connsiteX11" fmla="*/ 673197 w 6884912"/>
              <a:gd name="connsiteY11" fmla="*/ 1010060 h 1161397"/>
              <a:gd name="connsiteX12" fmla="*/ 723108 w 6884912"/>
              <a:gd name="connsiteY12" fmla="*/ 980081 h 1161397"/>
              <a:gd name="connsiteX13" fmla="*/ 797699 w 6884912"/>
              <a:gd name="connsiteY13" fmla="*/ 931362 h 1161397"/>
              <a:gd name="connsiteX14" fmla="*/ 843359 w 6884912"/>
              <a:gd name="connsiteY14" fmla="*/ 910894 h 1161397"/>
              <a:gd name="connsiteX15" fmla="*/ 965215 w 6884912"/>
              <a:gd name="connsiteY15" fmla="*/ 846701 h 1161397"/>
              <a:gd name="connsiteX16" fmla="*/ 1085080 w 6884912"/>
              <a:gd name="connsiteY16" fmla="*/ 776086 h 1161397"/>
              <a:gd name="connsiteX17" fmla="*/ 1131224 w 6884912"/>
              <a:gd name="connsiteY17" fmla="*/ 706160 h 1161397"/>
              <a:gd name="connsiteX18" fmla="*/ 1138051 w 6884912"/>
              <a:gd name="connsiteY18" fmla="*/ 702034 h 1161397"/>
              <a:gd name="connsiteX19" fmla="*/ 1158800 w 6884912"/>
              <a:gd name="connsiteY19" fmla="*/ 700004 h 1161397"/>
              <a:gd name="connsiteX20" fmla="*/ 1166947 w 6884912"/>
              <a:gd name="connsiteY20" fmla="*/ 700762 h 1161397"/>
              <a:gd name="connsiteX21" fmla="*/ 1178135 w 6884912"/>
              <a:gd name="connsiteY21" fmla="*/ 698631 h 1161397"/>
              <a:gd name="connsiteX22" fmla="*/ 1178301 w 6884912"/>
              <a:gd name="connsiteY22" fmla="*/ 698094 h 1161397"/>
              <a:gd name="connsiteX23" fmla="*/ 1188995 w 6884912"/>
              <a:gd name="connsiteY23" fmla="*/ 697048 h 1161397"/>
              <a:gd name="connsiteX24" fmla="*/ 1242716 w 6884912"/>
              <a:gd name="connsiteY24" fmla="*/ 698052 h 1161397"/>
              <a:gd name="connsiteX25" fmla="*/ 1299977 w 6884912"/>
              <a:gd name="connsiteY25" fmla="*/ 639196 h 1161397"/>
              <a:gd name="connsiteX26" fmla="*/ 1326190 w 6884912"/>
              <a:gd name="connsiteY26" fmla="*/ 625955 h 1161397"/>
              <a:gd name="connsiteX27" fmla="*/ 1339600 w 6884912"/>
              <a:gd name="connsiteY27" fmla="*/ 616295 h 1161397"/>
              <a:gd name="connsiteX28" fmla="*/ 1340054 w 6884912"/>
              <a:gd name="connsiteY28" fmla="*/ 614022 h 1161397"/>
              <a:gd name="connsiteX29" fmla="*/ 1391606 w 6884912"/>
              <a:gd name="connsiteY29" fmla="*/ 615229 h 1161397"/>
              <a:gd name="connsiteX30" fmla="*/ 1397565 w 6884912"/>
              <a:gd name="connsiteY30" fmla="*/ 611490 h 1161397"/>
              <a:gd name="connsiteX31" fmla="*/ 1432302 w 6884912"/>
              <a:gd name="connsiteY31" fmla="*/ 617267 h 1161397"/>
              <a:gd name="connsiteX32" fmla="*/ 1449644 w 6884912"/>
              <a:gd name="connsiteY32" fmla="*/ 617591 h 1161397"/>
              <a:gd name="connsiteX33" fmla="*/ 1455793 w 6884912"/>
              <a:gd name="connsiteY33" fmla="*/ 623174 h 1161397"/>
              <a:gd name="connsiteX34" fmla="*/ 1480758 w 6884912"/>
              <a:gd name="connsiteY34" fmla="*/ 620863 h 1161397"/>
              <a:gd name="connsiteX35" fmla="*/ 1483154 w 6884912"/>
              <a:gd name="connsiteY35" fmla="*/ 618527 h 1161397"/>
              <a:gd name="connsiteX36" fmla="*/ 1505495 w 6884912"/>
              <a:gd name="connsiteY36" fmla="*/ 624325 h 1161397"/>
              <a:gd name="connsiteX37" fmla="*/ 1526340 w 6884912"/>
              <a:gd name="connsiteY37" fmla="*/ 638496 h 1161397"/>
              <a:gd name="connsiteX38" fmla="*/ 1731986 w 6884912"/>
              <a:gd name="connsiteY38" fmla="*/ 589682 h 1161397"/>
              <a:gd name="connsiteX39" fmla="*/ 1927935 w 6884912"/>
              <a:gd name="connsiteY39" fmla="*/ 628540 h 1161397"/>
              <a:gd name="connsiteX40" fmla="*/ 2039075 w 6884912"/>
              <a:gd name="connsiteY40" fmla="*/ 599964 h 1161397"/>
              <a:gd name="connsiteX41" fmla="*/ 2066980 w 6884912"/>
              <a:gd name="connsiteY41" fmla="*/ 550413 h 1161397"/>
              <a:gd name="connsiteX42" fmla="*/ 2352236 w 6884912"/>
              <a:gd name="connsiteY42" fmla="*/ 519602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222191 w 6884912"/>
              <a:gd name="connsiteY56" fmla="*/ 307887 h 1161397"/>
              <a:gd name="connsiteX57" fmla="*/ 3227953 w 6884912"/>
              <a:gd name="connsiteY57" fmla="*/ 297650 h 1161397"/>
              <a:gd name="connsiteX58" fmla="*/ 3510042 w 6884912"/>
              <a:gd name="connsiteY58" fmla="*/ 311820 h 1161397"/>
              <a:gd name="connsiteX59" fmla="*/ 3626773 w 6884912"/>
              <a:gd name="connsiteY59" fmla="*/ 290452 h 1161397"/>
              <a:gd name="connsiteX60" fmla="*/ 3666217 w 6884912"/>
              <a:gd name="connsiteY60" fmla="*/ 273255 h 1161397"/>
              <a:gd name="connsiteX61" fmla="*/ 3732427 w 6884912"/>
              <a:gd name="connsiteY61" fmla="*/ 245039 h 1161397"/>
              <a:gd name="connsiteX62" fmla="*/ 3777022 w 6884912"/>
              <a:gd name="connsiteY62" fmla="*/ 200276 h 1161397"/>
              <a:gd name="connsiteX63" fmla="*/ 3791246 w 6884912"/>
              <a:gd name="connsiteY63" fmla="*/ 189996 h 1161397"/>
              <a:gd name="connsiteX64" fmla="*/ 3819864 w 6884912"/>
              <a:gd name="connsiteY64" fmla="*/ 194605 h 1161397"/>
              <a:gd name="connsiteX65" fmla="*/ 3830398 w 6884912"/>
              <a:gd name="connsiteY65" fmla="*/ 188383 h 1161397"/>
              <a:gd name="connsiteX66" fmla="*/ 3834360 w 6884912"/>
              <a:gd name="connsiteY66" fmla="*/ 188992 h 1161397"/>
              <a:gd name="connsiteX67" fmla="*/ 3843715 w 6884912"/>
              <a:gd name="connsiteY67" fmla="*/ 188752 h 1161397"/>
              <a:gd name="connsiteX68" fmla="*/ 3842609 w 6884912"/>
              <a:gd name="connsiteY68" fmla="*/ 197386 h 1161397"/>
              <a:gd name="connsiteX69" fmla="*/ 3853961 w 6884912"/>
              <a:gd name="connsiteY69" fmla="*/ 213380 h 1161397"/>
              <a:gd name="connsiteX70" fmla="*/ 3907640 w 6884912"/>
              <a:gd name="connsiteY70" fmla="*/ 207568 h 1161397"/>
              <a:gd name="connsiteX71" fmla="*/ 3910449 w 6884912"/>
              <a:gd name="connsiteY71" fmla="*/ 197808 h 1161397"/>
              <a:gd name="connsiteX72" fmla="*/ 3917197 w 6884912"/>
              <a:gd name="connsiteY72" fmla="*/ 196121 h 1161397"/>
              <a:gd name="connsiteX73" fmla="*/ 3922400 w 6884912"/>
              <a:gd name="connsiteY73" fmla="*/ 205056 h 1161397"/>
              <a:gd name="connsiteX74" fmla="*/ 4013061 w 6884912"/>
              <a:gd name="connsiteY74" fmla="*/ 224874 h 1161397"/>
              <a:gd name="connsiteX75" fmla="*/ 4220717 w 6884912"/>
              <a:gd name="connsiteY75" fmla="*/ 192946 h 1161397"/>
              <a:gd name="connsiteX76" fmla="*/ 4228802 w 6884912"/>
              <a:gd name="connsiteY76" fmla="*/ 201468 h 1161397"/>
              <a:gd name="connsiteX77" fmla="*/ 4289361 w 6884912"/>
              <a:gd name="connsiteY77" fmla="*/ 196642 h 1161397"/>
              <a:gd name="connsiteX78" fmla="*/ 4498913 w 6884912"/>
              <a:gd name="connsiteY78" fmla="*/ 118915 h 1161397"/>
              <a:gd name="connsiteX79" fmla="*/ 4617330 w 6884912"/>
              <a:gd name="connsiteY79" fmla="*/ 111163 h 1161397"/>
              <a:gd name="connsiteX80" fmla="*/ 4659778 w 6884912"/>
              <a:gd name="connsiteY80" fmla="*/ 118219 h 1161397"/>
              <a:gd name="connsiteX81" fmla="*/ 4730870 w 6884912"/>
              <a:gd name="connsiteY81" fmla="*/ 129432 h 1161397"/>
              <a:gd name="connsiteX82" fmla="*/ 4844073 w 6884912"/>
              <a:gd name="connsiteY82" fmla="*/ 161768 h 1161397"/>
              <a:gd name="connsiteX83" fmla="*/ 4856454 w 6884912"/>
              <a:gd name="connsiteY83" fmla="*/ 130488 h 1161397"/>
              <a:gd name="connsiteX84" fmla="*/ 4920038 w 6884912"/>
              <a:gd name="connsiteY84" fmla="*/ 140418 h 1161397"/>
              <a:gd name="connsiteX85" fmla="*/ 5016639 w 6884912"/>
              <a:gd name="connsiteY85" fmla="*/ 158905 h 1161397"/>
              <a:gd name="connsiteX86" fmla="*/ 5072009 w 6884912"/>
              <a:gd name="connsiteY86" fmla="*/ 161502 h 1161397"/>
              <a:gd name="connsiteX87" fmla="*/ 5223626 w 6884912"/>
              <a:gd name="connsiteY87" fmla="*/ 177356 h 1161397"/>
              <a:gd name="connsiteX88" fmla="*/ 5375773 w 6884912"/>
              <a:gd name="connsiteY88" fmla="*/ 199913 h 1161397"/>
              <a:gd name="connsiteX89" fmla="*/ 5467502 w 6884912"/>
              <a:gd name="connsiteY89" fmla="*/ 250963 h 1161397"/>
              <a:gd name="connsiteX90" fmla="*/ 5592395 w 6884912"/>
              <a:gd name="connsiteY90" fmla="*/ 265434 h 1161397"/>
              <a:gd name="connsiteX91" fmla="*/ 5613532 w 6884912"/>
              <a:gd name="connsiteY91" fmla="*/ 273379 h 1161397"/>
              <a:gd name="connsiteX92" fmla="*/ 5642173 w 6884912"/>
              <a:gd name="connsiteY92" fmla="*/ 266904 h 1161397"/>
              <a:gd name="connsiteX93" fmla="*/ 5756910 w 6884912"/>
              <a:gd name="connsiteY93" fmla="*/ 239211 h 1161397"/>
              <a:gd name="connsiteX94" fmla="*/ 5846667 w 6884912"/>
              <a:gd name="connsiteY94" fmla="*/ 201786 h 1161397"/>
              <a:gd name="connsiteX95" fmla="*/ 5960732 w 6884912"/>
              <a:gd name="connsiteY95" fmla="*/ 220708 h 1161397"/>
              <a:gd name="connsiteX96" fmla="*/ 6029542 w 6884912"/>
              <a:gd name="connsiteY96" fmla="*/ 210339 h 1161397"/>
              <a:gd name="connsiteX97" fmla="*/ 6141123 w 6884912"/>
              <a:gd name="connsiteY97" fmla="*/ 159923 h 1161397"/>
              <a:gd name="connsiteX98" fmla="*/ 6290640 w 6884912"/>
              <a:gd name="connsiteY98" fmla="*/ 167441 h 1161397"/>
              <a:gd name="connsiteX99" fmla="*/ 6322806 w 6884912"/>
              <a:gd name="connsiteY99" fmla="*/ 213293 h 1161397"/>
              <a:gd name="connsiteX100" fmla="*/ 6380420 w 6884912"/>
              <a:gd name="connsiteY100" fmla="*/ 173195 h 1161397"/>
              <a:gd name="connsiteX101" fmla="*/ 6507891 w 6884912"/>
              <a:gd name="connsiteY101" fmla="*/ 118474 h 1161397"/>
              <a:gd name="connsiteX102" fmla="*/ 6571807 w 6884912"/>
              <a:gd name="connsiteY102" fmla="*/ 98636 h 1161397"/>
              <a:gd name="connsiteX103" fmla="*/ 6671880 w 6884912"/>
              <a:gd name="connsiteY103" fmla="*/ 82931 h 1161397"/>
              <a:gd name="connsiteX104" fmla="*/ 6702266 w 6884912"/>
              <a:gd name="connsiteY104" fmla="*/ 75470 h 1161397"/>
              <a:gd name="connsiteX105" fmla="*/ 6845802 w 6884912"/>
              <a:gd name="connsiteY105" fmla="*/ 24496 h 1161397"/>
              <a:gd name="connsiteX106" fmla="*/ 6884912 w 6884912"/>
              <a:gd name="connsiteY106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67875 w 6884912"/>
              <a:gd name="connsiteY7" fmla="*/ 1051976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213420 w 6884912"/>
              <a:gd name="connsiteY6" fmla="*/ 1056868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242716 w 6884912"/>
              <a:gd name="connsiteY20" fmla="*/ 698052 h 1161397"/>
              <a:gd name="connsiteX21" fmla="*/ 1299977 w 6884912"/>
              <a:gd name="connsiteY21" fmla="*/ 639196 h 1161397"/>
              <a:gd name="connsiteX22" fmla="*/ 1326190 w 6884912"/>
              <a:gd name="connsiteY22" fmla="*/ 625955 h 1161397"/>
              <a:gd name="connsiteX23" fmla="*/ 1339600 w 6884912"/>
              <a:gd name="connsiteY23" fmla="*/ 616295 h 1161397"/>
              <a:gd name="connsiteX24" fmla="*/ 1340054 w 6884912"/>
              <a:gd name="connsiteY24" fmla="*/ 614022 h 1161397"/>
              <a:gd name="connsiteX25" fmla="*/ 1391606 w 6884912"/>
              <a:gd name="connsiteY25" fmla="*/ 615229 h 1161397"/>
              <a:gd name="connsiteX26" fmla="*/ 1397565 w 6884912"/>
              <a:gd name="connsiteY26" fmla="*/ 611490 h 1161397"/>
              <a:gd name="connsiteX27" fmla="*/ 1432302 w 6884912"/>
              <a:gd name="connsiteY27" fmla="*/ 617267 h 1161397"/>
              <a:gd name="connsiteX28" fmla="*/ 1449644 w 6884912"/>
              <a:gd name="connsiteY28" fmla="*/ 617591 h 1161397"/>
              <a:gd name="connsiteX29" fmla="*/ 1455793 w 6884912"/>
              <a:gd name="connsiteY29" fmla="*/ 623174 h 1161397"/>
              <a:gd name="connsiteX30" fmla="*/ 1480758 w 6884912"/>
              <a:gd name="connsiteY30" fmla="*/ 620863 h 1161397"/>
              <a:gd name="connsiteX31" fmla="*/ 1483154 w 6884912"/>
              <a:gd name="connsiteY31" fmla="*/ 618527 h 1161397"/>
              <a:gd name="connsiteX32" fmla="*/ 1505495 w 6884912"/>
              <a:gd name="connsiteY32" fmla="*/ 624325 h 1161397"/>
              <a:gd name="connsiteX33" fmla="*/ 1526340 w 6884912"/>
              <a:gd name="connsiteY33" fmla="*/ 638496 h 1161397"/>
              <a:gd name="connsiteX34" fmla="*/ 1731986 w 6884912"/>
              <a:gd name="connsiteY34" fmla="*/ 589682 h 1161397"/>
              <a:gd name="connsiteX35" fmla="*/ 1927935 w 6884912"/>
              <a:gd name="connsiteY35" fmla="*/ 628540 h 1161397"/>
              <a:gd name="connsiteX36" fmla="*/ 2039075 w 6884912"/>
              <a:gd name="connsiteY36" fmla="*/ 599964 h 1161397"/>
              <a:gd name="connsiteX37" fmla="*/ 2066980 w 6884912"/>
              <a:gd name="connsiteY37" fmla="*/ 550413 h 1161397"/>
              <a:gd name="connsiteX38" fmla="*/ 2352236 w 6884912"/>
              <a:gd name="connsiteY38" fmla="*/ 519602 h 1161397"/>
              <a:gd name="connsiteX39" fmla="*/ 2420791 w 6884912"/>
              <a:gd name="connsiteY39" fmla="*/ 492826 h 1161397"/>
              <a:gd name="connsiteX40" fmla="*/ 2489932 w 6884912"/>
              <a:gd name="connsiteY40" fmla="*/ 507864 h 1161397"/>
              <a:gd name="connsiteX41" fmla="*/ 2512917 w 6884912"/>
              <a:gd name="connsiteY41" fmla="*/ 489127 h 1161397"/>
              <a:gd name="connsiteX42" fmla="*/ 2516783 w 6884912"/>
              <a:gd name="connsiteY42" fmla="*/ 485473 h 1161397"/>
              <a:gd name="connsiteX43" fmla="*/ 2534360 w 6884912"/>
              <a:gd name="connsiteY43" fmla="*/ 480064 h 1161397"/>
              <a:gd name="connsiteX44" fmla="*/ 2536691 w 6884912"/>
              <a:gd name="connsiteY44" fmla="*/ 467018 h 1161397"/>
              <a:gd name="connsiteX45" fmla="*/ 2561265 w 6884912"/>
              <a:gd name="connsiteY45" fmla="*/ 450623 h 1161397"/>
              <a:gd name="connsiteX46" fmla="*/ 2594349 w 6884912"/>
              <a:gd name="connsiteY46" fmla="*/ 443884 h 1161397"/>
              <a:gd name="connsiteX47" fmla="*/ 2754324 w 6884912"/>
              <a:gd name="connsiteY47" fmla="*/ 424766 h 1161397"/>
              <a:gd name="connsiteX48" fmla="*/ 2848470 w 6884912"/>
              <a:gd name="connsiteY48" fmla="*/ 405966 h 1161397"/>
              <a:gd name="connsiteX49" fmla="*/ 2881772 w 6884912"/>
              <a:gd name="connsiteY49" fmla="*/ 387260 h 1161397"/>
              <a:gd name="connsiteX50" fmla="*/ 2929932 w 6884912"/>
              <a:gd name="connsiteY50" fmla="*/ 368912 h 1161397"/>
              <a:gd name="connsiteX51" fmla="*/ 3013020 w 6884912"/>
              <a:gd name="connsiteY51" fmla="*/ 327578 h 1161397"/>
              <a:gd name="connsiteX52" fmla="*/ 3222191 w 6884912"/>
              <a:gd name="connsiteY52" fmla="*/ 307887 h 1161397"/>
              <a:gd name="connsiteX53" fmla="*/ 3227953 w 6884912"/>
              <a:gd name="connsiteY53" fmla="*/ 297650 h 1161397"/>
              <a:gd name="connsiteX54" fmla="*/ 3510042 w 6884912"/>
              <a:gd name="connsiteY54" fmla="*/ 311820 h 1161397"/>
              <a:gd name="connsiteX55" fmla="*/ 3626773 w 6884912"/>
              <a:gd name="connsiteY55" fmla="*/ 290452 h 1161397"/>
              <a:gd name="connsiteX56" fmla="*/ 3666217 w 6884912"/>
              <a:gd name="connsiteY56" fmla="*/ 273255 h 1161397"/>
              <a:gd name="connsiteX57" fmla="*/ 3732427 w 6884912"/>
              <a:gd name="connsiteY57" fmla="*/ 245039 h 1161397"/>
              <a:gd name="connsiteX58" fmla="*/ 3777022 w 6884912"/>
              <a:gd name="connsiteY58" fmla="*/ 200276 h 1161397"/>
              <a:gd name="connsiteX59" fmla="*/ 3791246 w 6884912"/>
              <a:gd name="connsiteY59" fmla="*/ 189996 h 1161397"/>
              <a:gd name="connsiteX60" fmla="*/ 3819864 w 6884912"/>
              <a:gd name="connsiteY60" fmla="*/ 194605 h 1161397"/>
              <a:gd name="connsiteX61" fmla="*/ 3830398 w 6884912"/>
              <a:gd name="connsiteY61" fmla="*/ 188383 h 1161397"/>
              <a:gd name="connsiteX62" fmla="*/ 3834360 w 6884912"/>
              <a:gd name="connsiteY62" fmla="*/ 188992 h 1161397"/>
              <a:gd name="connsiteX63" fmla="*/ 3843715 w 6884912"/>
              <a:gd name="connsiteY63" fmla="*/ 188752 h 1161397"/>
              <a:gd name="connsiteX64" fmla="*/ 3842609 w 6884912"/>
              <a:gd name="connsiteY64" fmla="*/ 197386 h 1161397"/>
              <a:gd name="connsiteX65" fmla="*/ 3853961 w 6884912"/>
              <a:gd name="connsiteY65" fmla="*/ 213380 h 1161397"/>
              <a:gd name="connsiteX66" fmla="*/ 3907640 w 6884912"/>
              <a:gd name="connsiteY66" fmla="*/ 207568 h 1161397"/>
              <a:gd name="connsiteX67" fmla="*/ 3910449 w 6884912"/>
              <a:gd name="connsiteY67" fmla="*/ 197808 h 1161397"/>
              <a:gd name="connsiteX68" fmla="*/ 3917197 w 6884912"/>
              <a:gd name="connsiteY68" fmla="*/ 196121 h 1161397"/>
              <a:gd name="connsiteX69" fmla="*/ 3922400 w 6884912"/>
              <a:gd name="connsiteY69" fmla="*/ 205056 h 1161397"/>
              <a:gd name="connsiteX70" fmla="*/ 4013061 w 6884912"/>
              <a:gd name="connsiteY70" fmla="*/ 224874 h 1161397"/>
              <a:gd name="connsiteX71" fmla="*/ 4220717 w 6884912"/>
              <a:gd name="connsiteY71" fmla="*/ 192946 h 1161397"/>
              <a:gd name="connsiteX72" fmla="*/ 4228802 w 6884912"/>
              <a:gd name="connsiteY72" fmla="*/ 201468 h 1161397"/>
              <a:gd name="connsiteX73" fmla="*/ 4289361 w 6884912"/>
              <a:gd name="connsiteY73" fmla="*/ 196642 h 1161397"/>
              <a:gd name="connsiteX74" fmla="*/ 4498913 w 6884912"/>
              <a:gd name="connsiteY74" fmla="*/ 118915 h 1161397"/>
              <a:gd name="connsiteX75" fmla="*/ 4617330 w 6884912"/>
              <a:gd name="connsiteY75" fmla="*/ 111163 h 1161397"/>
              <a:gd name="connsiteX76" fmla="*/ 4659778 w 6884912"/>
              <a:gd name="connsiteY76" fmla="*/ 118219 h 1161397"/>
              <a:gd name="connsiteX77" fmla="*/ 4730870 w 6884912"/>
              <a:gd name="connsiteY77" fmla="*/ 129432 h 1161397"/>
              <a:gd name="connsiteX78" fmla="*/ 4844073 w 6884912"/>
              <a:gd name="connsiteY78" fmla="*/ 161768 h 1161397"/>
              <a:gd name="connsiteX79" fmla="*/ 4856454 w 6884912"/>
              <a:gd name="connsiteY79" fmla="*/ 130488 h 1161397"/>
              <a:gd name="connsiteX80" fmla="*/ 4920038 w 6884912"/>
              <a:gd name="connsiteY80" fmla="*/ 140418 h 1161397"/>
              <a:gd name="connsiteX81" fmla="*/ 5016639 w 6884912"/>
              <a:gd name="connsiteY81" fmla="*/ 158905 h 1161397"/>
              <a:gd name="connsiteX82" fmla="*/ 5072009 w 6884912"/>
              <a:gd name="connsiteY82" fmla="*/ 161502 h 1161397"/>
              <a:gd name="connsiteX83" fmla="*/ 5223626 w 6884912"/>
              <a:gd name="connsiteY83" fmla="*/ 177356 h 1161397"/>
              <a:gd name="connsiteX84" fmla="*/ 5375773 w 6884912"/>
              <a:gd name="connsiteY84" fmla="*/ 199913 h 1161397"/>
              <a:gd name="connsiteX85" fmla="*/ 5467502 w 6884912"/>
              <a:gd name="connsiteY85" fmla="*/ 250963 h 1161397"/>
              <a:gd name="connsiteX86" fmla="*/ 5592395 w 6884912"/>
              <a:gd name="connsiteY86" fmla="*/ 265434 h 1161397"/>
              <a:gd name="connsiteX87" fmla="*/ 5613532 w 6884912"/>
              <a:gd name="connsiteY87" fmla="*/ 273379 h 1161397"/>
              <a:gd name="connsiteX88" fmla="*/ 5642173 w 6884912"/>
              <a:gd name="connsiteY88" fmla="*/ 266904 h 1161397"/>
              <a:gd name="connsiteX89" fmla="*/ 5756910 w 6884912"/>
              <a:gd name="connsiteY89" fmla="*/ 239211 h 1161397"/>
              <a:gd name="connsiteX90" fmla="*/ 5846667 w 6884912"/>
              <a:gd name="connsiteY90" fmla="*/ 201786 h 1161397"/>
              <a:gd name="connsiteX91" fmla="*/ 5960732 w 6884912"/>
              <a:gd name="connsiteY91" fmla="*/ 220708 h 1161397"/>
              <a:gd name="connsiteX92" fmla="*/ 6029542 w 6884912"/>
              <a:gd name="connsiteY92" fmla="*/ 210339 h 1161397"/>
              <a:gd name="connsiteX93" fmla="*/ 6141123 w 6884912"/>
              <a:gd name="connsiteY93" fmla="*/ 159923 h 1161397"/>
              <a:gd name="connsiteX94" fmla="*/ 6290640 w 6884912"/>
              <a:gd name="connsiteY94" fmla="*/ 167441 h 1161397"/>
              <a:gd name="connsiteX95" fmla="*/ 6322806 w 6884912"/>
              <a:gd name="connsiteY95" fmla="*/ 213293 h 1161397"/>
              <a:gd name="connsiteX96" fmla="*/ 6380420 w 6884912"/>
              <a:gd name="connsiteY96" fmla="*/ 173195 h 1161397"/>
              <a:gd name="connsiteX97" fmla="*/ 6507891 w 6884912"/>
              <a:gd name="connsiteY97" fmla="*/ 118474 h 1161397"/>
              <a:gd name="connsiteX98" fmla="*/ 6571807 w 6884912"/>
              <a:gd name="connsiteY98" fmla="*/ 98636 h 1161397"/>
              <a:gd name="connsiteX99" fmla="*/ 6671880 w 6884912"/>
              <a:gd name="connsiteY99" fmla="*/ 82931 h 1161397"/>
              <a:gd name="connsiteX100" fmla="*/ 6702266 w 6884912"/>
              <a:gd name="connsiteY100" fmla="*/ 75470 h 1161397"/>
              <a:gd name="connsiteX101" fmla="*/ 6845802 w 6884912"/>
              <a:gd name="connsiteY101" fmla="*/ 24496 h 1161397"/>
              <a:gd name="connsiteX102" fmla="*/ 6884912 w 6884912"/>
              <a:gd name="connsiteY10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66947 w 6884912"/>
              <a:gd name="connsiteY16" fmla="*/ 700762 h 1161397"/>
              <a:gd name="connsiteX17" fmla="*/ 1178135 w 6884912"/>
              <a:gd name="connsiteY17" fmla="*/ 698631 h 1161397"/>
              <a:gd name="connsiteX18" fmla="*/ 1178301 w 6884912"/>
              <a:gd name="connsiteY18" fmla="*/ 698094 h 1161397"/>
              <a:gd name="connsiteX19" fmla="*/ 1242716 w 6884912"/>
              <a:gd name="connsiteY19" fmla="*/ 698052 h 1161397"/>
              <a:gd name="connsiteX20" fmla="*/ 1299977 w 6884912"/>
              <a:gd name="connsiteY20" fmla="*/ 639196 h 1161397"/>
              <a:gd name="connsiteX21" fmla="*/ 1326190 w 6884912"/>
              <a:gd name="connsiteY21" fmla="*/ 625955 h 1161397"/>
              <a:gd name="connsiteX22" fmla="*/ 1339600 w 6884912"/>
              <a:gd name="connsiteY22" fmla="*/ 616295 h 1161397"/>
              <a:gd name="connsiteX23" fmla="*/ 1340054 w 6884912"/>
              <a:gd name="connsiteY23" fmla="*/ 614022 h 1161397"/>
              <a:gd name="connsiteX24" fmla="*/ 1391606 w 6884912"/>
              <a:gd name="connsiteY24" fmla="*/ 615229 h 1161397"/>
              <a:gd name="connsiteX25" fmla="*/ 1397565 w 6884912"/>
              <a:gd name="connsiteY25" fmla="*/ 611490 h 1161397"/>
              <a:gd name="connsiteX26" fmla="*/ 1432302 w 6884912"/>
              <a:gd name="connsiteY26" fmla="*/ 617267 h 1161397"/>
              <a:gd name="connsiteX27" fmla="*/ 1449644 w 6884912"/>
              <a:gd name="connsiteY27" fmla="*/ 617591 h 1161397"/>
              <a:gd name="connsiteX28" fmla="*/ 1455793 w 6884912"/>
              <a:gd name="connsiteY28" fmla="*/ 623174 h 1161397"/>
              <a:gd name="connsiteX29" fmla="*/ 1480758 w 6884912"/>
              <a:gd name="connsiteY29" fmla="*/ 620863 h 1161397"/>
              <a:gd name="connsiteX30" fmla="*/ 1483154 w 6884912"/>
              <a:gd name="connsiteY30" fmla="*/ 618527 h 1161397"/>
              <a:gd name="connsiteX31" fmla="*/ 1505495 w 6884912"/>
              <a:gd name="connsiteY31" fmla="*/ 624325 h 1161397"/>
              <a:gd name="connsiteX32" fmla="*/ 1526340 w 6884912"/>
              <a:gd name="connsiteY32" fmla="*/ 638496 h 1161397"/>
              <a:gd name="connsiteX33" fmla="*/ 1731986 w 6884912"/>
              <a:gd name="connsiteY33" fmla="*/ 589682 h 1161397"/>
              <a:gd name="connsiteX34" fmla="*/ 1927935 w 6884912"/>
              <a:gd name="connsiteY34" fmla="*/ 628540 h 1161397"/>
              <a:gd name="connsiteX35" fmla="*/ 2039075 w 6884912"/>
              <a:gd name="connsiteY35" fmla="*/ 599964 h 1161397"/>
              <a:gd name="connsiteX36" fmla="*/ 2066980 w 6884912"/>
              <a:gd name="connsiteY36" fmla="*/ 550413 h 1161397"/>
              <a:gd name="connsiteX37" fmla="*/ 2352236 w 6884912"/>
              <a:gd name="connsiteY37" fmla="*/ 519602 h 1161397"/>
              <a:gd name="connsiteX38" fmla="*/ 2420791 w 6884912"/>
              <a:gd name="connsiteY38" fmla="*/ 492826 h 1161397"/>
              <a:gd name="connsiteX39" fmla="*/ 2489932 w 6884912"/>
              <a:gd name="connsiteY39" fmla="*/ 507864 h 1161397"/>
              <a:gd name="connsiteX40" fmla="*/ 2512917 w 6884912"/>
              <a:gd name="connsiteY40" fmla="*/ 489127 h 1161397"/>
              <a:gd name="connsiteX41" fmla="*/ 2516783 w 6884912"/>
              <a:gd name="connsiteY41" fmla="*/ 485473 h 1161397"/>
              <a:gd name="connsiteX42" fmla="*/ 2534360 w 6884912"/>
              <a:gd name="connsiteY42" fmla="*/ 480064 h 1161397"/>
              <a:gd name="connsiteX43" fmla="*/ 2536691 w 6884912"/>
              <a:gd name="connsiteY43" fmla="*/ 467018 h 1161397"/>
              <a:gd name="connsiteX44" fmla="*/ 2561265 w 6884912"/>
              <a:gd name="connsiteY44" fmla="*/ 450623 h 1161397"/>
              <a:gd name="connsiteX45" fmla="*/ 2594349 w 6884912"/>
              <a:gd name="connsiteY45" fmla="*/ 443884 h 1161397"/>
              <a:gd name="connsiteX46" fmla="*/ 2754324 w 6884912"/>
              <a:gd name="connsiteY46" fmla="*/ 424766 h 1161397"/>
              <a:gd name="connsiteX47" fmla="*/ 2848470 w 6884912"/>
              <a:gd name="connsiteY47" fmla="*/ 405966 h 1161397"/>
              <a:gd name="connsiteX48" fmla="*/ 2881772 w 6884912"/>
              <a:gd name="connsiteY48" fmla="*/ 387260 h 1161397"/>
              <a:gd name="connsiteX49" fmla="*/ 2929932 w 6884912"/>
              <a:gd name="connsiteY49" fmla="*/ 368912 h 1161397"/>
              <a:gd name="connsiteX50" fmla="*/ 3013020 w 6884912"/>
              <a:gd name="connsiteY50" fmla="*/ 327578 h 1161397"/>
              <a:gd name="connsiteX51" fmla="*/ 3222191 w 6884912"/>
              <a:gd name="connsiteY51" fmla="*/ 307887 h 1161397"/>
              <a:gd name="connsiteX52" fmla="*/ 3227953 w 6884912"/>
              <a:gd name="connsiteY52" fmla="*/ 297650 h 1161397"/>
              <a:gd name="connsiteX53" fmla="*/ 3510042 w 6884912"/>
              <a:gd name="connsiteY53" fmla="*/ 311820 h 1161397"/>
              <a:gd name="connsiteX54" fmla="*/ 3626773 w 6884912"/>
              <a:gd name="connsiteY54" fmla="*/ 290452 h 1161397"/>
              <a:gd name="connsiteX55" fmla="*/ 3666217 w 6884912"/>
              <a:gd name="connsiteY55" fmla="*/ 273255 h 1161397"/>
              <a:gd name="connsiteX56" fmla="*/ 3732427 w 6884912"/>
              <a:gd name="connsiteY56" fmla="*/ 245039 h 1161397"/>
              <a:gd name="connsiteX57" fmla="*/ 3777022 w 6884912"/>
              <a:gd name="connsiteY57" fmla="*/ 200276 h 1161397"/>
              <a:gd name="connsiteX58" fmla="*/ 3791246 w 6884912"/>
              <a:gd name="connsiteY58" fmla="*/ 189996 h 1161397"/>
              <a:gd name="connsiteX59" fmla="*/ 3819864 w 6884912"/>
              <a:gd name="connsiteY59" fmla="*/ 194605 h 1161397"/>
              <a:gd name="connsiteX60" fmla="*/ 3830398 w 6884912"/>
              <a:gd name="connsiteY60" fmla="*/ 188383 h 1161397"/>
              <a:gd name="connsiteX61" fmla="*/ 3834360 w 6884912"/>
              <a:gd name="connsiteY61" fmla="*/ 188992 h 1161397"/>
              <a:gd name="connsiteX62" fmla="*/ 3843715 w 6884912"/>
              <a:gd name="connsiteY62" fmla="*/ 188752 h 1161397"/>
              <a:gd name="connsiteX63" fmla="*/ 3842609 w 6884912"/>
              <a:gd name="connsiteY63" fmla="*/ 197386 h 1161397"/>
              <a:gd name="connsiteX64" fmla="*/ 3853961 w 6884912"/>
              <a:gd name="connsiteY64" fmla="*/ 213380 h 1161397"/>
              <a:gd name="connsiteX65" fmla="*/ 3907640 w 6884912"/>
              <a:gd name="connsiteY65" fmla="*/ 207568 h 1161397"/>
              <a:gd name="connsiteX66" fmla="*/ 3910449 w 6884912"/>
              <a:gd name="connsiteY66" fmla="*/ 197808 h 1161397"/>
              <a:gd name="connsiteX67" fmla="*/ 3917197 w 6884912"/>
              <a:gd name="connsiteY67" fmla="*/ 196121 h 1161397"/>
              <a:gd name="connsiteX68" fmla="*/ 3922400 w 6884912"/>
              <a:gd name="connsiteY68" fmla="*/ 205056 h 1161397"/>
              <a:gd name="connsiteX69" fmla="*/ 4013061 w 6884912"/>
              <a:gd name="connsiteY69" fmla="*/ 224874 h 1161397"/>
              <a:gd name="connsiteX70" fmla="*/ 4220717 w 6884912"/>
              <a:gd name="connsiteY70" fmla="*/ 192946 h 1161397"/>
              <a:gd name="connsiteX71" fmla="*/ 4228802 w 6884912"/>
              <a:gd name="connsiteY71" fmla="*/ 201468 h 1161397"/>
              <a:gd name="connsiteX72" fmla="*/ 4289361 w 6884912"/>
              <a:gd name="connsiteY72" fmla="*/ 196642 h 1161397"/>
              <a:gd name="connsiteX73" fmla="*/ 4498913 w 6884912"/>
              <a:gd name="connsiteY73" fmla="*/ 118915 h 1161397"/>
              <a:gd name="connsiteX74" fmla="*/ 4617330 w 6884912"/>
              <a:gd name="connsiteY74" fmla="*/ 111163 h 1161397"/>
              <a:gd name="connsiteX75" fmla="*/ 4659778 w 6884912"/>
              <a:gd name="connsiteY75" fmla="*/ 118219 h 1161397"/>
              <a:gd name="connsiteX76" fmla="*/ 4730870 w 6884912"/>
              <a:gd name="connsiteY76" fmla="*/ 129432 h 1161397"/>
              <a:gd name="connsiteX77" fmla="*/ 4844073 w 6884912"/>
              <a:gd name="connsiteY77" fmla="*/ 161768 h 1161397"/>
              <a:gd name="connsiteX78" fmla="*/ 4856454 w 6884912"/>
              <a:gd name="connsiteY78" fmla="*/ 130488 h 1161397"/>
              <a:gd name="connsiteX79" fmla="*/ 4920038 w 6884912"/>
              <a:gd name="connsiteY79" fmla="*/ 140418 h 1161397"/>
              <a:gd name="connsiteX80" fmla="*/ 5016639 w 6884912"/>
              <a:gd name="connsiteY80" fmla="*/ 158905 h 1161397"/>
              <a:gd name="connsiteX81" fmla="*/ 5072009 w 6884912"/>
              <a:gd name="connsiteY81" fmla="*/ 161502 h 1161397"/>
              <a:gd name="connsiteX82" fmla="*/ 5223626 w 6884912"/>
              <a:gd name="connsiteY82" fmla="*/ 177356 h 1161397"/>
              <a:gd name="connsiteX83" fmla="*/ 5375773 w 6884912"/>
              <a:gd name="connsiteY83" fmla="*/ 199913 h 1161397"/>
              <a:gd name="connsiteX84" fmla="*/ 5467502 w 6884912"/>
              <a:gd name="connsiteY84" fmla="*/ 250963 h 1161397"/>
              <a:gd name="connsiteX85" fmla="*/ 5592395 w 6884912"/>
              <a:gd name="connsiteY85" fmla="*/ 265434 h 1161397"/>
              <a:gd name="connsiteX86" fmla="*/ 5613532 w 6884912"/>
              <a:gd name="connsiteY86" fmla="*/ 273379 h 1161397"/>
              <a:gd name="connsiteX87" fmla="*/ 5642173 w 6884912"/>
              <a:gd name="connsiteY87" fmla="*/ 266904 h 1161397"/>
              <a:gd name="connsiteX88" fmla="*/ 5756910 w 6884912"/>
              <a:gd name="connsiteY88" fmla="*/ 239211 h 1161397"/>
              <a:gd name="connsiteX89" fmla="*/ 5846667 w 6884912"/>
              <a:gd name="connsiteY89" fmla="*/ 201786 h 1161397"/>
              <a:gd name="connsiteX90" fmla="*/ 5960732 w 6884912"/>
              <a:gd name="connsiteY90" fmla="*/ 220708 h 1161397"/>
              <a:gd name="connsiteX91" fmla="*/ 6029542 w 6884912"/>
              <a:gd name="connsiteY91" fmla="*/ 210339 h 1161397"/>
              <a:gd name="connsiteX92" fmla="*/ 6141123 w 6884912"/>
              <a:gd name="connsiteY92" fmla="*/ 159923 h 1161397"/>
              <a:gd name="connsiteX93" fmla="*/ 6290640 w 6884912"/>
              <a:gd name="connsiteY93" fmla="*/ 167441 h 1161397"/>
              <a:gd name="connsiteX94" fmla="*/ 6322806 w 6884912"/>
              <a:gd name="connsiteY94" fmla="*/ 213293 h 1161397"/>
              <a:gd name="connsiteX95" fmla="*/ 6380420 w 6884912"/>
              <a:gd name="connsiteY95" fmla="*/ 173195 h 1161397"/>
              <a:gd name="connsiteX96" fmla="*/ 6507891 w 6884912"/>
              <a:gd name="connsiteY96" fmla="*/ 118474 h 1161397"/>
              <a:gd name="connsiteX97" fmla="*/ 6571807 w 6884912"/>
              <a:gd name="connsiteY97" fmla="*/ 98636 h 1161397"/>
              <a:gd name="connsiteX98" fmla="*/ 6671880 w 6884912"/>
              <a:gd name="connsiteY98" fmla="*/ 82931 h 1161397"/>
              <a:gd name="connsiteX99" fmla="*/ 6702266 w 6884912"/>
              <a:gd name="connsiteY99" fmla="*/ 75470 h 1161397"/>
              <a:gd name="connsiteX100" fmla="*/ 6845802 w 6884912"/>
              <a:gd name="connsiteY100" fmla="*/ 24496 h 1161397"/>
              <a:gd name="connsiteX101" fmla="*/ 6884912 w 6884912"/>
              <a:gd name="connsiteY10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78135 w 6884912"/>
              <a:gd name="connsiteY16" fmla="*/ 698631 h 1161397"/>
              <a:gd name="connsiteX17" fmla="*/ 1178301 w 6884912"/>
              <a:gd name="connsiteY17" fmla="*/ 698094 h 1161397"/>
              <a:gd name="connsiteX18" fmla="*/ 1242716 w 6884912"/>
              <a:gd name="connsiteY18" fmla="*/ 698052 h 1161397"/>
              <a:gd name="connsiteX19" fmla="*/ 1299977 w 6884912"/>
              <a:gd name="connsiteY19" fmla="*/ 639196 h 1161397"/>
              <a:gd name="connsiteX20" fmla="*/ 1326190 w 6884912"/>
              <a:gd name="connsiteY20" fmla="*/ 625955 h 1161397"/>
              <a:gd name="connsiteX21" fmla="*/ 1339600 w 6884912"/>
              <a:gd name="connsiteY21" fmla="*/ 616295 h 1161397"/>
              <a:gd name="connsiteX22" fmla="*/ 1340054 w 6884912"/>
              <a:gd name="connsiteY22" fmla="*/ 614022 h 1161397"/>
              <a:gd name="connsiteX23" fmla="*/ 1391606 w 6884912"/>
              <a:gd name="connsiteY23" fmla="*/ 615229 h 1161397"/>
              <a:gd name="connsiteX24" fmla="*/ 1397565 w 6884912"/>
              <a:gd name="connsiteY24" fmla="*/ 611490 h 1161397"/>
              <a:gd name="connsiteX25" fmla="*/ 1432302 w 6884912"/>
              <a:gd name="connsiteY25" fmla="*/ 617267 h 1161397"/>
              <a:gd name="connsiteX26" fmla="*/ 1449644 w 6884912"/>
              <a:gd name="connsiteY26" fmla="*/ 617591 h 1161397"/>
              <a:gd name="connsiteX27" fmla="*/ 1455793 w 6884912"/>
              <a:gd name="connsiteY27" fmla="*/ 623174 h 1161397"/>
              <a:gd name="connsiteX28" fmla="*/ 1480758 w 6884912"/>
              <a:gd name="connsiteY28" fmla="*/ 620863 h 1161397"/>
              <a:gd name="connsiteX29" fmla="*/ 1483154 w 6884912"/>
              <a:gd name="connsiteY29" fmla="*/ 618527 h 1161397"/>
              <a:gd name="connsiteX30" fmla="*/ 1505495 w 6884912"/>
              <a:gd name="connsiteY30" fmla="*/ 624325 h 1161397"/>
              <a:gd name="connsiteX31" fmla="*/ 1526340 w 6884912"/>
              <a:gd name="connsiteY31" fmla="*/ 638496 h 1161397"/>
              <a:gd name="connsiteX32" fmla="*/ 1731986 w 6884912"/>
              <a:gd name="connsiteY32" fmla="*/ 589682 h 1161397"/>
              <a:gd name="connsiteX33" fmla="*/ 1927935 w 6884912"/>
              <a:gd name="connsiteY33" fmla="*/ 628540 h 1161397"/>
              <a:gd name="connsiteX34" fmla="*/ 2039075 w 6884912"/>
              <a:gd name="connsiteY34" fmla="*/ 599964 h 1161397"/>
              <a:gd name="connsiteX35" fmla="*/ 2066980 w 6884912"/>
              <a:gd name="connsiteY35" fmla="*/ 550413 h 1161397"/>
              <a:gd name="connsiteX36" fmla="*/ 2352236 w 6884912"/>
              <a:gd name="connsiteY36" fmla="*/ 519602 h 1161397"/>
              <a:gd name="connsiteX37" fmla="*/ 2420791 w 6884912"/>
              <a:gd name="connsiteY37" fmla="*/ 492826 h 1161397"/>
              <a:gd name="connsiteX38" fmla="*/ 2489932 w 6884912"/>
              <a:gd name="connsiteY38" fmla="*/ 507864 h 1161397"/>
              <a:gd name="connsiteX39" fmla="*/ 2512917 w 6884912"/>
              <a:gd name="connsiteY39" fmla="*/ 489127 h 1161397"/>
              <a:gd name="connsiteX40" fmla="*/ 2516783 w 6884912"/>
              <a:gd name="connsiteY40" fmla="*/ 485473 h 1161397"/>
              <a:gd name="connsiteX41" fmla="*/ 2534360 w 6884912"/>
              <a:gd name="connsiteY41" fmla="*/ 480064 h 1161397"/>
              <a:gd name="connsiteX42" fmla="*/ 2536691 w 6884912"/>
              <a:gd name="connsiteY42" fmla="*/ 467018 h 1161397"/>
              <a:gd name="connsiteX43" fmla="*/ 2561265 w 6884912"/>
              <a:gd name="connsiteY43" fmla="*/ 450623 h 1161397"/>
              <a:gd name="connsiteX44" fmla="*/ 2594349 w 6884912"/>
              <a:gd name="connsiteY44" fmla="*/ 443884 h 1161397"/>
              <a:gd name="connsiteX45" fmla="*/ 2754324 w 6884912"/>
              <a:gd name="connsiteY45" fmla="*/ 424766 h 1161397"/>
              <a:gd name="connsiteX46" fmla="*/ 2848470 w 6884912"/>
              <a:gd name="connsiteY46" fmla="*/ 405966 h 1161397"/>
              <a:gd name="connsiteX47" fmla="*/ 2881772 w 6884912"/>
              <a:gd name="connsiteY47" fmla="*/ 387260 h 1161397"/>
              <a:gd name="connsiteX48" fmla="*/ 2929932 w 6884912"/>
              <a:gd name="connsiteY48" fmla="*/ 368912 h 1161397"/>
              <a:gd name="connsiteX49" fmla="*/ 3013020 w 6884912"/>
              <a:gd name="connsiteY49" fmla="*/ 327578 h 1161397"/>
              <a:gd name="connsiteX50" fmla="*/ 3222191 w 6884912"/>
              <a:gd name="connsiteY50" fmla="*/ 307887 h 1161397"/>
              <a:gd name="connsiteX51" fmla="*/ 3227953 w 6884912"/>
              <a:gd name="connsiteY51" fmla="*/ 297650 h 1161397"/>
              <a:gd name="connsiteX52" fmla="*/ 3510042 w 6884912"/>
              <a:gd name="connsiteY52" fmla="*/ 311820 h 1161397"/>
              <a:gd name="connsiteX53" fmla="*/ 3626773 w 6884912"/>
              <a:gd name="connsiteY53" fmla="*/ 290452 h 1161397"/>
              <a:gd name="connsiteX54" fmla="*/ 3666217 w 6884912"/>
              <a:gd name="connsiteY54" fmla="*/ 273255 h 1161397"/>
              <a:gd name="connsiteX55" fmla="*/ 3732427 w 6884912"/>
              <a:gd name="connsiteY55" fmla="*/ 245039 h 1161397"/>
              <a:gd name="connsiteX56" fmla="*/ 3777022 w 6884912"/>
              <a:gd name="connsiteY56" fmla="*/ 200276 h 1161397"/>
              <a:gd name="connsiteX57" fmla="*/ 3791246 w 6884912"/>
              <a:gd name="connsiteY57" fmla="*/ 189996 h 1161397"/>
              <a:gd name="connsiteX58" fmla="*/ 3819864 w 6884912"/>
              <a:gd name="connsiteY58" fmla="*/ 194605 h 1161397"/>
              <a:gd name="connsiteX59" fmla="*/ 3830398 w 6884912"/>
              <a:gd name="connsiteY59" fmla="*/ 188383 h 1161397"/>
              <a:gd name="connsiteX60" fmla="*/ 3834360 w 6884912"/>
              <a:gd name="connsiteY60" fmla="*/ 188992 h 1161397"/>
              <a:gd name="connsiteX61" fmla="*/ 3843715 w 6884912"/>
              <a:gd name="connsiteY61" fmla="*/ 188752 h 1161397"/>
              <a:gd name="connsiteX62" fmla="*/ 3842609 w 6884912"/>
              <a:gd name="connsiteY62" fmla="*/ 197386 h 1161397"/>
              <a:gd name="connsiteX63" fmla="*/ 3853961 w 6884912"/>
              <a:gd name="connsiteY63" fmla="*/ 213380 h 1161397"/>
              <a:gd name="connsiteX64" fmla="*/ 3907640 w 6884912"/>
              <a:gd name="connsiteY64" fmla="*/ 207568 h 1161397"/>
              <a:gd name="connsiteX65" fmla="*/ 3910449 w 6884912"/>
              <a:gd name="connsiteY65" fmla="*/ 197808 h 1161397"/>
              <a:gd name="connsiteX66" fmla="*/ 3917197 w 6884912"/>
              <a:gd name="connsiteY66" fmla="*/ 196121 h 1161397"/>
              <a:gd name="connsiteX67" fmla="*/ 3922400 w 6884912"/>
              <a:gd name="connsiteY67" fmla="*/ 205056 h 1161397"/>
              <a:gd name="connsiteX68" fmla="*/ 4013061 w 6884912"/>
              <a:gd name="connsiteY68" fmla="*/ 224874 h 1161397"/>
              <a:gd name="connsiteX69" fmla="*/ 4220717 w 6884912"/>
              <a:gd name="connsiteY69" fmla="*/ 192946 h 1161397"/>
              <a:gd name="connsiteX70" fmla="*/ 4228802 w 6884912"/>
              <a:gd name="connsiteY70" fmla="*/ 201468 h 1161397"/>
              <a:gd name="connsiteX71" fmla="*/ 4289361 w 6884912"/>
              <a:gd name="connsiteY71" fmla="*/ 196642 h 1161397"/>
              <a:gd name="connsiteX72" fmla="*/ 4498913 w 6884912"/>
              <a:gd name="connsiteY72" fmla="*/ 118915 h 1161397"/>
              <a:gd name="connsiteX73" fmla="*/ 4617330 w 6884912"/>
              <a:gd name="connsiteY73" fmla="*/ 111163 h 1161397"/>
              <a:gd name="connsiteX74" fmla="*/ 4659778 w 6884912"/>
              <a:gd name="connsiteY74" fmla="*/ 118219 h 1161397"/>
              <a:gd name="connsiteX75" fmla="*/ 4730870 w 6884912"/>
              <a:gd name="connsiteY75" fmla="*/ 129432 h 1161397"/>
              <a:gd name="connsiteX76" fmla="*/ 4844073 w 6884912"/>
              <a:gd name="connsiteY76" fmla="*/ 161768 h 1161397"/>
              <a:gd name="connsiteX77" fmla="*/ 4856454 w 6884912"/>
              <a:gd name="connsiteY77" fmla="*/ 130488 h 1161397"/>
              <a:gd name="connsiteX78" fmla="*/ 4920038 w 6884912"/>
              <a:gd name="connsiteY78" fmla="*/ 140418 h 1161397"/>
              <a:gd name="connsiteX79" fmla="*/ 5016639 w 6884912"/>
              <a:gd name="connsiteY79" fmla="*/ 158905 h 1161397"/>
              <a:gd name="connsiteX80" fmla="*/ 5072009 w 6884912"/>
              <a:gd name="connsiteY80" fmla="*/ 161502 h 1161397"/>
              <a:gd name="connsiteX81" fmla="*/ 5223626 w 6884912"/>
              <a:gd name="connsiteY81" fmla="*/ 177356 h 1161397"/>
              <a:gd name="connsiteX82" fmla="*/ 5375773 w 6884912"/>
              <a:gd name="connsiteY82" fmla="*/ 199913 h 1161397"/>
              <a:gd name="connsiteX83" fmla="*/ 5467502 w 6884912"/>
              <a:gd name="connsiteY83" fmla="*/ 250963 h 1161397"/>
              <a:gd name="connsiteX84" fmla="*/ 5592395 w 6884912"/>
              <a:gd name="connsiteY84" fmla="*/ 265434 h 1161397"/>
              <a:gd name="connsiteX85" fmla="*/ 5613532 w 6884912"/>
              <a:gd name="connsiteY85" fmla="*/ 273379 h 1161397"/>
              <a:gd name="connsiteX86" fmla="*/ 5642173 w 6884912"/>
              <a:gd name="connsiteY86" fmla="*/ 266904 h 1161397"/>
              <a:gd name="connsiteX87" fmla="*/ 5756910 w 6884912"/>
              <a:gd name="connsiteY87" fmla="*/ 239211 h 1161397"/>
              <a:gd name="connsiteX88" fmla="*/ 5846667 w 6884912"/>
              <a:gd name="connsiteY88" fmla="*/ 201786 h 1161397"/>
              <a:gd name="connsiteX89" fmla="*/ 5960732 w 6884912"/>
              <a:gd name="connsiteY89" fmla="*/ 220708 h 1161397"/>
              <a:gd name="connsiteX90" fmla="*/ 6029542 w 6884912"/>
              <a:gd name="connsiteY90" fmla="*/ 210339 h 1161397"/>
              <a:gd name="connsiteX91" fmla="*/ 6141123 w 6884912"/>
              <a:gd name="connsiteY91" fmla="*/ 159923 h 1161397"/>
              <a:gd name="connsiteX92" fmla="*/ 6290640 w 6884912"/>
              <a:gd name="connsiteY92" fmla="*/ 167441 h 1161397"/>
              <a:gd name="connsiteX93" fmla="*/ 6322806 w 6884912"/>
              <a:gd name="connsiteY93" fmla="*/ 213293 h 1161397"/>
              <a:gd name="connsiteX94" fmla="*/ 6380420 w 6884912"/>
              <a:gd name="connsiteY94" fmla="*/ 173195 h 1161397"/>
              <a:gd name="connsiteX95" fmla="*/ 6507891 w 6884912"/>
              <a:gd name="connsiteY95" fmla="*/ 118474 h 1161397"/>
              <a:gd name="connsiteX96" fmla="*/ 6571807 w 6884912"/>
              <a:gd name="connsiteY96" fmla="*/ 98636 h 1161397"/>
              <a:gd name="connsiteX97" fmla="*/ 6671880 w 6884912"/>
              <a:gd name="connsiteY97" fmla="*/ 82931 h 1161397"/>
              <a:gd name="connsiteX98" fmla="*/ 6702266 w 6884912"/>
              <a:gd name="connsiteY98" fmla="*/ 75470 h 1161397"/>
              <a:gd name="connsiteX99" fmla="*/ 6845802 w 6884912"/>
              <a:gd name="connsiteY99" fmla="*/ 24496 h 1161397"/>
              <a:gd name="connsiteX100" fmla="*/ 6884912 w 6884912"/>
              <a:gd name="connsiteY10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178301 w 6884912"/>
              <a:gd name="connsiteY16" fmla="*/ 698094 h 1161397"/>
              <a:gd name="connsiteX17" fmla="*/ 1242716 w 6884912"/>
              <a:gd name="connsiteY17" fmla="*/ 698052 h 1161397"/>
              <a:gd name="connsiteX18" fmla="*/ 1299977 w 6884912"/>
              <a:gd name="connsiteY18" fmla="*/ 639196 h 1161397"/>
              <a:gd name="connsiteX19" fmla="*/ 1326190 w 6884912"/>
              <a:gd name="connsiteY19" fmla="*/ 625955 h 1161397"/>
              <a:gd name="connsiteX20" fmla="*/ 1339600 w 6884912"/>
              <a:gd name="connsiteY20" fmla="*/ 616295 h 1161397"/>
              <a:gd name="connsiteX21" fmla="*/ 1340054 w 6884912"/>
              <a:gd name="connsiteY21" fmla="*/ 614022 h 1161397"/>
              <a:gd name="connsiteX22" fmla="*/ 1391606 w 6884912"/>
              <a:gd name="connsiteY22" fmla="*/ 615229 h 1161397"/>
              <a:gd name="connsiteX23" fmla="*/ 1397565 w 6884912"/>
              <a:gd name="connsiteY23" fmla="*/ 611490 h 1161397"/>
              <a:gd name="connsiteX24" fmla="*/ 1432302 w 6884912"/>
              <a:gd name="connsiteY24" fmla="*/ 617267 h 1161397"/>
              <a:gd name="connsiteX25" fmla="*/ 1449644 w 6884912"/>
              <a:gd name="connsiteY25" fmla="*/ 617591 h 1161397"/>
              <a:gd name="connsiteX26" fmla="*/ 1455793 w 6884912"/>
              <a:gd name="connsiteY26" fmla="*/ 623174 h 1161397"/>
              <a:gd name="connsiteX27" fmla="*/ 1480758 w 6884912"/>
              <a:gd name="connsiteY27" fmla="*/ 620863 h 1161397"/>
              <a:gd name="connsiteX28" fmla="*/ 1483154 w 6884912"/>
              <a:gd name="connsiteY28" fmla="*/ 618527 h 1161397"/>
              <a:gd name="connsiteX29" fmla="*/ 1505495 w 6884912"/>
              <a:gd name="connsiteY29" fmla="*/ 624325 h 1161397"/>
              <a:gd name="connsiteX30" fmla="*/ 1526340 w 6884912"/>
              <a:gd name="connsiteY30" fmla="*/ 638496 h 1161397"/>
              <a:gd name="connsiteX31" fmla="*/ 1731986 w 6884912"/>
              <a:gd name="connsiteY31" fmla="*/ 589682 h 1161397"/>
              <a:gd name="connsiteX32" fmla="*/ 1927935 w 6884912"/>
              <a:gd name="connsiteY32" fmla="*/ 628540 h 1161397"/>
              <a:gd name="connsiteX33" fmla="*/ 2039075 w 6884912"/>
              <a:gd name="connsiteY33" fmla="*/ 599964 h 1161397"/>
              <a:gd name="connsiteX34" fmla="*/ 2066980 w 6884912"/>
              <a:gd name="connsiteY34" fmla="*/ 550413 h 1161397"/>
              <a:gd name="connsiteX35" fmla="*/ 2352236 w 6884912"/>
              <a:gd name="connsiteY35" fmla="*/ 519602 h 1161397"/>
              <a:gd name="connsiteX36" fmla="*/ 2420791 w 6884912"/>
              <a:gd name="connsiteY36" fmla="*/ 492826 h 1161397"/>
              <a:gd name="connsiteX37" fmla="*/ 2489932 w 6884912"/>
              <a:gd name="connsiteY37" fmla="*/ 507864 h 1161397"/>
              <a:gd name="connsiteX38" fmla="*/ 2512917 w 6884912"/>
              <a:gd name="connsiteY38" fmla="*/ 489127 h 1161397"/>
              <a:gd name="connsiteX39" fmla="*/ 2516783 w 6884912"/>
              <a:gd name="connsiteY39" fmla="*/ 485473 h 1161397"/>
              <a:gd name="connsiteX40" fmla="*/ 2534360 w 6884912"/>
              <a:gd name="connsiteY40" fmla="*/ 480064 h 1161397"/>
              <a:gd name="connsiteX41" fmla="*/ 2536691 w 6884912"/>
              <a:gd name="connsiteY41" fmla="*/ 467018 h 1161397"/>
              <a:gd name="connsiteX42" fmla="*/ 2561265 w 6884912"/>
              <a:gd name="connsiteY42" fmla="*/ 450623 h 1161397"/>
              <a:gd name="connsiteX43" fmla="*/ 2594349 w 6884912"/>
              <a:gd name="connsiteY43" fmla="*/ 443884 h 1161397"/>
              <a:gd name="connsiteX44" fmla="*/ 2754324 w 6884912"/>
              <a:gd name="connsiteY44" fmla="*/ 424766 h 1161397"/>
              <a:gd name="connsiteX45" fmla="*/ 2848470 w 6884912"/>
              <a:gd name="connsiteY45" fmla="*/ 405966 h 1161397"/>
              <a:gd name="connsiteX46" fmla="*/ 2881772 w 6884912"/>
              <a:gd name="connsiteY46" fmla="*/ 387260 h 1161397"/>
              <a:gd name="connsiteX47" fmla="*/ 2929932 w 6884912"/>
              <a:gd name="connsiteY47" fmla="*/ 368912 h 1161397"/>
              <a:gd name="connsiteX48" fmla="*/ 3013020 w 6884912"/>
              <a:gd name="connsiteY48" fmla="*/ 327578 h 1161397"/>
              <a:gd name="connsiteX49" fmla="*/ 3222191 w 6884912"/>
              <a:gd name="connsiteY49" fmla="*/ 307887 h 1161397"/>
              <a:gd name="connsiteX50" fmla="*/ 3227953 w 6884912"/>
              <a:gd name="connsiteY50" fmla="*/ 297650 h 1161397"/>
              <a:gd name="connsiteX51" fmla="*/ 3510042 w 6884912"/>
              <a:gd name="connsiteY51" fmla="*/ 311820 h 1161397"/>
              <a:gd name="connsiteX52" fmla="*/ 3626773 w 6884912"/>
              <a:gd name="connsiteY52" fmla="*/ 290452 h 1161397"/>
              <a:gd name="connsiteX53" fmla="*/ 3666217 w 6884912"/>
              <a:gd name="connsiteY53" fmla="*/ 273255 h 1161397"/>
              <a:gd name="connsiteX54" fmla="*/ 3732427 w 6884912"/>
              <a:gd name="connsiteY54" fmla="*/ 245039 h 1161397"/>
              <a:gd name="connsiteX55" fmla="*/ 3777022 w 6884912"/>
              <a:gd name="connsiteY55" fmla="*/ 200276 h 1161397"/>
              <a:gd name="connsiteX56" fmla="*/ 3791246 w 6884912"/>
              <a:gd name="connsiteY56" fmla="*/ 189996 h 1161397"/>
              <a:gd name="connsiteX57" fmla="*/ 3819864 w 6884912"/>
              <a:gd name="connsiteY57" fmla="*/ 194605 h 1161397"/>
              <a:gd name="connsiteX58" fmla="*/ 3830398 w 6884912"/>
              <a:gd name="connsiteY58" fmla="*/ 188383 h 1161397"/>
              <a:gd name="connsiteX59" fmla="*/ 3834360 w 6884912"/>
              <a:gd name="connsiteY59" fmla="*/ 188992 h 1161397"/>
              <a:gd name="connsiteX60" fmla="*/ 3843715 w 6884912"/>
              <a:gd name="connsiteY60" fmla="*/ 188752 h 1161397"/>
              <a:gd name="connsiteX61" fmla="*/ 3842609 w 6884912"/>
              <a:gd name="connsiteY61" fmla="*/ 197386 h 1161397"/>
              <a:gd name="connsiteX62" fmla="*/ 3853961 w 6884912"/>
              <a:gd name="connsiteY62" fmla="*/ 213380 h 1161397"/>
              <a:gd name="connsiteX63" fmla="*/ 3907640 w 6884912"/>
              <a:gd name="connsiteY63" fmla="*/ 207568 h 1161397"/>
              <a:gd name="connsiteX64" fmla="*/ 3910449 w 6884912"/>
              <a:gd name="connsiteY64" fmla="*/ 197808 h 1161397"/>
              <a:gd name="connsiteX65" fmla="*/ 3917197 w 6884912"/>
              <a:gd name="connsiteY65" fmla="*/ 196121 h 1161397"/>
              <a:gd name="connsiteX66" fmla="*/ 3922400 w 6884912"/>
              <a:gd name="connsiteY66" fmla="*/ 205056 h 1161397"/>
              <a:gd name="connsiteX67" fmla="*/ 4013061 w 6884912"/>
              <a:gd name="connsiteY67" fmla="*/ 224874 h 1161397"/>
              <a:gd name="connsiteX68" fmla="*/ 4220717 w 6884912"/>
              <a:gd name="connsiteY68" fmla="*/ 192946 h 1161397"/>
              <a:gd name="connsiteX69" fmla="*/ 4228802 w 6884912"/>
              <a:gd name="connsiteY69" fmla="*/ 201468 h 1161397"/>
              <a:gd name="connsiteX70" fmla="*/ 4289361 w 6884912"/>
              <a:gd name="connsiteY70" fmla="*/ 196642 h 1161397"/>
              <a:gd name="connsiteX71" fmla="*/ 4498913 w 6884912"/>
              <a:gd name="connsiteY71" fmla="*/ 118915 h 1161397"/>
              <a:gd name="connsiteX72" fmla="*/ 4617330 w 6884912"/>
              <a:gd name="connsiteY72" fmla="*/ 111163 h 1161397"/>
              <a:gd name="connsiteX73" fmla="*/ 4659778 w 6884912"/>
              <a:gd name="connsiteY73" fmla="*/ 118219 h 1161397"/>
              <a:gd name="connsiteX74" fmla="*/ 4730870 w 6884912"/>
              <a:gd name="connsiteY74" fmla="*/ 129432 h 1161397"/>
              <a:gd name="connsiteX75" fmla="*/ 4844073 w 6884912"/>
              <a:gd name="connsiteY75" fmla="*/ 161768 h 1161397"/>
              <a:gd name="connsiteX76" fmla="*/ 4856454 w 6884912"/>
              <a:gd name="connsiteY76" fmla="*/ 130488 h 1161397"/>
              <a:gd name="connsiteX77" fmla="*/ 4920038 w 6884912"/>
              <a:gd name="connsiteY77" fmla="*/ 140418 h 1161397"/>
              <a:gd name="connsiteX78" fmla="*/ 5016639 w 6884912"/>
              <a:gd name="connsiteY78" fmla="*/ 158905 h 1161397"/>
              <a:gd name="connsiteX79" fmla="*/ 5072009 w 6884912"/>
              <a:gd name="connsiteY79" fmla="*/ 161502 h 1161397"/>
              <a:gd name="connsiteX80" fmla="*/ 5223626 w 6884912"/>
              <a:gd name="connsiteY80" fmla="*/ 177356 h 1161397"/>
              <a:gd name="connsiteX81" fmla="*/ 5375773 w 6884912"/>
              <a:gd name="connsiteY81" fmla="*/ 199913 h 1161397"/>
              <a:gd name="connsiteX82" fmla="*/ 5467502 w 6884912"/>
              <a:gd name="connsiteY82" fmla="*/ 250963 h 1161397"/>
              <a:gd name="connsiteX83" fmla="*/ 5592395 w 6884912"/>
              <a:gd name="connsiteY83" fmla="*/ 265434 h 1161397"/>
              <a:gd name="connsiteX84" fmla="*/ 5613532 w 6884912"/>
              <a:gd name="connsiteY84" fmla="*/ 273379 h 1161397"/>
              <a:gd name="connsiteX85" fmla="*/ 5642173 w 6884912"/>
              <a:gd name="connsiteY85" fmla="*/ 266904 h 1161397"/>
              <a:gd name="connsiteX86" fmla="*/ 5756910 w 6884912"/>
              <a:gd name="connsiteY86" fmla="*/ 239211 h 1161397"/>
              <a:gd name="connsiteX87" fmla="*/ 5846667 w 6884912"/>
              <a:gd name="connsiteY87" fmla="*/ 201786 h 1161397"/>
              <a:gd name="connsiteX88" fmla="*/ 5960732 w 6884912"/>
              <a:gd name="connsiteY88" fmla="*/ 220708 h 1161397"/>
              <a:gd name="connsiteX89" fmla="*/ 6029542 w 6884912"/>
              <a:gd name="connsiteY89" fmla="*/ 210339 h 1161397"/>
              <a:gd name="connsiteX90" fmla="*/ 6141123 w 6884912"/>
              <a:gd name="connsiteY90" fmla="*/ 159923 h 1161397"/>
              <a:gd name="connsiteX91" fmla="*/ 6290640 w 6884912"/>
              <a:gd name="connsiteY91" fmla="*/ 167441 h 1161397"/>
              <a:gd name="connsiteX92" fmla="*/ 6322806 w 6884912"/>
              <a:gd name="connsiteY92" fmla="*/ 213293 h 1161397"/>
              <a:gd name="connsiteX93" fmla="*/ 6380420 w 6884912"/>
              <a:gd name="connsiteY93" fmla="*/ 173195 h 1161397"/>
              <a:gd name="connsiteX94" fmla="*/ 6507891 w 6884912"/>
              <a:gd name="connsiteY94" fmla="*/ 118474 h 1161397"/>
              <a:gd name="connsiteX95" fmla="*/ 6571807 w 6884912"/>
              <a:gd name="connsiteY95" fmla="*/ 98636 h 1161397"/>
              <a:gd name="connsiteX96" fmla="*/ 6671880 w 6884912"/>
              <a:gd name="connsiteY96" fmla="*/ 82931 h 1161397"/>
              <a:gd name="connsiteX97" fmla="*/ 6702266 w 6884912"/>
              <a:gd name="connsiteY97" fmla="*/ 75470 h 1161397"/>
              <a:gd name="connsiteX98" fmla="*/ 6845802 w 6884912"/>
              <a:gd name="connsiteY98" fmla="*/ 24496 h 1161397"/>
              <a:gd name="connsiteX99" fmla="*/ 6884912 w 6884912"/>
              <a:gd name="connsiteY9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7166 w 6884912"/>
              <a:gd name="connsiteY14" fmla="*/ 744338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088181"/>
                  <a:pt x="115388" y="1111320"/>
                </a:cubicBezTo>
                <a:cubicBezTo>
                  <a:pt x="146435" y="1096221"/>
                  <a:pt x="156823" y="1079485"/>
                  <a:pt x="213420" y="1056868"/>
                </a:cubicBezTo>
                <a:cubicBezTo>
                  <a:pt x="288217" y="1040787"/>
                  <a:pt x="383333" y="1044881"/>
                  <a:pt x="454970" y="1023343"/>
                </a:cubicBezTo>
                <a:cubicBezTo>
                  <a:pt x="440966" y="999969"/>
                  <a:pt x="571419" y="1006841"/>
                  <a:pt x="548162" y="984908"/>
                </a:cubicBezTo>
                <a:cubicBezTo>
                  <a:pt x="561321" y="956563"/>
                  <a:pt x="637415" y="1010272"/>
                  <a:pt x="651408" y="984938"/>
                </a:cubicBezTo>
                <a:cubicBezTo>
                  <a:pt x="671652" y="980952"/>
                  <a:pt x="698726" y="950833"/>
                  <a:pt x="723108" y="941904"/>
                </a:cubicBezTo>
                <a:cubicBezTo>
                  <a:pt x="760262" y="946949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6251" y="768649"/>
                  <a:pt x="1137166" y="744338"/>
                </a:cubicBezTo>
                <a:lnTo>
                  <a:pt x="1207847" y="689087"/>
                </a:lnTo>
                <a:cubicBezTo>
                  <a:pt x="1226429" y="687736"/>
                  <a:pt x="1222409" y="707958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cubicBezTo>
                  <a:pt x="1339751" y="615537"/>
                  <a:pt x="1339903" y="614780"/>
                  <a:pt x="1340054" y="614022"/>
                </a:cubicBez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61730" y="317407"/>
                  <a:pt x="3186369" y="312875"/>
                  <a:pt x="3222191" y="307887"/>
                </a:cubicBezTo>
                <a:cubicBezTo>
                  <a:pt x="3223593" y="304249"/>
                  <a:pt x="3179978" y="296995"/>
                  <a:pt x="3227953" y="297650"/>
                </a:cubicBezTo>
                <a:cubicBezTo>
                  <a:pt x="3275928" y="298306"/>
                  <a:pt x="3443572" y="313020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62781" y="222856"/>
                  <a:pt x="4184760" y="196847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61586" y="136690"/>
                  <a:pt x="4823142" y="161592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7769" y="214252"/>
                  <a:pt x="6349573" y="188998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lnTo>
                  <a:pt x="6884912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63313B7-3007-48A7-BE97-9A74C1121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9709" y="1188721"/>
            <a:ext cx="6101541" cy="796530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2" descr="Organizing Your First Text Analytics Project | by Sakshi Gupta | Towards  Data Science">
            <a:extLst>
              <a:ext uri="{FF2B5EF4-FFF2-40B4-BE49-F238E27FC236}">
                <a16:creationId xmlns:a16="http://schemas.microsoft.com/office/drawing/2014/main" id="{C7C43AA8-2EBF-536F-C677-796262D2B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6" r="27291" b="1"/>
          <a:stretch/>
        </p:blipFill>
        <p:spPr bwMode="auto">
          <a:xfrm>
            <a:off x="1085848" y="1454727"/>
            <a:ext cx="5556020" cy="746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6">
            <a:extLst>
              <a:ext uri="{FF2B5EF4-FFF2-40B4-BE49-F238E27FC236}">
                <a16:creationId xmlns:a16="http://schemas.microsoft.com/office/drawing/2014/main" id="{3FD46A31-BFB8-4D6E-8A49-A2DC0DEDA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4760" y="8804481"/>
            <a:ext cx="2051438" cy="643476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72D9F-C974-1501-CB73-AB63450B6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3782" y="2542403"/>
            <a:ext cx="10083218" cy="6611629"/>
          </a:xfrm>
        </p:spPr>
        <p:txBody>
          <a:bodyPr>
            <a:noAutofit/>
          </a:bodyPr>
          <a:lstStyle/>
          <a:p>
            <a:pPr marL="1440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lang="en-GB" sz="3200" b="1" u="sng" spc="-1" dirty="0">
                <a:latin typeface="Arial" panose="020B0604020202020204" pitchFamily="34" charset="0"/>
                <a:cs typeface="Arial" panose="020B0604020202020204" pitchFamily="34" charset="0"/>
              </a:rPr>
              <a:t>Results of </a:t>
            </a:r>
            <a:r>
              <a:rPr lang="en-GB" sz="3200" b="1" u="sng" spc="-1" dirty="0" err="1">
                <a:latin typeface="Arial" panose="020B0604020202020204" pitchFamily="34" charset="0"/>
                <a:cs typeface="Arial" panose="020B0604020202020204" pitchFamily="34" charset="0"/>
              </a:rPr>
              <a:t>iCOP</a:t>
            </a:r>
            <a:r>
              <a:rPr lang="en-GB" sz="3200" b="1" u="sng" spc="-1" dirty="0">
                <a:latin typeface="Arial" panose="020B0604020202020204" pitchFamily="34" charset="0"/>
                <a:cs typeface="Arial" panose="020B0604020202020204" pitchFamily="34" charset="0"/>
              </a:rPr>
              <a:t> filename classifier (Phase 1) on </a:t>
            </a:r>
            <a:br>
              <a:rPr lang="en-GB" sz="3200" b="1" u="sng" spc="-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u="sng" spc="-1" dirty="0">
                <a:latin typeface="Arial" panose="020B0604020202020204" pitchFamily="34" charset="0"/>
                <a:cs typeface="Arial" panose="020B0604020202020204" pitchFamily="34" charset="0"/>
              </a:rPr>
              <a:t>new dataset of ASEAN filenames (285K)</a:t>
            </a:r>
            <a:br>
              <a:rPr lang="en-GB" sz="3200" b="1" u="sng" spc="-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b="1" u="sng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584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3200" spc="-1" dirty="0">
                <a:latin typeface="Arial" panose="020B0604020202020204" pitchFamily="34" charset="0"/>
                <a:cs typeface="Arial" panose="020B0604020202020204" pitchFamily="34" charset="0"/>
              </a:rPr>
              <a:t>Adjusted original scripts for handling Asian language characters</a:t>
            </a:r>
          </a:p>
          <a:p>
            <a:pPr marL="91584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3200" spc="-1" dirty="0">
                <a:latin typeface="Arial" panose="020B0604020202020204" pitchFamily="34" charset="0"/>
                <a:cs typeface="Arial" panose="020B0604020202020204" pitchFamily="34" charset="0"/>
              </a:rPr>
              <a:t>Model trained on EU – UK filenames </a:t>
            </a:r>
            <a:br>
              <a:rPr lang="en-GB" sz="3200" spc="-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spc="-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3200" spc="-1" dirty="0" err="1">
                <a:latin typeface="Arial" panose="020B0604020202020204" pitchFamily="34" charset="0"/>
                <a:cs typeface="Arial" panose="020B0604020202020204" pitchFamily="34" charset="0"/>
              </a:rPr>
              <a:t>iCOP</a:t>
            </a:r>
            <a:r>
              <a:rPr lang="en-GB" sz="3200" spc="-1" dirty="0">
                <a:latin typeface="Arial" panose="020B0604020202020204" pitchFamily="34" charset="0"/>
                <a:cs typeface="Arial" panose="020B0604020202020204" pitchFamily="34" charset="0"/>
              </a:rPr>
              <a:t> stage 1)</a:t>
            </a:r>
          </a:p>
          <a:p>
            <a:pPr marL="91584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3200" b="0" strike="noStrike" spc="-1" dirty="0">
                <a:latin typeface="Arial" panose="020B0604020202020204" pitchFamily="34" charset="0"/>
                <a:cs typeface="Arial" panose="020B0604020202020204" pitchFamily="34" charset="0"/>
              </a:rPr>
              <a:t>CSAM: 76.1% </a:t>
            </a:r>
            <a:r>
              <a:rPr lang="en-GB" sz="3200" b="0" strike="noStrike" spc="-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GB" sz="3200" spc="-1" dirty="0">
                <a:latin typeface="Arial" panose="020B0604020202020204" pitchFamily="34" charset="0"/>
                <a:cs typeface="Arial" panose="020B0604020202020204" pitchFamily="34" charset="0"/>
              </a:rPr>
              <a:t>10.4</a:t>
            </a:r>
            <a:r>
              <a:rPr lang="en-GB" sz="3200" b="0" strike="noStrike" spc="-1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200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8640" lvl="1" indent="0">
              <a:spcBef>
                <a:spcPts val="1001"/>
              </a:spcBef>
              <a:buClr>
                <a:srgbClr val="000000"/>
              </a:buClr>
              <a:buNone/>
            </a:pPr>
            <a:br>
              <a:rPr lang="en-GB" sz="3200" b="1" spc="-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spc="-1" dirty="0">
                <a:latin typeface="Arial" panose="020B0604020202020204" pitchFamily="34" charset="0"/>
                <a:cs typeface="Arial" panose="020B0604020202020204" pitchFamily="34" charset="0"/>
              </a:rPr>
              <a:t>This result confirms that AI-supported tools need to be (re)trained to enable deployment in Southeast Asia</a:t>
            </a:r>
            <a:br>
              <a:rPr lang="en-GB" sz="3200" b="1" spc="-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spc="-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“bias” in AI-supported tools</a:t>
            </a: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416048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46F5D-FF87-3A26-8D8D-FC5952A78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822960"/>
            <a:ext cx="5401290" cy="8147304"/>
          </a:xfrm>
        </p:spPr>
        <p:txBody>
          <a:bodyPr>
            <a:normAutofit/>
          </a:bodyPr>
          <a:lstStyle/>
          <a:p>
            <a:r>
              <a:rPr lang="en-US" sz="8100">
                <a:latin typeface="Arial" panose="020B0604020202020204" pitchFamily="34" charset="0"/>
                <a:cs typeface="Arial" panose="020B0604020202020204" pitchFamily="34" charset="0"/>
              </a:rPr>
              <a:t>Filename Analysis (2) </a:t>
            </a:r>
            <a:endParaRPr lang="en-BE" sz="81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815975" y="4888073"/>
            <a:ext cx="6720840" cy="27432"/>
          </a:xfrm>
          <a:custGeom>
            <a:avLst/>
            <a:gdLst>
              <a:gd name="connsiteX0" fmla="*/ 0 w 6720840"/>
              <a:gd name="connsiteY0" fmla="*/ 0 h 27432"/>
              <a:gd name="connsiteX1" fmla="*/ 672084 w 6720840"/>
              <a:gd name="connsiteY1" fmla="*/ 0 h 27432"/>
              <a:gd name="connsiteX2" fmla="*/ 1344168 w 6720840"/>
              <a:gd name="connsiteY2" fmla="*/ 0 h 27432"/>
              <a:gd name="connsiteX3" fmla="*/ 2016252 w 6720840"/>
              <a:gd name="connsiteY3" fmla="*/ 0 h 27432"/>
              <a:gd name="connsiteX4" fmla="*/ 2822753 w 6720840"/>
              <a:gd name="connsiteY4" fmla="*/ 0 h 27432"/>
              <a:gd name="connsiteX5" fmla="*/ 3562045 w 6720840"/>
              <a:gd name="connsiteY5" fmla="*/ 0 h 27432"/>
              <a:gd name="connsiteX6" fmla="*/ 4032504 w 6720840"/>
              <a:gd name="connsiteY6" fmla="*/ 0 h 27432"/>
              <a:gd name="connsiteX7" fmla="*/ 4637380 w 6720840"/>
              <a:gd name="connsiteY7" fmla="*/ 0 h 27432"/>
              <a:gd name="connsiteX8" fmla="*/ 5443880 w 6720840"/>
              <a:gd name="connsiteY8" fmla="*/ 0 h 27432"/>
              <a:gd name="connsiteX9" fmla="*/ 6115964 w 6720840"/>
              <a:gd name="connsiteY9" fmla="*/ 0 h 27432"/>
              <a:gd name="connsiteX10" fmla="*/ 6720840 w 6720840"/>
              <a:gd name="connsiteY10" fmla="*/ 0 h 27432"/>
              <a:gd name="connsiteX11" fmla="*/ 6720840 w 6720840"/>
              <a:gd name="connsiteY11" fmla="*/ 27432 h 27432"/>
              <a:gd name="connsiteX12" fmla="*/ 6183173 w 6720840"/>
              <a:gd name="connsiteY12" fmla="*/ 27432 h 27432"/>
              <a:gd name="connsiteX13" fmla="*/ 5376672 w 6720840"/>
              <a:gd name="connsiteY13" fmla="*/ 27432 h 27432"/>
              <a:gd name="connsiteX14" fmla="*/ 4839005 w 6720840"/>
              <a:gd name="connsiteY14" fmla="*/ 27432 h 27432"/>
              <a:gd name="connsiteX15" fmla="*/ 4368546 w 6720840"/>
              <a:gd name="connsiteY15" fmla="*/ 27432 h 27432"/>
              <a:gd name="connsiteX16" fmla="*/ 3898087 w 6720840"/>
              <a:gd name="connsiteY16" fmla="*/ 27432 h 27432"/>
              <a:gd name="connsiteX17" fmla="*/ 3158795 w 6720840"/>
              <a:gd name="connsiteY17" fmla="*/ 27432 h 27432"/>
              <a:gd name="connsiteX18" fmla="*/ 2688336 w 6720840"/>
              <a:gd name="connsiteY18" fmla="*/ 27432 h 27432"/>
              <a:gd name="connsiteX19" fmla="*/ 2016252 w 6720840"/>
              <a:gd name="connsiteY19" fmla="*/ 27432 h 27432"/>
              <a:gd name="connsiteX20" fmla="*/ 1478585 w 6720840"/>
              <a:gd name="connsiteY20" fmla="*/ 27432 h 27432"/>
              <a:gd name="connsiteX21" fmla="*/ 806501 w 6720840"/>
              <a:gd name="connsiteY21" fmla="*/ 27432 h 27432"/>
              <a:gd name="connsiteX22" fmla="*/ 0 w 6720840"/>
              <a:gd name="connsiteY22" fmla="*/ 27432 h 27432"/>
              <a:gd name="connsiteX23" fmla="*/ 0 w 6720840"/>
              <a:gd name="connsiteY23" fmla="*/ 0 h 27432"/>
              <a:gd name="connsiteX0" fmla="*/ 0 w 6720840"/>
              <a:gd name="connsiteY0" fmla="*/ 0 h 27432"/>
              <a:gd name="connsiteX1" fmla="*/ 604876 w 6720840"/>
              <a:gd name="connsiteY1" fmla="*/ 0 h 27432"/>
              <a:gd name="connsiteX2" fmla="*/ 1075334 w 6720840"/>
              <a:gd name="connsiteY2" fmla="*/ 0 h 27432"/>
              <a:gd name="connsiteX3" fmla="*/ 1881835 w 6720840"/>
              <a:gd name="connsiteY3" fmla="*/ 0 h 27432"/>
              <a:gd name="connsiteX4" fmla="*/ 2486711 w 6720840"/>
              <a:gd name="connsiteY4" fmla="*/ 0 h 27432"/>
              <a:gd name="connsiteX5" fmla="*/ 3091586 w 6720840"/>
              <a:gd name="connsiteY5" fmla="*/ 0 h 27432"/>
              <a:gd name="connsiteX6" fmla="*/ 3898087 w 6720840"/>
              <a:gd name="connsiteY6" fmla="*/ 0 h 27432"/>
              <a:gd name="connsiteX7" fmla="*/ 4435754 w 6720840"/>
              <a:gd name="connsiteY7" fmla="*/ 0 h 27432"/>
              <a:gd name="connsiteX8" fmla="*/ 5242255 w 6720840"/>
              <a:gd name="connsiteY8" fmla="*/ 0 h 27432"/>
              <a:gd name="connsiteX9" fmla="*/ 6048756 w 6720840"/>
              <a:gd name="connsiteY9" fmla="*/ 0 h 27432"/>
              <a:gd name="connsiteX10" fmla="*/ 6720840 w 6720840"/>
              <a:gd name="connsiteY10" fmla="*/ 0 h 27432"/>
              <a:gd name="connsiteX11" fmla="*/ 6720840 w 6720840"/>
              <a:gd name="connsiteY11" fmla="*/ 27432 h 27432"/>
              <a:gd name="connsiteX12" fmla="*/ 5981548 w 6720840"/>
              <a:gd name="connsiteY12" fmla="*/ 27432 h 27432"/>
              <a:gd name="connsiteX13" fmla="*/ 5175047 w 6720840"/>
              <a:gd name="connsiteY13" fmla="*/ 27432 h 27432"/>
              <a:gd name="connsiteX14" fmla="*/ 4368546 w 6720840"/>
              <a:gd name="connsiteY14" fmla="*/ 27432 h 27432"/>
              <a:gd name="connsiteX15" fmla="*/ 3830879 w 6720840"/>
              <a:gd name="connsiteY15" fmla="*/ 27432 h 27432"/>
              <a:gd name="connsiteX16" fmla="*/ 3158795 w 6720840"/>
              <a:gd name="connsiteY16" fmla="*/ 27432 h 27432"/>
              <a:gd name="connsiteX17" fmla="*/ 2352294 w 6720840"/>
              <a:gd name="connsiteY17" fmla="*/ 27432 h 27432"/>
              <a:gd name="connsiteX18" fmla="*/ 1680210 w 6720840"/>
              <a:gd name="connsiteY18" fmla="*/ 27432 h 27432"/>
              <a:gd name="connsiteX19" fmla="*/ 1209751 w 6720840"/>
              <a:gd name="connsiteY19" fmla="*/ 27432 h 27432"/>
              <a:gd name="connsiteX20" fmla="*/ 672084 w 6720840"/>
              <a:gd name="connsiteY20" fmla="*/ 27432 h 27432"/>
              <a:gd name="connsiteX21" fmla="*/ 0 w 6720840"/>
              <a:gd name="connsiteY21" fmla="*/ 27432 h 27432"/>
              <a:gd name="connsiteX22" fmla="*/ 0 w 6720840"/>
              <a:gd name="connsiteY22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20840" h="27432" fill="none" extrusionOk="0">
                <a:moveTo>
                  <a:pt x="0" y="0"/>
                </a:moveTo>
                <a:cubicBezTo>
                  <a:pt x="239724" y="28696"/>
                  <a:pt x="476235" y="-17714"/>
                  <a:pt x="672084" y="0"/>
                </a:cubicBezTo>
                <a:cubicBezTo>
                  <a:pt x="832865" y="64435"/>
                  <a:pt x="1049815" y="-43154"/>
                  <a:pt x="1344168" y="0"/>
                </a:cubicBezTo>
                <a:cubicBezTo>
                  <a:pt x="1625820" y="-9602"/>
                  <a:pt x="1734555" y="7844"/>
                  <a:pt x="2016252" y="0"/>
                </a:cubicBezTo>
                <a:cubicBezTo>
                  <a:pt x="2294545" y="-23604"/>
                  <a:pt x="2489549" y="3849"/>
                  <a:pt x="2822753" y="0"/>
                </a:cubicBezTo>
                <a:cubicBezTo>
                  <a:pt x="3161443" y="-13293"/>
                  <a:pt x="3337076" y="19247"/>
                  <a:pt x="3562045" y="0"/>
                </a:cubicBezTo>
                <a:cubicBezTo>
                  <a:pt x="3808293" y="1492"/>
                  <a:pt x="3929668" y="35688"/>
                  <a:pt x="4032504" y="0"/>
                </a:cubicBezTo>
                <a:cubicBezTo>
                  <a:pt x="4176924" y="-4921"/>
                  <a:pt x="4362509" y="-12463"/>
                  <a:pt x="4637380" y="0"/>
                </a:cubicBezTo>
                <a:cubicBezTo>
                  <a:pt x="4924856" y="5601"/>
                  <a:pt x="5246474" y="21876"/>
                  <a:pt x="5443880" y="0"/>
                </a:cubicBezTo>
                <a:cubicBezTo>
                  <a:pt x="5675753" y="13430"/>
                  <a:pt x="5980419" y="33301"/>
                  <a:pt x="6115964" y="0"/>
                </a:cubicBezTo>
                <a:cubicBezTo>
                  <a:pt x="6281362" y="16586"/>
                  <a:pt x="6591298" y="-24809"/>
                  <a:pt x="6720840" y="0"/>
                </a:cubicBezTo>
                <a:cubicBezTo>
                  <a:pt x="6719974" y="8091"/>
                  <a:pt x="6721185" y="20268"/>
                  <a:pt x="6720840" y="27432"/>
                </a:cubicBezTo>
                <a:cubicBezTo>
                  <a:pt x="6503038" y="36778"/>
                  <a:pt x="6395205" y="-3425"/>
                  <a:pt x="6183173" y="27432"/>
                </a:cubicBezTo>
                <a:cubicBezTo>
                  <a:pt x="5955574" y="46312"/>
                  <a:pt x="5588520" y="28238"/>
                  <a:pt x="5376672" y="27432"/>
                </a:cubicBezTo>
                <a:cubicBezTo>
                  <a:pt x="5151222" y="15876"/>
                  <a:pt x="4981754" y="22392"/>
                  <a:pt x="4839005" y="27432"/>
                </a:cubicBezTo>
                <a:cubicBezTo>
                  <a:pt x="4719450" y="48455"/>
                  <a:pt x="4517678" y="51098"/>
                  <a:pt x="4368546" y="27432"/>
                </a:cubicBezTo>
                <a:cubicBezTo>
                  <a:pt x="4231407" y="10835"/>
                  <a:pt x="4060830" y="-1650"/>
                  <a:pt x="3898087" y="27432"/>
                </a:cubicBezTo>
                <a:cubicBezTo>
                  <a:pt x="3739761" y="-8329"/>
                  <a:pt x="3514643" y="-21548"/>
                  <a:pt x="3158795" y="27432"/>
                </a:cubicBezTo>
                <a:cubicBezTo>
                  <a:pt x="2810507" y="42065"/>
                  <a:pt x="2836081" y="26162"/>
                  <a:pt x="2688336" y="27432"/>
                </a:cubicBezTo>
                <a:cubicBezTo>
                  <a:pt x="2548006" y="22336"/>
                  <a:pt x="2364749" y="56049"/>
                  <a:pt x="2016252" y="27432"/>
                </a:cubicBezTo>
                <a:cubicBezTo>
                  <a:pt x="1725494" y="-8308"/>
                  <a:pt x="1735858" y="19504"/>
                  <a:pt x="1478585" y="27432"/>
                </a:cubicBezTo>
                <a:cubicBezTo>
                  <a:pt x="1221677" y="36203"/>
                  <a:pt x="1060341" y="12364"/>
                  <a:pt x="806501" y="27432"/>
                </a:cubicBezTo>
                <a:cubicBezTo>
                  <a:pt x="558153" y="42079"/>
                  <a:pt x="168762" y="13042"/>
                  <a:pt x="0" y="27432"/>
                </a:cubicBezTo>
                <a:cubicBezTo>
                  <a:pt x="-2013" y="18874"/>
                  <a:pt x="-525" y="8614"/>
                  <a:pt x="0" y="0"/>
                </a:cubicBezTo>
                <a:close/>
              </a:path>
              <a:path w="6720840" h="27432" stroke="0" extrusionOk="0">
                <a:moveTo>
                  <a:pt x="0" y="0"/>
                </a:moveTo>
                <a:cubicBezTo>
                  <a:pt x="117275" y="-19697"/>
                  <a:pt x="350914" y="56430"/>
                  <a:pt x="604876" y="0"/>
                </a:cubicBezTo>
                <a:cubicBezTo>
                  <a:pt x="853339" y="-7334"/>
                  <a:pt x="973838" y="23079"/>
                  <a:pt x="1075334" y="0"/>
                </a:cubicBezTo>
                <a:cubicBezTo>
                  <a:pt x="1130754" y="-27514"/>
                  <a:pt x="1597243" y="40402"/>
                  <a:pt x="1881835" y="0"/>
                </a:cubicBezTo>
                <a:cubicBezTo>
                  <a:pt x="2136925" y="-54219"/>
                  <a:pt x="2309101" y="-10932"/>
                  <a:pt x="2486711" y="0"/>
                </a:cubicBezTo>
                <a:cubicBezTo>
                  <a:pt x="2638421" y="26696"/>
                  <a:pt x="2879243" y="14506"/>
                  <a:pt x="3091586" y="0"/>
                </a:cubicBezTo>
                <a:cubicBezTo>
                  <a:pt x="3255470" y="21613"/>
                  <a:pt x="3724013" y="20820"/>
                  <a:pt x="3898087" y="0"/>
                </a:cubicBezTo>
                <a:cubicBezTo>
                  <a:pt x="4048451" y="-2515"/>
                  <a:pt x="4270309" y="1381"/>
                  <a:pt x="4435754" y="0"/>
                </a:cubicBezTo>
                <a:cubicBezTo>
                  <a:pt x="4619456" y="-51216"/>
                  <a:pt x="5010930" y="-36882"/>
                  <a:pt x="5242255" y="0"/>
                </a:cubicBezTo>
                <a:cubicBezTo>
                  <a:pt x="5510132" y="6828"/>
                  <a:pt x="5710075" y="-5306"/>
                  <a:pt x="6048756" y="0"/>
                </a:cubicBezTo>
                <a:cubicBezTo>
                  <a:pt x="6396967" y="5598"/>
                  <a:pt x="6439020" y="5459"/>
                  <a:pt x="6720840" y="0"/>
                </a:cubicBezTo>
                <a:cubicBezTo>
                  <a:pt x="6722053" y="6455"/>
                  <a:pt x="6721045" y="14391"/>
                  <a:pt x="6720840" y="27432"/>
                </a:cubicBezTo>
                <a:cubicBezTo>
                  <a:pt x="6350908" y="6907"/>
                  <a:pt x="6241358" y="12994"/>
                  <a:pt x="5981548" y="27432"/>
                </a:cubicBezTo>
                <a:cubicBezTo>
                  <a:pt x="5714922" y="68548"/>
                  <a:pt x="5509460" y="-1890"/>
                  <a:pt x="5175047" y="27432"/>
                </a:cubicBezTo>
                <a:cubicBezTo>
                  <a:pt x="4866605" y="11609"/>
                  <a:pt x="4603159" y="15917"/>
                  <a:pt x="4368546" y="27432"/>
                </a:cubicBezTo>
                <a:cubicBezTo>
                  <a:pt x="4182087" y="51578"/>
                  <a:pt x="4112635" y="33823"/>
                  <a:pt x="3830879" y="27432"/>
                </a:cubicBezTo>
                <a:cubicBezTo>
                  <a:pt x="3609322" y="22435"/>
                  <a:pt x="3377567" y="20564"/>
                  <a:pt x="3158795" y="27432"/>
                </a:cubicBezTo>
                <a:cubicBezTo>
                  <a:pt x="2893135" y="34852"/>
                  <a:pt x="2616962" y="50289"/>
                  <a:pt x="2352294" y="27432"/>
                </a:cubicBezTo>
                <a:cubicBezTo>
                  <a:pt x="2138252" y="-32800"/>
                  <a:pt x="1903060" y="-12703"/>
                  <a:pt x="1680210" y="27432"/>
                </a:cubicBezTo>
                <a:cubicBezTo>
                  <a:pt x="1494037" y="49995"/>
                  <a:pt x="1428354" y="33080"/>
                  <a:pt x="1209751" y="27432"/>
                </a:cubicBezTo>
                <a:cubicBezTo>
                  <a:pt x="1028948" y="-78"/>
                  <a:pt x="890850" y="18314"/>
                  <a:pt x="672084" y="27432"/>
                </a:cubicBezTo>
                <a:cubicBezTo>
                  <a:pt x="488885" y="36699"/>
                  <a:pt x="166875" y="13638"/>
                  <a:pt x="0" y="27432"/>
                </a:cubicBezTo>
                <a:cubicBezTo>
                  <a:pt x="491" y="19542"/>
                  <a:pt x="-1038" y="8534"/>
                  <a:pt x="0" y="0"/>
                </a:cubicBezTo>
                <a:close/>
              </a:path>
              <a:path w="6720840" h="27432" fill="none" stroke="0" extrusionOk="0">
                <a:moveTo>
                  <a:pt x="0" y="0"/>
                </a:moveTo>
                <a:cubicBezTo>
                  <a:pt x="220640" y="16800"/>
                  <a:pt x="472111" y="-12799"/>
                  <a:pt x="672084" y="0"/>
                </a:cubicBezTo>
                <a:cubicBezTo>
                  <a:pt x="890532" y="31759"/>
                  <a:pt x="1047877" y="7714"/>
                  <a:pt x="1344168" y="0"/>
                </a:cubicBezTo>
                <a:cubicBezTo>
                  <a:pt x="1614908" y="317"/>
                  <a:pt x="1723112" y="45236"/>
                  <a:pt x="2016252" y="0"/>
                </a:cubicBezTo>
                <a:cubicBezTo>
                  <a:pt x="2289350" y="-28121"/>
                  <a:pt x="2490652" y="26393"/>
                  <a:pt x="2822753" y="0"/>
                </a:cubicBezTo>
                <a:cubicBezTo>
                  <a:pt x="3180358" y="-17559"/>
                  <a:pt x="3334437" y="-16245"/>
                  <a:pt x="3562045" y="0"/>
                </a:cubicBezTo>
                <a:cubicBezTo>
                  <a:pt x="3789364" y="3056"/>
                  <a:pt x="3931943" y="20450"/>
                  <a:pt x="4032504" y="0"/>
                </a:cubicBezTo>
                <a:cubicBezTo>
                  <a:pt x="4125790" y="-64672"/>
                  <a:pt x="4332808" y="39272"/>
                  <a:pt x="4637380" y="0"/>
                </a:cubicBezTo>
                <a:cubicBezTo>
                  <a:pt x="4929593" y="16097"/>
                  <a:pt x="5242457" y="-2389"/>
                  <a:pt x="5443880" y="0"/>
                </a:cubicBezTo>
                <a:cubicBezTo>
                  <a:pt x="5638096" y="3211"/>
                  <a:pt x="5985936" y="15060"/>
                  <a:pt x="6115964" y="0"/>
                </a:cubicBezTo>
                <a:cubicBezTo>
                  <a:pt x="6268140" y="4824"/>
                  <a:pt x="6598703" y="10154"/>
                  <a:pt x="6720840" y="0"/>
                </a:cubicBezTo>
                <a:cubicBezTo>
                  <a:pt x="6721154" y="8368"/>
                  <a:pt x="6720789" y="21050"/>
                  <a:pt x="6720840" y="27432"/>
                </a:cubicBezTo>
                <a:cubicBezTo>
                  <a:pt x="6501314" y="39165"/>
                  <a:pt x="6408326" y="-9751"/>
                  <a:pt x="6183173" y="27432"/>
                </a:cubicBezTo>
                <a:cubicBezTo>
                  <a:pt x="5937964" y="47091"/>
                  <a:pt x="5563027" y="5678"/>
                  <a:pt x="5376672" y="27432"/>
                </a:cubicBezTo>
                <a:cubicBezTo>
                  <a:pt x="5156693" y="31234"/>
                  <a:pt x="4966409" y="8031"/>
                  <a:pt x="4839005" y="27432"/>
                </a:cubicBezTo>
                <a:cubicBezTo>
                  <a:pt x="4703613" y="426"/>
                  <a:pt x="4492346" y="49784"/>
                  <a:pt x="4368546" y="27432"/>
                </a:cubicBezTo>
                <a:cubicBezTo>
                  <a:pt x="4223367" y="38479"/>
                  <a:pt x="4083307" y="30316"/>
                  <a:pt x="3898087" y="27432"/>
                </a:cubicBezTo>
                <a:cubicBezTo>
                  <a:pt x="3733736" y="68339"/>
                  <a:pt x="3511486" y="8040"/>
                  <a:pt x="3158795" y="27432"/>
                </a:cubicBezTo>
                <a:cubicBezTo>
                  <a:pt x="2812272" y="45554"/>
                  <a:pt x="2829895" y="27528"/>
                  <a:pt x="2688336" y="27432"/>
                </a:cubicBezTo>
                <a:cubicBezTo>
                  <a:pt x="2567194" y="78939"/>
                  <a:pt x="2267846" y="81496"/>
                  <a:pt x="2016252" y="27432"/>
                </a:cubicBezTo>
                <a:cubicBezTo>
                  <a:pt x="1724968" y="-6583"/>
                  <a:pt x="1727661" y="27392"/>
                  <a:pt x="1478585" y="27432"/>
                </a:cubicBezTo>
                <a:cubicBezTo>
                  <a:pt x="1244448" y="45164"/>
                  <a:pt x="1069688" y="58542"/>
                  <a:pt x="806501" y="27432"/>
                </a:cubicBezTo>
                <a:cubicBezTo>
                  <a:pt x="513765" y="64588"/>
                  <a:pt x="208422" y="-18912"/>
                  <a:pt x="0" y="27432"/>
                </a:cubicBezTo>
                <a:cubicBezTo>
                  <a:pt x="1559" y="18666"/>
                  <a:pt x="-585" y="75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720840"/>
                      <a:gd name="connsiteY0" fmla="*/ 0 h 27432"/>
                      <a:gd name="connsiteX1" fmla="*/ 672084 w 6720840"/>
                      <a:gd name="connsiteY1" fmla="*/ 0 h 27432"/>
                      <a:gd name="connsiteX2" fmla="*/ 1344168 w 6720840"/>
                      <a:gd name="connsiteY2" fmla="*/ 0 h 27432"/>
                      <a:gd name="connsiteX3" fmla="*/ 2016252 w 6720840"/>
                      <a:gd name="connsiteY3" fmla="*/ 0 h 27432"/>
                      <a:gd name="connsiteX4" fmla="*/ 2822753 w 6720840"/>
                      <a:gd name="connsiteY4" fmla="*/ 0 h 27432"/>
                      <a:gd name="connsiteX5" fmla="*/ 3562045 w 6720840"/>
                      <a:gd name="connsiteY5" fmla="*/ 0 h 27432"/>
                      <a:gd name="connsiteX6" fmla="*/ 4032504 w 6720840"/>
                      <a:gd name="connsiteY6" fmla="*/ 0 h 27432"/>
                      <a:gd name="connsiteX7" fmla="*/ 4637380 w 6720840"/>
                      <a:gd name="connsiteY7" fmla="*/ 0 h 27432"/>
                      <a:gd name="connsiteX8" fmla="*/ 5443880 w 6720840"/>
                      <a:gd name="connsiteY8" fmla="*/ 0 h 27432"/>
                      <a:gd name="connsiteX9" fmla="*/ 6115964 w 6720840"/>
                      <a:gd name="connsiteY9" fmla="*/ 0 h 27432"/>
                      <a:gd name="connsiteX10" fmla="*/ 6720840 w 6720840"/>
                      <a:gd name="connsiteY10" fmla="*/ 0 h 27432"/>
                      <a:gd name="connsiteX11" fmla="*/ 6720840 w 6720840"/>
                      <a:gd name="connsiteY11" fmla="*/ 27432 h 27432"/>
                      <a:gd name="connsiteX12" fmla="*/ 6183173 w 6720840"/>
                      <a:gd name="connsiteY12" fmla="*/ 27432 h 27432"/>
                      <a:gd name="connsiteX13" fmla="*/ 5376672 w 6720840"/>
                      <a:gd name="connsiteY13" fmla="*/ 27432 h 27432"/>
                      <a:gd name="connsiteX14" fmla="*/ 4839005 w 6720840"/>
                      <a:gd name="connsiteY14" fmla="*/ 27432 h 27432"/>
                      <a:gd name="connsiteX15" fmla="*/ 4368546 w 6720840"/>
                      <a:gd name="connsiteY15" fmla="*/ 27432 h 27432"/>
                      <a:gd name="connsiteX16" fmla="*/ 3898087 w 6720840"/>
                      <a:gd name="connsiteY16" fmla="*/ 27432 h 27432"/>
                      <a:gd name="connsiteX17" fmla="*/ 3158795 w 6720840"/>
                      <a:gd name="connsiteY17" fmla="*/ 27432 h 27432"/>
                      <a:gd name="connsiteX18" fmla="*/ 2688336 w 6720840"/>
                      <a:gd name="connsiteY18" fmla="*/ 27432 h 27432"/>
                      <a:gd name="connsiteX19" fmla="*/ 2016252 w 6720840"/>
                      <a:gd name="connsiteY19" fmla="*/ 27432 h 27432"/>
                      <a:gd name="connsiteX20" fmla="*/ 1478585 w 6720840"/>
                      <a:gd name="connsiteY20" fmla="*/ 27432 h 27432"/>
                      <a:gd name="connsiteX21" fmla="*/ 806501 w 6720840"/>
                      <a:gd name="connsiteY21" fmla="*/ 27432 h 27432"/>
                      <a:gd name="connsiteX22" fmla="*/ 0 w 6720840"/>
                      <a:gd name="connsiteY22" fmla="*/ 27432 h 27432"/>
                      <a:gd name="connsiteX23" fmla="*/ 0 w 6720840"/>
                      <a:gd name="connsiteY23" fmla="*/ 0 h 2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6720840" h="27432" fill="none" extrusionOk="0">
                        <a:moveTo>
                          <a:pt x="0" y="0"/>
                        </a:moveTo>
                        <a:cubicBezTo>
                          <a:pt x="230225" y="22712"/>
                          <a:pt x="497837" y="-22454"/>
                          <a:pt x="672084" y="0"/>
                        </a:cubicBezTo>
                        <a:cubicBezTo>
                          <a:pt x="846331" y="22454"/>
                          <a:pt x="1065787" y="7145"/>
                          <a:pt x="1344168" y="0"/>
                        </a:cubicBezTo>
                        <a:cubicBezTo>
                          <a:pt x="1622549" y="-7145"/>
                          <a:pt x="1727735" y="19685"/>
                          <a:pt x="2016252" y="0"/>
                        </a:cubicBezTo>
                        <a:cubicBezTo>
                          <a:pt x="2304769" y="-19685"/>
                          <a:pt x="2474481" y="18666"/>
                          <a:pt x="2822753" y="0"/>
                        </a:cubicBezTo>
                        <a:cubicBezTo>
                          <a:pt x="3171025" y="-18666"/>
                          <a:pt x="3328492" y="-4011"/>
                          <a:pt x="3562045" y="0"/>
                        </a:cubicBezTo>
                        <a:cubicBezTo>
                          <a:pt x="3795598" y="4011"/>
                          <a:pt x="3934344" y="18190"/>
                          <a:pt x="4032504" y="0"/>
                        </a:cubicBezTo>
                        <a:cubicBezTo>
                          <a:pt x="4130664" y="-18190"/>
                          <a:pt x="4364758" y="-5129"/>
                          <a:pt x="4637380" y="0"/>
                        </a:cubicBezTo>
                        <a:cubicBezTo>
                          <a:pt x="4910002" y="5129"/>
                          <a:pt x="5217194" y="-8463"/>
                          <a:pt x="5443880" y="0"/>
                        </a:cubicBezTo>
                        <a:cubicBezTo>
                          <a:pt x="5670566" y="8463"/>
                          <a:pt x="5966429" y="-893"/>
                          <a:pt x="6115964" y="0"/>
                        </a:cubicBezTo>
                        <a:cubicBezTo>
                          <a:pt x="6265499" y="893"/>
                          <a:pt x="6595925" y="-18622"/>
                          <a:pt x="6720840" y="0"/>
                        </a:cubicBezTo>
                        <a:cubicBezTo>
                          <a:pt x="6720582" y="7487"/>
                          <a:pt x="6719919" y="19984"/>
                          <a:pt x="6720840" y="27432"/>
                        </a:cubicBezTo>
                        <a:cubicBezTo>
                          <a:pt x="6498484" y="41642"/>
                          <a:pt x="6403740" y="11820"/>
                          <a:pt x="6183173" y="27432"/>
                        </a:cubicBezTo>
                        <a:cubicBezTo>
                          <a:pt x="5962606" y="43044"/>
                          <a:pt x="5588173" y="23028"/>
                          <a:pt x="5376672" y="27432"/>
                        </a:cubicBezTo>
                        <a:cubicBezTo>
                          <a:pt x="5165171" y="31836"/>
                          <a:pt x="4976332" y="28258"/>
                          <a:pt x="4839005" y="27432"/>
                        </a:cubicBezTo>
                        <a:cubicBezTo>
                          <a:pt x="4701678" y="26606"/>
                          <a:pt x="4496355" y="47443"/>
                          <a:pt x="4368546" y="27432"/>
                        </a:cubicBezTo>
                        <a:cubicBezTo>
                          <a:pt x="4240737" y="7421"/>
                          <a:pt x="4061284" y="13951"/>
                          <a:pt x="3898087" y="27432"/>
                        </a:cubicBezTo>
                        <a:cubicBezTo>
                          <a:pt x="3734890" y="40913"/>
                          <a:pt x="3502915" y="13124"/>
                          <a:pt x="3158795" y="27432"/>
                        </a:cubicBezTo>
                        <a:cubicBezTo>
                          <a:pt x="2814675" y="41740"/>
                          <a:pt x="2835392" y="27235"/>
                          <a:pt x="2688336" y="27432"/>
                        </a:cubicBezTo>
                        <a:cubicBezTo>
                          <a:pt x="2541280" y="27629"/>
                          <a:pt x="2307706" y="60476"/>
                          <a:pt x="2016252" y="27432"/>
                        </a:cubicBezTo>
                        <a:cubicBezTo>
                          <a:pt x="1724798" y="-5612"/>
                          <a:pt x="1733667" y="27732"/>
                          <a:pt x="1478585" y="27432"/>
                        </a:cubicBezTo>
                        <a:cubicBezTo>
                          <a:pt x="1223503" y="27132"/>
                          <a:pt x="1078527" y="31851"/>
                          <a:pt x="806501" y="27432"/>
                        </a:cubicBezTo>
                        <a:cubicBezTo>
                          <a:pt x="534475" y="23013"/>
                          <a:pt x="221411" y="-1678"/>
                          <a:pt x="0" y="27432"/>
                        </a:cubicBezTo>
                        <a:cubicBezTo>
                          <a:pt x="-14" y="18173"/>
                          <a:pt x="-517" y="8990"/>
                          <a:pt x="0" y="0"/>
                        </a:cubicBezTo>
                        <a:close/>
                      </a:path>
                      <a:path w="6720840" h="27432" stroke="0" extrusionOk="0">
                        <a:moveTo>
                          <a:pt x="0" y="0"/>
                        </a:moveTo>
                        <a:cubicBezTo>
                          <a:pt x="124531" y="-22389"/>
                          <a:pt x="354282" y="5467"/>
                          <a:pt x="604876" y="0"/>
                        </a:cubicBezTo>
                        <a:cubicBezTo>
                          <a:pt x="855470" y="-5467"/>
                          <a:pt x="967013" y="22460"/>
                          <a:pt x="1075334" y="0"/>
                        </a:cubicBezTo>
                        <a:cubicBezTo>
                          <a:pt x="1183655" y="-22460"/>
                          <a:pt x="1610061" y="34787"/>
                          <a:pt x="1881835" y="0"/>
                        </a:cubicBezTo>
                        <a:cubicBezTo>
                          <a:pt x="2153609" y="-34787"/>
                          <a:pt x="2307152" y="13752"/>
                          <a:pt x="2486711" y="0"/>
                        </a:cubicBezTo>
                        <a:cubicBezTo>
                          <a:pt x="2666270" y="-13752"/>
                          <a:pt x="2890091" y="-12576"/>
                          <a:pt x="3091586" y="0"/>
                        </a:cubicBezTo>
                        <a:cubicBezTo>
                          <a:pt x="3293082" y="12576"/>
                          <a:pt x="3715287" y="-3114"/>
                          <a:pt x="3898087" y="0"/>
                        </a:cubicBezTo>
                        <a:cubicBezTo>
                          <a:pt x="4080887" y="3114"/>
                          <a:pt x="4270844" y="15240"/>
                          <a:pt x="4435754" y="0"/>
                        </a:cubicBezTo>
                        <a:cubicBezTo>
                          <a:pt x="4600664" y="-15240"/>
                          <a:pt x="4997045" y="-22440"/>
                          <a:pt x="5242255" y="0"/>
                        </a:cubicBezTo>
                        <a:cubicBezTo>
                          <a:pt x="5487465" y="22440"/>
                          <a:pt x="5701832" y="1667"/>
                          <a:pt x="6048756" y="0"/>
                        </a:cubicBezTo>
                        <a:cubicBezTo>
                          <a:pt x="6395680" y="-1667"/>
                          <a:pt x="6436180" y="8118"/>
                          <a:pt x="6720840" y="0"/>
                        </a:cubicBezTo>
                        <a:cubicBezTo>
                          <a:pt x="6720009" y="6329"/>
                          <a:pt x="6721244" y="16858"/>
                          <a:pt x="6720840" y="27432"/>
                        </a:cubicBezTo>
                        <a:cubicBezTo>
                          <a:pt x="6355819" y="6368"/>
                          <a:pt x="6238603" y="9637"/>
                          <a:pt x="5981548" y="27432"/>
                        </a:cubicBezTo>
                        <a:cubicBezTo>
                          <a:pt x="5724493" y="45227"/>
                          <a:pt x="5501077" y="1054"/>
                          <a:pt x="5175047" y="27432"/>
                        </a:cubicBezTo>
                        <a:cubicBezTo>
                          <a:pt x="4849017" y="53810"/>
                          <a:pt x="4559292" y="-3445"/>
                          <a:pt x="4368546" y="27432"/>
                        </a:cubicBezTo>
                        <a:cubicBezTo>
                          <a:pt x="4177800" y="58309"/>
                          <a:pt x="4094337" y="39926"/>
                          <a:pt x="3830879" y="27432"/>
                        </a:cubicBezTo>
                        <a:cubicBezTo>
                          <a:pt x="3567421" y="14938"/>
                          <a:pt x="3376102" y="1847"/>
                          <a:pt x="3158795" y="27432"/>
                        </a:cubicBezTo>
                        <a:cubicBezTo>
                          <a:pt x="2941488" y="53017"/>
                          <a:pt x="2565542" y="53678"/>
                          <a:pt x="2352294" y="27432"/>
                        </a:cubicBezTo>
                        <a:cubicBezTo>
                          <a:pt x="2139046" y="1186"/>
                          <a:pt x="1869687" y="11507"/>
                          <a:pt x="1680210" y="27432"/>
                        </a:cubicBezTo>
                        <a:cubicBezTo>
                          <a:pt x="1490733" y="43357"/>
                          <a:pt x="1411517" y="33447"/>
                          <a:pt x="1209751" y="27432"/>
                        </a:cubicBezTo>
                        <a:cubicBezTo>
                          <a:pt x="1007985" y="21417"/>
                          <a:pt x="885144" y="31673"/>
                          <a:pt x="672084" y="27432"/>
                        </a:cubicBezTo>
                        <a:cubicBezTo>
                          <a:pt x="459024" y="23191"/>
                          <a:pt x="153553" y="25175"/>
                          <a:pt x="0" y="27432"/>
                        </a:cubicBezTo>
                        <a:cubicBezTo>
                          <a:pt x="-177" y="19307"/>
                          <a:pt x="-1145" y="917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4DE35-DB69-D3DE-1F71-DF214CC07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9626" y="342900"/>
            <a:ext cx="10113741" cy="9448800"/>
          </a:xfrm>
        </p:spPr>
        <p:txBody>
          <a:bodyPr anchor="ctr">
            <a:normAutofit lnSpcReduction="10000"/>
          </a:bodyPr>
          <a:lstStyle/>
          <a:p>
            <a:pPr marL="1440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lang="en-GB" sz="3200" b="1" u="sng" spc="-1" dirty="0">
                <a:latin typeface="Arial" panose="020B0604020202020204" pitchFamily="34" charset="0"/>
                <a:cs typeface="Arial" panose="020B0604020202020204" pitchFamily="34" charset="0"/>
              </a:rPr>
              <a:t>Two potential models (</a:t>
            </a:r>
            <a:r>
              <a:rPr lang="en-GB" sz="3200" b="1" u="sng" spc="-1" dirty="0" err="1">
                <a:latin typeface="Arial" panose="020B0604020202020204" pitchFamily="34" charset="0"/>
                <a:cs typeface="Arial" panose="020B0604020202020204" pitchFamily="34" charset="0"/>
              </a:rPr>
              <a:t>iCOP</a:t>
            </a:r>
            <a:r>
              <a:rPr lang="en-GB" sz="3200" b="1" u="sng" spc="-1" dirty="0">
                <a:latin typeface="Arial" panose="020B0604020202020204" pitchFamily="34" charset="0"/>
                <a:cs typeface="Arial" panose="020B0604020202020204" pitchFamily="34" charset="0"/>
              </a:rPr>
              <a:t> - stage 2) are ready for testing:</a:t>
            </a:r>
            <a:endParaRPr lang="en-GB" sz="3200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5840" lvl="1" indent="-514350"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en-GB" sz="3200" spc="-1" dirty="0">
                <a:latin typeface="Arial" panose="020B0604020202020204" pitchFamily="34" charset="0"/>
                <a:cs typeface="Arial" panose="020B0604020202020204" pitchFamily="34" charset="0"/>
              </a:rPr>
              <a:t>Finetune multilingual language models by training on ASEAN filenames</a:t>
            </a:r>
          </a:p>
          <a:p>
            <a:pPr marL="1373040" marR="0" lvl="2" indent="-457200" defTabSz="914400" rtl="0" eaLnBrk="1" fontAlgn="auto" latinLnBrk="0" hangingPunct="1"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Existing models are trained on non-offensive content</a:t>
            </a:r>
          </a:p>
          <a:p>
            <a:pPr marL="1373040" marR="0" lvl="2" indent="-457200" defTabSz="914400" rtl="0" eaLnBrk="1" fontAlgn="auto" latinLnBrk="0" hangingPunct="1"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Presence of “secret keywords”, linguistic noise in file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b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5840" lvl="1" indent="-514350"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0" lang="en-BE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utomated translation of non-English filenames to English as an intermediary step</a:t>
            </a:r>
            <a:endParaRPr lang="en-GB" sz="3200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8740" lvl="2" indent="-457200">
              <a:spcBef>
                <a:spcPts val="1001"/>
              </a:spcBef>
              <a:buClr>
                <a:srgbClr val="000000"/>
              </a:buClr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how much does it slow down the real-life analysis?</a:t>
            </a:r>
          </a:p>
          <a:p>
            <a:pPr marL="1258740" lvl="2" indent="-457200">
              <a:spcBef>
                <a:spcPts val="1001"/>
              </a:spcBef>
              <a:buClr>
                <a:srgbClr val="000000"/>
              </a:buClr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N</a:t>
            </a:r>
            <a:r>
              <a:rPr kumimoji="0" lang="en-BE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on-English filenames often contain clear linguistic clues </a:t>
            </a:r>
            <a:br>
              <a:rPr kumimoji="0" lang="en-BE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</a:br>
            <a:r>
              <a:rPr kumimoji="0" lang="en-BE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sym typeface="Wingdings" pitchFamily="2" charset="2"/>
              </a:rPr>
              <a:t> detection bias in industry?</a:t>
            </a:r>
          </a:p>
          <a:p>
            <a:pPr marL="801540" lvl="2" indent="0">
              <a:spcBef>
                <a:spcPts val="1001"/>
              </a:spcBef>
              <a:buClr>
                <a:srgbClr val="000000"/>
              </a:buClr>
              <a:buNone/>
            </a:pPr>
            <a:br>
              <a:rPr kumimoji="0" lang="en-BE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</a:br>
            <a:r>
              <a:rPr kumimoji="0" lang="en-BE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For example: </a:t>
            </a:r>
            <a:r>
              <a:rPr kumimoji="0" lang="en-B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“</a:t>
            </a:r>
            <a:r>
              <a:rPr kumimoji="0" lang="km-KH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ទារក ក្មេងស្រី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cumshot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”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– </a:t>
            </a:r>
            <a:b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</a:b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Translated: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“baby girl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cumshot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” </a:t>
            </a:r>
          </a:p>
          <a:p>
            <a:endParaRPr lang="en-BE" sz="2600" dirty="0"/>
          </a:p>
        </p:txBody>
      </p:sp>
    </p:spTree>
    <p:extLst>
      <p:ext uri="{BB962C8B-B14F-4D97-AF65-F5344CB8AC3E}">
        <p14:creationId xmlns:p14="http://schemas.microsoft.com/office/powerpoint/2010/main" val="3173491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0F2412-F750-6A31-631D-728F9AA5F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700" y="673081"/>
            <a:ext cx="7070995" cy="1838475"/>
          </a:xfrm>
        </p:spPr>
        <p:txBody>
          <a:bodyPr anchor="b">
            <a:normAutofit/>
          </a:bodyPr>
          <a:lstStyle/>
          <a:p>
            <a:r>
              <a:rPr lang="en-US" sz="5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Classification </a:t>
            </a:r>
            <a:endParaRPr lang="en-BE" sz="5700">
              <a:solidFill>
                <a:schemeClr val="bg1"/>
              </a:solidFill>
            </a:endParaRPr>
          </a:p>
        </p:txBody>
      </p:sp>
      <p:pic>
        <p:nvPicPr>
          <p:cNvPr id="4" name="Picture 2" descr="A Quick Guide to AI Video Analytics Solution &amp; Video Content Analysis">
            <a:extLst>
              <a:ext uri="{FF2B5EF4-FFF2-40B4-BE49-F238E27FC236}">
                <a16:creationId xmlns:a16="http://schemas.microsoft.com/office/drawing/2014/main" id="{506C224B-5260-C8D0-92C3-A1AC32C4B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6484" r="22863"/>
          <a:stretch/>
        </p:blipFill>
        <p:spPr bwMode="auto">
          <a:xfrm>
            <a:off x="-3519" y="1781235"/>
            <a:ext cx="8499820" cy="67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2624634"/>
            <a:ext cx="707745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1B543-1CD6-38CF-8662-62A004FF6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1700" y="2863788"/>
            <a:ext cx="8115300" cy="5584622"/>
          </a:xfrm>
        </p:spPr>
        <p:txBody>
          <a:bodyPr>
            <a:noAutofit/>
          </a:bodyPr>
          <a:lstStyle/>
          <a:p>
            <a:pPr marL="401490" lvl="1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kumimoji="0" lang="en-GB" sz="3200" b="1" u="sng" strike="noStrike" kern="120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Key C</a:t>
            </a:r>
            <a:r>
              <a:rPr lang="en-GB" sz="3200" b="1" u="sng" spc="-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hallenges</a:t>
            </a:r>
            <a:r>
              <a:rPr lang="en-GB" sz="3200" b="1" spc="-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3200" b="1" spc="-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b="1" spc="-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1490" lvl="1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Early Action/Activity Prediction</a:t>
            </a:r>
            <a:endParaRPr lang="en-GB" sz="3200" b="1" spc="-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confidence in prediction increases with more proportions of a video</a:t>
            </a: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video 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streaming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this problem becomes even more critical 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decisions can result in interventions 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GB" sz="3200" spc="-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BE" sz="3200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8561508"/>
            <a:ext cx="707099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160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0F2412-F750-6A31-631D-728F9AA5F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700" y="673081"/>
            <a:ext cx="8115300" cy="1838475"/>
          </a:xfrm>
        </p:spPr>
        <p:txBody>
          <a:bodyPr anchor="b">
            <a:normAutofit/>
          </a:bodyPr>
          <a:lstStyle/>
          <a:p>
            <a:r>
              <a:rPr lang="en-US" sz="5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Classification (2) </a:t>
            </a:r>
            <a:endParaRPr lang="en-BE" sz="5700">
              <a:solidFill>
                <a:schemeClr val="bg1"/>
              </a:solidFill>
            </a:endParaRPr>
          </a:p>
        </p:txBody>
      </p:sp>
      <p:pic>
        <p:nvPicPr>
          <p:cNvPr id="4" name="Picture 2" descr="A Quick Guide to AI Video Analytics Solution &amp; Video Content Analysis">
            <a:extLst>
              <a:ext uri="{FF2B5EF4-FFF2-40B4-BE49-F238E27FC236}">
                <a16:creationId xmlns:a16="http://schemas.microsoft.com/office/drawing/2014/main" id="{506C224B-5260-C8D0-92C3-A1AC32C4B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6484" r="22863"/>
          <a:stretch/>
        </p:blipFill>
        <p:spPr bwMode="auto">
          <a:xfrm>
            <a:off x="-3519" y="1781235"/>
            <a:ext cx="8499820" cy="67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2624634"/>
            <a:ext cx="707745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1B543-1CD6-38CF-8662-62A004FF6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1700" y="2863788"/>
            <a:ext cx="8115300" cy="5584622"/>
          </a:xfrm>
        </p:spPr>
        <p:txBody>
          <a:bodyPr>
            <a:noAutofit/>
          </a:bodyPr>
          <a:lstStyle/>
          <a:p>
            <a:pPr marL="401490" lvl="1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kumimoji="0" lang="en-GB" sz="3200" b="1" u="sng" strike="noStrike" kern="1200" cap="none" spc="-1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Key C</a:t>
            </a:r>
            <a:r>
              <a:rPr lang="en-GB" sz="3200" b="1" u="sng" spc="-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hallenges</a:t>
            </a:r>
            <a:r>
              <a:rPr lang="en-GB" sz="3200" b="1" spc="-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3200" b="1" spc="-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b="1" spc="-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1490" lvl="1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approach (</a:t>
            </a:r>
            <a:r>
              <a:rPr lang="en-US" sz="32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iCOP</a:t>
            </a: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 2) relies on joint training of multiple early predictors  </a:t>
            </a: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together make decisions on ongoing actions</a:t>
            </a:r>
          </a:p>
          <a:p>
            <a:pPr marL="401490" lvl="1" indent="0">
              <a:spcBef>
                <a:spcPts val="1001"/>
              </a:spcBef>
              <a:buClr>
                <a:srgbClr val="000000"/>
              </a:buClr>
              <a:buNone/>
            </a:pPr>
            <a:endParaRPr lang="en-BE" sz="3200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8561508"/>
            <a:ext cx="707099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666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0F2412-F750-6A31-631D-728F9AA5F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700" y="673081"/>
            <a:ext cx="7886700" cy="1838475"/>
          </a:xfrm>
        </p:spPr>
        <p:txBody>
          <a:bodyPr anchor="b">
            <a:normAutofit/>
          </a:bodyPr>
          <a:lstStyle/>
          <a:p>
            <a:r>
              <a:rPr lang="en-US" sz="5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Classification (3) </a:t>
            </a:r>
            <a:endParaRPr lang="en-BE" sz="5700">
              <a:solidFill>
                <a:schemeClr val="bg1"/>
              </a:solidFill>
            </a:endParaRPr>
          </a:p>
        </p:txBody>
      </p:sp>
      <p:pic>
        <p:nvPicPr>
          <p:cNvPr id="4" name="Picture 2" descr="A Quick Guide to AI Video Analytics Solution &amp; Video Content Analysis">
            <a:extLst>
              <a:ext uri="{FF2B5EF4-FFF2-40B4-BE49-F238E27FC236}">
                <a16:creationId xmlns:a16="http://schemas.microsoft.com/office/drawing/2014/main" id="{506C224B-5260-C8D0-92C3-A1AC32C4B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6484" r="22863"/>
          <a:stretch/>
        </p:blipFill>
        <p:spPr bwMode="auto">
          <a:xfrm>
            <a:off x="-3519" y="1781235"/>
            <a:ext cx="8499820" cy="67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2624634"/>
            <a:ext cx="707745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1B543-1CD6-38CF-8662-62A004FF6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1700" y="2863788"/>
            <a:ext cx="8115300" cy="5584622"/>
          </a:xfrm>
        </p:spPr>
        <p:txBody>
          <a:bodyPr>
            <a:noAutofit/>
          </a:bodyPr>
          <a:lstStyle/>
          <a:p>
            <a:pPr marL="401490" lvl="1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kumimoji="0" lang="en-GB" sz="3200" b="1" u="sng" strike="noStrike" kern="1200" cap="none" spc="-1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Key C</a:t>
            </a:r>
            <a:r>
              <a:rPr lang="en-GB" sz="3200" b="1" u="sng" spc="-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hallenges</a:t>
            </a:r>
            <a:r>
              <a:rPr lang="en-GB" sz="3200" b="1" spc="-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3200" b="1" spc="-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b="1" spc="-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1490" lvl="1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lang="en-US" sz="3200" b="1" spc="-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Video quality</a:t>
            </a: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lighting or resolution</a:t>
            </a: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partially anonymized videos where faces (or other parts of the body) are blurred</a:t>
            </a:r>
            <a:endParaRPr lang="en-GB" sz="3200" spc="-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  <a:p>
            <a:pPr marL="401490" lvl="1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lang="en-US" sz="32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iCOP</a:t>
            </a: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AG: </a:t>
            </a:r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</a:t>
            </a: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often indicative of the ongoing activities in a video</a:t>
            </a: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b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GB" sz="3200" spc="-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BE" sz="3200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8561508"/>
            <a:ext cx="707099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386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0F2412-F750-6A31-631D-728F9AA5F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700" y="673081"/>
            <a:ext cx="7886700" cy="1838475"/>
          </a:xfrm>
        </p:spPr>
        <p:txBody>
          <a:bodyPr anchor="b">
            <a:normAutofit/>
          </a:bodyPr>
          <a:lstStyle/>
          <a:p>
            <a:r>
              <a:rPr lang="en-US" sz="5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Classification (4) </a:t>
            </a:r>
            <a:endParaRPr lang="en-BE" sz="5700">
              <a:solidFill>
                <a:schemeClr val="bg1"/>
              </a:solidFill>
            </a:endParaRPr>
          </a:p>
        </p:txBody>
      </p:sp>
      <p:pic>
        <p:nvPicPr>
          <p:cNvPr id="4" name="Picture 2" descr="A Quick Guide to AI Video Analytics Solution &amp; Video Content Analysis">
            <a:extLst>
              <a:ext uri="{FF2B5EF4-FFF2-40B4-BE49-F238E27FC236}">
                <a16:creationId xmlns:a16="http://schemas.microsoft.com/office/drawing/2014/main" id="{506C224B-5260-C8D0-92C3-A1AC32C4B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6484" r="22863"/>
          <a:stretch/>
        </p:blipFill>
        <p:spPr bwMode="auto">
          <a:xfrm>
            <a:off x="-3519" y="1781235"/>
            <a:ext cx="8499820" cy="67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2624634"/>
            <a:ext cx="707745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1B543-1CD6-38CF-8662-62A004FF6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1700" y="2863788"/>
            <a:ext cx="8115300" cy="5584622"/>
          </a:xfrm>
        </p:spPr>
        <p:txBody>
          <a:bodyPr>
            <a:noAutofit/>
          </a:bodyPr>
          <a:lstStyle/>
          <a:p>
            <a:pPr marL="1270" indent="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en-US" sz="4000" b="1" dirty="0">
                <a:solidFill>
                  <a:schemeClr val="bg1"/>
                </a:solidFill>
                <a:latin typeface="Arial"/>
                <a:cs typeface="Arial"/>
              </a:rPr>
              <a:t>Using audio to filter videos</a:t>
            </a:r>
          </a:p>
          <a:p>
            <a:pPr marL="458470" indent="-4572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screen audio inputs for audio that indicates an activity, such as CSAM activities</a:t>
            </a:r>
            <a:endParaRPr lang="en-US" sz="40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572770" indent="-571500">
              <a:spcBef>
                <a:spcPts val="1001"/>
              </a:spcBef>
              <a:buClr>
                <a:srgbClr val="000000"/>
              </a:buClr>
            </a:pPr>
            <a:r>
              <a:rPr lang="en-US" sz="3200" b="1" dirty="0" err="1">
                <a:solidFill>
                  <a:schemeClr val="bg1"/>
                </a:solidFill>
                <a:latin typeface="Arial"/>
                <a:cs typeface="Arial"/>
              </a:rPr>
              <a:t>PlayItBack</a:t>
            </a:r>
            <a:r>
              <a:rPr lang="en-US" sz="3200" b="1" dirty="0">
                <a:solidFill>
                  <a:schemeClr val="bg1"/>
                </a:solidFill>
                <a:latin typeface="Arial"/>
                <a:cs typeface="Arial"/>
              </a:rPr>
              <a:t> approach</a:t>
            </a:r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: re-plays potentially suspicious parts of a long audio to better understand its content</a:t>
            </a:r>
          </a:p>
          <a:p>
            <a:pPr marL="572770" indent="-571500">
              <a:spcBef>
                <a:spcPts val="1001"/>
              </a:spcBef>
              <a:buClr>
                <a:srgbClr val="000000"/>
              </a:buClr>
            </a:pPr>
            <a:endParaRPr lang="en-US" sz="32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" indent="0">
              <a:spcBef>
                <a:spcPts val="1001"/>
              </a:spcBef>
              <a:buClr>
                <a:srgbClr val="000000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Arial"/>
                <a:cs typeface="Arial"/>
              </a:rPr>
              <a:t>Two pipelines for training video and audio datasets are currently ready for testing</a:t>
            </a: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8690" lvl="1" indent="-4572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GB" sz="3200" spc="-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BE" sz="3200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791700" y="8561508"/>
            <a:ext cx="707099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134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rtificial intelligence is being asked to predict the future of AI | New  Scientist">
            <a:extLst>
              <a:ext uri="{FF2B5EF4-FFF2-40B4-BE49-F238E27FC236}">
                <a16:creationId xmlns:a16="http://schemas.microsoft.com/office/drawing/2014/main" id="{8C0438FF-3089-FE4D-A90A-5A06A12DB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3" b="2567"/>
          <a:stretch/>
        </p:blipFill>
        <p:spPr bwMode="auto">
          <a:xfrm>
            <a:off x="20" y="10"/>
            <a:ext cx="18287980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20">
            <a:extLst>
              <a:ext uri="{FF2B5EF4-FFF2-40B4-BE49-F238E27FC236}">
                <a16:creationId xmlns:a16="http://schemas.microsoft.com/office/drawing/2014/main" id="{982ADC1D-A1E4-1813-6300-06998682C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457212"/>
            <a:ext cx="16268702" cy="16382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600">
                <a:ln w="22225">
                  <a:solidFill>
                    <a:schemeClr val="tx1"/>
                  </a:solidFill>
                  <a:miter lim="800000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46EE2EF-9020-A953-644D-F6C1335F0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2552700"/>
            <a:ext cx="17145000" cy="7277088"/>
          </a:xfrm>
        </p:spPr>
        <p:txBody>
          <a:bodyPr>
            <a:noAutofit/>
          </a:bodyPr>
          <a:lstStyle/>
          <a:p>
            <a:r>
              <a:rPr lang="en-BE" dirty="0">
                <a:latin typeface="Arial" panose="020B0604020202020204" pitchFamily="34" charset="0"/>
                <a:cs typeface="Arial" panose="020B0604020202020204" pitchFamily="34" charset="0"/>
              </a:rPr>
              <a:t>AI-supported tools m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atch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/outperform human performance</a:t>
            </a:r>
          </a:p>
          <a:p>
            <a:pPr marL="881062" lvl="1" indent="-411162">
              <a:buSzPct val="45000"/>
              <a:buFontTx/>
              <a:buBlip>
                <a:blip r:embed="rId3"/>
              </a:buBlip>
              <a:defRPr sz="32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fraction of time</a:t>
            </a:r>
          </a:p>
          <a:p>
            <a:pPr marL="881062" lvl="1" indent="-411162">
              <a:buSzPct val="45000"/>
              <a:buFontTx/>
              <a:buBlip>
                <a:blip r:embed="rId3"/>
              </a:buBlip>
              <a:defRPr sz="32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no human limitations</a:t>
            </a:r>
          </a:p>
          <a:p>
            <a:pPr marL="881062" lvl="1" indent="-411162">
              <a:buSzPct val="45000"/>
              <a:buFontTx/>
              <a:buBlip>
                <a:blip r:embed="rId3"/>
              </a:buBlip>
              <a:defRPr sz="32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consistent performance</a:t>
            </a:r>
            <a:b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Final decisions should always be made by human experts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never 100% accurate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 need your help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ollaboration between researchers and law enforcement experts in the field is essential: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Datasets &amp; training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Expertise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Evaluation</a:t>
            </a:r>
          </a:p>
          <a:p>
            <a:pPr marL="457200" lvl="1" indent="0">
              <a:buNone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indent="0">
              <a:buNone/>
            </a:pP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endParaRPr lang="en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904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rtificial intelligence is being asked to predict the future of AI | New  Scientist">
            <a:extLst>
              <a:ext uri="{FF2B5EF4-FFF2-40B4-BE49-F238E27FC236}">
                <a16:creationId xmlns:a16="http://schemas.microsoft.com/office/drawing/2014/main" id="{8C0438FF-3089-FE4D-A90A-5A06A12DB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3" b="2567"/>
          <a:stretch/>
        </p:blipFill>
        <p:spPr bwMode="auto">
          <a:xfrm>
            <a:off x="20" y="10"/>
            <a:ext cx="18287980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20">
            <a:extLst>
              <a:ext uri="{FF2B5EF4-FFF2-40B4-BE49-F238E27FC236}">
                <a16:creationId xmlns:a16="http://schemas.microsoft.com/office/drawing/2014/main" id="{982ADC1D-A1E4-1813-6300-06998682C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457212"/>
            <a:ext cx="16268702" cy="16382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600">
                <a:ln w="22225">
                  <a:solidFill>
                    <a:schemeClr val="tx1"/>
                  </a:solidFill>
                  <a:miter lim="800000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Conclusions (2)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46EE2EF-9020-A953-644D-F6C1335F0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2552700"/>
            <a:ext cx="17145000" cy="7277088"/>
          </a:xfrm>
        </p:spPr>
        <p:txBody>
          <a:bodyPr>
            <a:normAutofit fontScale="92500"/>
          </a:bodyPr>
          <a:lstStyle/>
          <a:p>
            <a:r>
              <a:rPr lang="en-BE" dirty="0">
                <a:latin typeface="Arial" panose="020B0604020202020204" pitchFamily="34" charset="0"/>
                <a:cs typeface="Arial" panose="020B0604020202020204" pitchFamily="34" charset="0"/>
              </a:rPr>
              <a:t>Clear potential of using AI to support online child protection investigations</a:t>
            </a:r>
            <a:br>
              <a:rPr lang="en-B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BE" dirty="0">
                <a:latin typeface="Arial" panose="020B0604020202020204" pitchFamily="34" charset="0"/>
                <a:cs typeface="Arial" panose="020B0604020202020204" pitchFamily="34" charset="0"/>
              </a:rPr>
              <a:t>However, there is more to it than performance (false positive rate, accuracy, etc.):</a:t>
            </a:r>
            <a:br>
              <a:rPr lang="en-B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Call to action for a proper evaluation of CSAM detection tools:</a:t>
            </a:r>
            <a:b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Bias in training datasets leads to non-detection of certain ethnicities, age groups, gender groups</a:t>
            </a:r>
          </a:p>
          <a:p>
            <a:pPr lvl="2"/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Transparancy of the models </a:t>
            </a: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essential to increase </a:t>
            </a:r>
            <a:r>
              <a:rPr lang="en-GB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likelihood of a successful prosecution </a:t>
            </a:r>
          </a:p>
          <a:p>
            <a:pPr lvl="2"/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Privacy &amp; security of potential victims and non-offensive P2P users</a:t>
            </a:r>
          </a:p>
          <a:p>
            <a:pPr lvl="2"/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Prevention of misuse  or circumvention of the technology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BE" dirty="0">
                <a:latin typeface="Arial" panose="020B0604020202020204" pitchFamily="34" charset="0"/>
                <a:cs typeface="Arial" panose="020B0604020202020204" pitchFamily="34" charset="0"/>
              </a:rPr>
              <a:t> Current work: building a human-centric evaluation framework for online child protection tools</a:t>
            </a:r>
          </a:p>
        </p:txBody>
      </p:sp>
    </p:spTree>
    <p:extLst>
      <p:ext uri="{BB962C8B-B14F-4D97-AF65-F5344CB8AC3E}">
        <p14:creationId xmlns:p14="http://schemas.microsoft.com/office/powerpoint/2010/main" val="3404533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rtificial intelligence is being asked to predict the future of AI | New  Scientist">
            <a:extLst>
              <a:ext uri="{FF2B5EF4-FFF2-40B4-BE49-F238E27FC236}">
                <a16:creationId xmlns:a16="http://schemas.microsoft.com/office/drawing/2014/main" id="{8C0438FF-3089-FE4D-A90A-5A06A12DB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3" b="2567"/>
          <a:stretch/>
        </p:blipFill>
        <p:spPr bwMode="auto">
          <a:xfrm>
            <a:off x="20" y="10"/>
            <a:ext cx="18287980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20">
            <a:extLst>
              <a:ext uri="{FF2B5EF4-FFF2-40B4-BE49-F238E27FC236}">
                <a16:creationId xmlns:a16="http://schemas.microsoft.com/office/drawing/2014/main" id="{982ADC1D-A1E4-1813-6300-06998682C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457212"/>
            <a:ext cx="16268702" cy="16382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600">
                <a:ln w="22225">
                  <a:solidFill>
                    <a:schemeClr val="tx1"/>
                  </a:solidFill>
                  <a:miter lim="800000"/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Conclusions (3)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46EE2EF-9020-A953-644D-F6C1335F0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2552700"/>
            <a:ext cx="17145000" cy="7277088"/>
          </a:xfrm>
        </p:spPr>
        <p:txBody>
          <a:bodyPr>
            <a:noAutofit/>
          </a:bodyPr>
          <a:lstStyle/>
          <a:p>
            <a:r>
              <a:rPr lang="en-BE" dirty="0">
                <a:latin typeface="Arial" panose="020B0604020202020204" pitchFamily="34" charset="0"/>
                <a:cs typeface="Arial" panose="020B0604020202020204" pitchFamily="34" charset="0"/>
              </a:rPr>
              <a:t>We would like to kindly invite Cambodian law enforcement specialists to collaborate with us: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lease contact us: 	</a:t>
            </a:r>
            <a:r>
              <a:rPr lang="en-BE" sz="3200" b="1" dirty="0">
                <a:latin typeface="Arial" panose="020B0604020202020204" pitchFamily="34" charset="0"/>
                <a:cs typeface="Arial" panose="020B0604020202020204" pitchFamily="34" charset="0"/>
              </a:rPr>
              <a:t>claudia.peersman@bristol.ac.uk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Expertise, toolkit training and testing (as soon as possible)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  <a:t>We offer: free user training (October – November – December 2023)</a:t>
            </a:r>
            <a:br>
              <a:rPr lang="en-BE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B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BE" b="1" dirty="0">
                <a:solidFill>
                  <a:srgbClr val="94D5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Reports</a:t>
            </a:r>
          </a:p>
          <a:p>
            <a:r>
              <a:rPr lang="en-GB" sz="24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Rapid Evidence Assessment of Technical Tools for the Detection and Disruption of Child Sexual Abuse Media (CSAM) and CSAM Offenders in The ASEAN Region</a:t>
            </a:r>
            <a:br>
              <a:rPr lang="en-GB" sz="24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Corinne May-Chahal</a:t>
            </a:r>
            <a:r>
              <a:rPr lang="en-GB" sz="2400" b="0" i="0" u="none" strike="noStrike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GB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24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Awais</a:t>
            </a:r>
            <a:r>
              <a:rPr lang="en-GB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Rashid, Claudia </a:t>
            </a:r>
            <a:r>
              <a:rPr lang="en-GB" sz="24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Peersman</a:t>
            </a:r>
            <a:r>
              <a:rPr lang="en-GB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Maggie Brennan, Emma Mills, </a:t>
            </a:r>
            <a:r>
              <a:rPr lang="en-GB" sz="24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Peidong</a:t>
            </a:r>
            <a:r>
              <a:rPr lang="en-GB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Mei, John </a:t>
            </a:r>
            <a:r>
              <a:rPr lang="en-GB" sz="24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Barbrook</a:t>
            </a:r>
            <a:b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https://research-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information.bris.ac.uk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/publications/a-rapid-evidence-assessment-of-technical-tools-for-the-detection-</a:t>
            </a:r>
            <a:b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iCOP</a:t>
            </a:r>
            <a:r>
              <a:rPr lang="en-GB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: live forensics to reveal previously unknown criminal media on P2P networks</a:t>
            </a:r>
            <a:br>
              <a:rPr lang="en-GB" sz="24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Peersman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C., Schulze, C., Rashid, A., Brennan, M. &amp; Fischer, C. 09/2016 In : Digital Investigation. 18, p. 50-64, 15 p.</a:t>
            </a:r>
          </a:p>
          <a:p>
            <a:pPr marL="0" indent="0">
              <a:buNone/>
            </a:pP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endParaRPr lang="en-B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2931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20">
            <a:extLst>
              <a:ext uri="{FF2B5EF4-FFF2-40B4-BE49-F238E27FC236}">
                <a16:creationId xmlns:a16="http://schemas.microsoft.com/office/drawing/2014/main" id="{982ADC1D-A1E4-1813-6300-06998682C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8599" y="2860731"/>
            <a:ext cx="6908010" cy="15277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7500">
                <a:ln w="22225">
                  <a:solidFill>
                    <a:schemeClr val="tx1"/>
                  </a:solidFill>
                  <a:miter lim="800000"/>
                </a:ln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46EE2EF-9020-A953-644D-F6C1335F0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9" y="5016185"/>
            <a:ext cx="7379029" cy="2053173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GB" sz="3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c.may-chahal@lancaster.ac.uk</a:t>
            </a:r>
            <a:br>
              <a:rPr lang="en-GB" sz="3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claudia.peersman@bristol.ac.uk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b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6" descr="Lancaster Conferences">
            <a:extLst>
              <a:ext uri="{FF2B5EF4-FFF2-40B4-BE49-F238E27FC236}">
                <a16:creationId xmlns:a16="http://schemas.microsoft.com/office/drawing/2014/main" id="{4F1A3C71-CF07-E110-5C4F-8AD112AA6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6371" y="5550289"/>
            <a:ext cx="4762498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EF36B2BE-65F4-46E3-AFDD-A9AE9E885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9309" y="172789"/>
            <a:ext cx="17909382" cy="9941421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4" descr="University of Bristol - NBIC">
            <a:extLst>
              <a:ext uri="{FF2B5EF4-FFF2-40B4-BE49-F238E27FC236}">
                <a16:creationId xmlns:a16="http://schemas.microsoft.com/office/drawing/2014/main" id="{24AD8ECF-D378-1DA9-1AF0-C6A37130E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6371" y="2860731"/>
            <a:ext cx="4869740" cy="201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691" y="1796653"/>
            <a:ext cx="16480617" cy="669369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48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8722</TotalTime>
  <Words>1690</Words>
  <Application>Microsoft Macintosh PowerPoint</Application>
  <PresentationFormat>Custom</PresentationFormat>
  <Paragraphs>207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Helvetica</vt:lpstr>
      <vt:lpstr>Calibri</vt:lpstr>
      <vt:lpstr>Century Gothic</vt:lpstr>
      <vt:lpstr>Wingdings</vt:lpstr>
      <vt:lpstr>DIN Alternate</vt:lpstr>
      <vt:lpstr>Calibri Light</vt:lpstr>
      <vt:lpstr>Arial</vt:lpstr>
      <vt:lpstr>Baskerville</vt:lpstr>
      <vt:lpstr>Office Theme</vt:lpstr>
      <vt:lpstr>1_Office Theme</vt:lpstr>
      <vt:lpstr>Kantoorthema</vt:lpstr>
      <vt:lpstr>PowerPoint Presentation</vt:lpstr>
      <vt:lpstr>UK University partnership</vt:lpstr>
      <vt:lpstr>iCOP Advisory Group</vt:lpstr>
      <vt:lpstr>The iCOP Project</vt:lpstr>
      <vt:lpstr>The iCOP Project: Phase 1</vt:lpstr>
      <vt:lpstr>The iCOP Project: Phase 1 (2)</vt:lpstr>
      <vt:lpstr>Building an AI Model</vt:lpstr>
      <vt:lpstr>Filename analysis</vt:lpstr>
      <vt:lpstr>Filename analysis (2)</vt:lpstr>
      <vt:lpstr>Filename analysis (3)</vt:lpstr>
      <vt:lpstr>iCOP Media Analysis</vt:lpstr>
      <vt:lpstr>iCOP Tool Architecture</vt:lpstr>
      <vt:lpstr>iCOP Tool Architecture (2)</vt:lpstr>
      <vt:lpstr>Web app login </vt:lpstr>
      <vt:lpstr>Dashboard</vt:lpstr>
      <vt:lpstr>Files per connection</vt:lpstr>
      <vt:lpstr>Info per file</vt:lpstr>
      <vt:lpstr>Search for sharer</vt:lpstr>
      <vt:lpstr>The iCOP Project: Phase 2</vt:lpstr>
      <vt:lpstr>The iCOP Project: Phase 2 (2)</vt:lpstr>
      <vt:lpstr>Enhancement in Filename Analysis</vt:lpstr>
      <vt:lpstr>CSAM-related Keywords</vt:lpstr>
      <vt:lpstr>CSAM-related Keywords (2)</vt:lpstr>
      <vt:lpstr>CSAM-related Keywords (3)</vt:lpstr>
      <vt:lpstr>Filename Analysis</vt:lpstr>
      <vt:lpstr>Filename Analysis (2) </vt:lpstr>
      <vt:lpstr>Media Classification </vt:lpstr>
      <vt:lpstr>Media Classification (2) </vt:lpstr>
      <vt:lpstr>Media Classification (3) </vt:lpstr>
      <vt:lpstr>Media Classification (4) </vt:lpstr>
      <vt:lpstr>Conclusions</vt:lpstr>
      <vt:lpstr>Conclusions (2)</vt:lpstr>
      <vt:lpstr>Conclusions (3)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ICT Forum presentation deck_FINAL</dc:title>
  <cp:lastModifiedBy>Claudia Peersman</cp:lastModifiedBy>
  <cp:revision>122</cp:revision>
  <dcterms:created xsi:type="dcterms:W3CDTF">2006-08-16T00:00:00Z</dcterms:created>
  <dcterms:modified xsi:type="dcterms:W3CDTF">2023-09-26T15:11:48Z</dcterms:modified>
  <dc:identifier>DAFObXDbs7Q</dc:identifier>
</cp:coreProperties>
</file>