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18.jpg" ContentType="image/jpeg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312" r:id="rId4"/>
    <p:sldId id="314" r:id="rId5"/>
    <p:sldId id="269" r:id="rId6"/>
    <p:sldId id="275" r:id="rId7"/>
    <p:sldId id="315" r:id="rId8"/>
    <p:sldId id="317" r:id="rId9"/>
    <p:sldId id="277" r:id="rId10"/>
    <p:sldId id="276" r:id="rId11"/>
    <p:sldId id="311" r:id="rId12"/>
    <p:sldId id="288" r:id="rId13"/>
    <p:sldId id="289" r:id="rId14"/>
    <p:sldId id="290" r:id="rId15"/>
    <p:sldId id="300" r:id="rId16"/>
    <p:sldId id="305" r:id="rId17"/>
    <p:sldId id="299" r:id="rId18"/>
    <p:sldId id="301" r:id="rId19"/>
    <p:sldId id="309" r:id="rId20"/>
    <p:sldId id="304" r:id="rId21"/>
    <p:sldId id="310" r:id="rId22"/>
    <p:sldId id="280" r:id="rId23"/>
    <p:sldId id="306" r:id="rId24"/>
    <p:sldId id="271" r:id="rId25"/>
    <p:sldId id="273" r:id="rId26"/>
    <p:sldId id="281" r:id="rId27"/>
    <p:sldId id="270" r:id="rId28"/>
    <p:sldId id="318" r:id="rId29"/>
    <p:sldId id="319" r:id="rId30"/>
    <p:sldId id="32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rawash, Saed" initials="AS" lastIdx="2" clrIdx="0">
    <p:extLst>
      <p:ext uri="{19B8F6BF-5375-455C-9EA6-DF929625EA0E}">
        <p15:presenceInfo xmlns:p15="http://schemas.microsoft.com/office/powerpoint/2012/main" userId="S::alrawass@lancaster.ac.uk::59662ac4-f811-485c-a809-a1bfd9db98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C48EE-6EEE-4018-A86F-D0BFD3B17A0F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6DB1D73-B368-4206-B4D2-5A26CA7FE7A5}">
      <dgm:prSet phldrT="[Text]"/>
      <dgm:spPr/>
      <dgm:t>
        <a:bodyPr/>
        <a:lstStyle/>
        <a:p>
          <a:r>
            <a:rPr lang="en-US" dirty="0"/>
            <a:t>Unknown fuel debris composition</a:t>
          </a:r>
        </a:p>
      </dgm:t>
    </dgm:pt>
    <dgm:pt modelId="{70C7978E-3527-41A3-A25C-477C9E29DD18}" type="parTrans" cxnId="{0111F44D-F3E2-4751-B25A-6556952F1B99}">
      <dgm:prSet/>
      <dgm:spPr/>
      <dgm:t>
        <a:bodyPr/>
        <a:lstStyle/>
        <a:p>
          <a:endParaRPr lang="en-US"/>
        </a:p>
      </dgm:t>
    </dgm:pt>
    <dgm:pt modelId="{E89CF233-BEA3-479F-97AF-54A02C4B2D99}" type="sibTrans" cxnId="{0111F44D-F3E2-4751-B25A-6556952F1B99}">
      <dgm:prSet/>
      <dgm:spPr/>
      <dgm:t>
        <a:bodyPr/>
        <a:lstStyle/>
        <a:p>
          <a:endParaRPr lang="en-US" dirty="0"/>
        </a:p>
      </dgm:t>
    </dgm:pt>
    <dgm:pt modelId="{1E5D9C2A-9C48-4B6B-8030-996671BCE96D}">
      <dgm:prSet phldrT="[Text]"/>
      <dgm:spPr/>
      <dgm:t>
        <a:bodyPr/>
        <a:lstStyle/>
        <a:p>
          <a:r>
            <a:rPr lang="en-US" dirty="0"/>
            <a:t>Diamond detector response </a:t>
          </a:r>
        </a:p>
      </dgm:t>
    </dgm:pt>
    <dgm:pt modelId="{3C9AECD5-A00E-4882-A274-D5D34AFA9E96}" type="parTrans" cxnId="{8E442319-C896-4AF7-B6A2-FAA0CA576949}">
      <dgm:prSet/>
      <dgm:spPr/>
      <dgm:t>
        <a:bodyPr/>
        <a:lstStyle/>
        <a:p>
          <a:endParaRPr lang="en-US"/>
        </a:p>
      </dgm:t>
    </dgm:pt>
    <dgm:pt modelId="{4F8B511B-08A2-4CCA-9C04-8045DD59A417}" type="sibTrans" cxnId="{8E442319-C896-4AF7-B6A2-FAA0CA576949}">
      <dgm:prSet/>
      <dgm:spPr/>
      <dgm:t>
        <a:bodyPr/>
        <a:lstStyle/>
        <a:p>
          <a:endParaRPr lang="en-US"/>
        </a:p>
      </dgm:t>
    </dgm:pt>
    <dgm:pt modelId="{0AD60CBD-0E69-4079-A226-1855C5C4D96E}">
      <dgm:prSet phldrT="[Text]"/>
      <dgm:spPr/>
      <dgm:t>
        <a:bodyPr/>
        <a:lstStyle/>
        <a:p>
          <a:r>
            <a:rPr lang="en-US" dirty="0"/>
            <a:t>Data acquisition system</a:t>
          </a:r>
        </a:p>
      </dgm:t>
    </dgm:pt>
    <dgm:pt modelId="{8E0CE754-7DD2-4EE6-9B51-3FCA3E1EF922}" type="parTrans" cxnId="{268EED4B-AF96-4006-A25A-A3836D174E7B}">
      <dgm:prSet/>
      <dgm:spPr/>
      <dgm:t>
        <a:bodyPr/>
        <a:lstStyle/>
        <a:p>
          <a:endParaRPr lang="en-US"/>
        </a:p>
      </dgm:t>
    </dgm:pt>
    <dgm:pt modelId="{A4AAD26A-AC2D-46AF-801B-4840271A966E}" type="sibTrans" cxnId="{268EED4B-AF96-4006-A25A-A3836D174E7B}">
      <dgm:prSet/>
      <dgm:spPr/>
      <dgm:t>
        <a:bodyPr/>
        <a:lstStyle/>
        <a:p>
          <a:endParaRPr lang="en-US"/>
        </a:p>
      </dgm:t>
    </dgm:pt>
    <dgm:pt modelId="{DC1428DC-9F68-415F-89B3-FF34D76C1F09}">
      <dgm:prSet phldrT="[Text]"/>
      <dgm:spPr/>
      <dgm:t>
        <a:bodyPr/>
        <a:lstStyle/>
        <a:p>
          <a:r>
            <a:rPr lang="en-US" dirty="0"/>
            <a:t>Trained Machine Learning algorithm </a:t>
          </a:r>
        </a:p>
      </dgm:t>
    </dgm:pt>
    <dgm:pt modelId="{4494E5B5-058B-44E1-ACD5-12D501F27A79}" type="parTrans" cxnId="{B7065F6E-3F8D-421C-A239-C19952009935}">
      <dgm:prSet/>
      <dgm:spPr/>
      <dgm:t>
        <a:bodyPr/>
        <a:lstStyle/>
        <a:p>
          <a:endParaRPr lang="en-US"/>
        </a:p>
      </dgm:t>
    </dgm:pt>
    <dgm:pt modelId="{A3F53A6D-C5EB-4E1F-B1F0-65C19A725934}" type="sibTrans" cxnId="{B7065F6E-3F8D-421C-A239-C19952009935}">
      <dgm:prSet/>
      <dgm:spPr/>
      <dgm:t>
        <a:bodyPr/>
        <a:lstStyle/>
        <a:p>
          <a:endParaRPr lang="en-US"/>
        </a:p>
      </dgm:t>
    </dgm:pt>
    <dgm:pt modelId="{D9CAD891-DF2A-4872-B2FE-5EE4FAA547F5}">
      <dgm:prSet phldrT="[Text]"/>
      <dgm:spPr/>
      <dgm:t>
        <a:bodyPr/>
        <a:lstStyle/>
        <a:p>
          <a:r>
            <a:rPr lang="en-US" dirty="0"/>
            <a:t>Fuel material Identification </a:t>
          </a:r>
        </a:p>
      </dgm:t>
    </dgm:pt>
    <dgm:pt modelId="{43642386-79A1-4D75-96A9-B6D67601881A}" type="parTrans" cxnId="{D1BE1A61-1A14-4CB8-8A45-9DC1895752F3}">
      <dgm:prSet/>
      <dgm:spPr/>
      <dgm:t>
        <a:bodyPr/>
        <a:lstStyle/>
        <a:p>
          <a:endParaRPr lang="en-US"/>
        </a:p>
      </dgm:t>
    </dgm:pt>
    <dgm:pt modelId="{34D42FCC-B50D-4770-A4E1-6CD981F30593}" type="sibTrans" cxnId="{D1BE1A61-1A14-4CB8-8A45-9DC1895752F3}">
      <dgm:prSet/>
      <dgm:spPr/>
      <dgm:t>
        <a:bodyPr/>
        <a:lstStyle/>
        <a:p>
          <a:endParaRPr lang="en-US"/>
        </a:p>
      </dgm:t>
    </dgm:pt>
    <dgm:pt modelId="{68C07936-3A41-4675-8F76-D02E6D0489E0}" type="pres">
      <dgm:prSet presAssocID="{966C48EE-6EEE-4018-A86F-D0BFD3B17A0F}" presName="diagram" presStyleCnt="0">
        <dgm:presLayoutVars>
          <dgm:dir/>
          <dgm:resizeHandles val="exact"/>
        </dgm:presLayoutVars>
      </dgm:prSet>
      <dgm:spPr/>
    </dgm:pt>
    <dgm:pt modelId="{5265969A-2851-4539-982C-8D78B0FA5582}" type="pres">
      <dgm:prSet presAssocID="{B6DB1D73-B368-4206-B4D2-5A26CA7FE7A5}" presName="node" presStyleLbl="node1" presStyleIdx="0" presStyleCnt="5">
        <dgm:presLayoutVars>
          <dgm:bulletEnabled val="1"/>
        </dgm:presLayoutVars>
      </dgm:prSet>
      <dgm:spPr/>
    </dgm:pt>
    <dgm:pt modelId="{E766BB18-FEB3-47BE-83DC-97765C579456}" type="pres">
      <dgm:prSet presAssocID="{E89CF233-BEA3-479F-97AF-54A02C4B2D99}" presName="sibTrans" presStyleLbl="sibTrans2D1" presStyleIdx="0" presStyleCnt="4"/>
      <dgm:spPr/>
    </dgm:pt>
    <dgm:pt modelId="{280693B0-F799-4349-A335-34827F3D127F}" type="pres">
      <dgm:prSet presAssocID="{E89CF233-BEA3-479F-97AF-54A02C4B2D99}" presName="connectorText" presStyleLbl="sibTrans2D1" presStyleIdx="0" presStyleCnt="4"/>
      <dgm:spPr/>
    </dgm:pt>
    <dgm:pt modelId="{6AC181B6-9A77-4A2C-B90B-5C44FAE61B16}" type="pres">
      <dgm:prSet presAssocID="{1E5D9C2A-9C48-4B6B-8030-996671BCE96D}" presName="node" presStyleLbl="node1" presStyleIdx="1" presStyleCnt="5">
        <dgm:presLayoutVars>
          <dgm:bulletEnabled val="1"/>
        </dgm:presLayoutVars>
      </dgm:prSet>
      <dgm:spPr/>
    </dgm:pt>
    <dgm:pt modelId="{74687708-B032-4269-A8EF-FAB3AF9FBDB6}" type="pres">
      <dgm:prSet presAssocID="{4F8B511B-08A2-4CCA-9C04-8045DD59A417}" presName="sibTrans" presStyleLbl="sibTrans2D1" presStyleIdx="1" presStyleCnt="4"/>
      <dgm:spPr/>
    </dgm:pt>
    <dgm:pt modelId="{5B05EE8D-8D64-4E68-B308-AA0FF557508D}" type="pres">
      <dgm:prSet presAssocID="{4F8B511B-08A2-4CCA-9C04-8045DD59A417}" presName="connectorText" presStyleLbl="sibTrans2D1" presStyleIdx="1" presStyleCnt="4"/>
      <dgm:spPr/>
    </dgm:pt>
    <dgm:pt modelId="{81DCF7A8-C2C6-4A25-BCBC-B1D9ADD45EBF}" type="pres">
      <dgm:prSet presAssocID="{0AD60CBD-0E69-4079-A226-1855C5C4D96E}" presName="node" presStyleLbl="node1" presStyleIdx="2" presStyleCnt="5">
        <dgm:presLayoutVars>
          <dgm:bulletEnabled val="1"/>
        </dgm:presLayoutVars>
      </dgm:prSet>
      <dgm:spPr/>
    </dgm:pt>
    <dgm:pt modelId="{DD0026FC-566F-4977-B72F-D2486B3BF485}" type="pres">
      <dgm:prSet presAssocID="{A4AAD26A-AC2D-46AF-801B-4840271A966E}" presName="sibTrans" presStyleLbl="sibTrans2D1" presStyleIdx="2" presStyleCnt="4"/>
      <dgm:spPr/>
    </dgm:pt>
    <dgm:pt modelId="{37CDAA6A-7E5C-423C-BE5F-80176752931A}" type="pres">
      <dgm:prSet presAssocID="{A4AAD26A-AC2D-46AF-801B-4840271A966E}" presName="connectorText" presStyleLbl="sibTrans2D1" presStyleIdx="2" presStyleCnt="4"/>
      <dgm:spPr/>
    </dgm:pt>
    <dgm:pt modelId="{45E3A2DF-20F1-4B9D-9608-2E90C393DAE5}" type="pres">
      <dgm:prSet presAssocID="{DC1428DC-9F68-415F-89B3-FF34D76C1F09}" presName="node" presStyleLbl="node1" presStyleIdx="3" presStyleCnt="5">
        <dgm:presLayoutVars>
          <dgm:bulletEnabled val="1"/>
        </dgm:presLayoutVars>
      </dgm:prSet>
      <dgm:spPr/>
    </dgm:pt>
    <dgm:pt modelId="{10F8403B-CC98-41F8-9D0D-7FCFBAE3655F}" type="pres">
      <dgm:prSet presAssocID="{A3F53A6D-C5EB-4E1F-B1F0-65C19A725934}" presName="sibTrans" presStyleLbl="sibTrans2D1" presStyleIdx="3" presStyleCnt="4"/>
      <dgm:spPr/>
    </dgm:pt>
    <dgm:pt modelId="{932092BB-282F-40C1-8FAD-B72144473BF7}" type="pres">
      <dgm:prSet presAssocID="{A3F53A6D-C5EB-4E1F-B1F0-65C19A725934}" presName="connectorText" presStyleLbl="sibTrans2D1" presStyleIdx="3" presStyleCnt="4"/>
      <dgm:spPr/>
    </dgm:pt>
    <dgm:pt modelId="{D2C8FC08-9641-409C-B3CC-05A41E10CD36}" type="pres">
      <dgm:prSet presAssocID="{D9CAD891-DF2A-4872-B2FE-5EE4FAA547F5}" presName="node" presStyleLbl="node1" presStyleIdx="4" presStyleCnt="5">
        <dgm:presLayoutVars>
          <dgm:bulletEnabled val="1"/>
        </dgm:presLayoutVars>
      </dgm:prSet>
      <dgm:spPr/>
    </dgm:pt>
  </dgm:ptLst>
  <dgm:cxnLst>
    <dgm:cxn modelId="{8E442319-C896-4AF7-B6A2-FAA0CA576949}" srcId="{966C48EE-6EEE-4018-A86F-D0BFD3B17A0F}" destId="{1E5D9C2A-9C48-4B6B-8030-996671BCE96D}" srcOrd="1" destOrd="0" parTransId="{3C9AECD5-A00E-4882-A274-D5D34AFA9E96}" sibTransId="{4F8B511B-08A2-4CCA-9C04-8045DD59A417}"/>
    <dgm:cxn modelId="{73E2F936-1B17-4AF6-B5BF-A430B642C80A}" type="presOf" srcId="{DC1428DC-9F68-415F-89B3-FF34D76C1F09}" destId="{45E3A2DF-20F1-4B9D-9608-2E90C393DAE5}" srcOrd="0" destOrd="0" presId="urn:microsoft.com/office/officeart/2005/8/layout/process5"/>
    <dgm:cxn modelId="{BD3CCB3C-70E9-4E64-B74E-F57C54D6138E}" type="presOf" srcId="{A4AAD26A-AC2D-46AF-801B-4840271A966E}" destId="{DD0026FC-566F-4977-B72F-D2486B3BF485}" srcOrd="0" destOrd="0" presId="urn:microsoft.com/office/officeart/2005/8/layout/process5"/>
    <dgm:cxn modelId="{503A5F60-6551-4FD0-B77B-AAFF2C53EC6A}" type="presOf" srcId="{A3F53A6D-C5EB-4E1F-B1F0-65C19A725934}" destId="{932092BB-282F-40C1-8FAD-B72144473BF7}" srcOrd="1" destOrd="0" presId="urn:microsoft.com/office/officeart/2005/8/layout/process5"/>
    <dgm:cxn modelId="{D1BE1A61-1A14-4CB8-8A45-9DC1895752F3}" srcId="{966C48EE-6EEE-4018-A86F-D0BFD3B17A0F}" destId="{D9CAD891-DF2A-4872-B2FE-5EE4FAA547F5}" srcOrd="4" destOrd="0" parTransId="{43642386-79A1-4D75-96A9-B6D67601881A}" sibTransId="{34D42FCC-B50D-4770-A4E1-6CD981F30593}"/>
    <dgm:cxn modelId="{9A44DF42-8B41-4012-8C5D-5B97BA833A36}" type="presOf" srcId="{D9CAD891-DF2A-4872-B2FE-5EE4FAA547F5}" destId="{D2C8FC08-9641-409C-B3CC-05A41E10CD36}" srcOrd="0" destOrd="0" presId="urn:microsoft.com/office/officeart/2005/8/layout/process5"/>
    <dgm:cxn modelId="{E762FD45-24FA-46BE-BAED-BF5D48F5226E}" type="presOf" srcId="{4F8B511B-08A2-4CCA-9C04-8045DD59A417}" destId="{74687708-B032-4269-A8EF-FAB3AF9FBDB6}" srcOrd="0" destOrd="0" presId="urn:microsoft.com/office/officeart/2005/8/layout/process5"/>
    <dgm:cxn modelId="{268EED4B-AF96-4006-A25A-A3836D174E7B}" srcId="{966C48EE-6EEE-4018-A86F-D0BFD3B17A0F}" destId="{0AD60CBD-0E69-4079-A226-1855C5C4D96E}" srcOrd="2" destOrd="0" parTransId="{8E0CE754-7DD2-4EE6-9B51-3FCA3E1EF922}" sibTransId="{A4AAD26A-AC2D-46AF-801B-4840271A966E}"/>
    <dgm:cxn modelId="{0111F44D-F3E2-4751-B25A-6556952F1B99}" srcId="{966C48EE-6EEE-4018-A86F-D0BFD3B17A0F}" destId="{B6DB1D73-B368-4206-B4D2-5A26CA7FE7A5}" srcOrd="0" destOrd="0" parTransId="{70C7978E-3527-41A3-A25C-477C9E29DD18}" sibTransId="{E89CF233-BEA3-479F-97AF-54A02C4B2D99}"/>
    <dgm:cxn modelId="{B7065F6E-3F8D-421C-A239-C19952009935}" srcId="{966C48EE-6EEE-4018-A86F-D0BFD3B17A0F}" destId="{DC1428DC-9F68-415F-89B3-FF34D76C1F09}" srcOrd="3" destOrd="0" parTransId="{4494E5B5-058B-44E1-ACD5-12D501F27A79}" sibTransId="{A3F53A6D-C5EB-4E1F-B1F0-65C19A725934}"/>
    <dgm:cxn modelId="{5A167B6E-EF22-400C-B8A3-94597D5EC8CB}" type="presOf" srcId="{0AD60CBD-0E69-4079-A226-1855C5C4D96E}" destId="{81DCF7A8-C2C6-4A25-BCBC-B1D9ADD45EBF}" srcOrd="0" destOrd="0" presId="urn:microsoft.com/office/officeart/2005/8/layout/process5"/>
    <dgm:cxn modelId="{8BEF6A57-BFBB-471D-902A-D5F8C78466B9}" type="presOf" srcId="{E89CF233-BEA3-479F-97AF-54A02C4B2D99}" destId="{280693B0-F799-4349-A335-34827F3D127F}" srcOrd="1" destOrd="0" presId="urn:microsoft.com/office/officeart/2005/8/layout/process5"/>
    <dgm:cxn modelId="{037A0B8C-94DB-4420-A65D-9EC22424B2E1}" type="presOf" srcId="{A3F53A6D-C5EB-4E1F-B1F0-65C19A725934}" destId="{10F8403B-CC98-41F8-9D0D-7FCFBAE3655F}" srcOrd="0" destOrd="0" presId="urn:microsoft.com/office/officeart/2005/8/layout/process5"/>
    <dgm:cxn modelId="{463BFD8D-45D8-4D12-974F-B45C8580FABA}" type="presOf" srcId="{E89CF233-BEA3-479F-97AF-54A02C4B2D99}" destId="{E766BB18-FEB3-47BE-83DC-97765C579456}" srcOrd="0" destOrd="0" presId="urn:microsoft.com/office/officeart/2005/8/layout/process5"/>
    <dgm:cxn modelId="{3F05E19A-AE60-464E-B689-74044AFD221B}" type="presOf" srcId="{1E5D9C2A-9C48-4B6B-8030-996671BCE96D}" destId="{6AC181B6-9A77-4A2C-B90B-5C44FAE61B16}" srcOrd="0" destOrd="0" presId="urn:microsoft.com/office/officeart/2005/8/layout/process5"/>
    <dgm:cxn modelId="{41EC19A8-C118-4A29-B745-30D8DDEFEA99}" type="presOf" srcId="{966C48EE-6EEE-4018-A86F-D0BFD3B17A0F}" destId="{68C07936-3A41-4675-8F76-D02E6D0489E0}" srcOrd="0" destOrd="0" presId="urn:microsoft.com/office/officeart/2005/8/layout/process5"/>
    <dgm:cxn modelId="{C2D5BACA-A50D-4A2A-9282-BA7B603CCBAC}" type="presOf" srcId="{A4AAD26A-AC2D-46AF-801B-4840271A966E}" destId="{37CDAA6A-7E5C-423C-BE5F-80176752931A}" srcOrd="1" destOrd="0" presId="urn:microsoft.com/office/officeart/2005/8/layout/process5"/>
    <dgm:cxn modelId="{38C1D2D8-1D99-4B2C-964A-43701C3E2A78}" type="presOf" srcId="{4F8B511B-08A2-4CCA-9C04-8045DD59A417}" destId="{5B05EE8D-8D64-4E68-B308-AA0FF557508D}" srcOrd="1" destOrd="0" presId="urn:microsoft.com/office/officeart/2005/8/layout/process5"/>
    <dgm:cxn modelId="{74FF3BEE-BE8C-469D-8D95-A8F81E937E48}" type="presOf" srcId="{B6DB1D73-B368-4206-B4D2-5A26CA7FE7A5}" destId="{5265969A-2851-4539-982C-8D78B0FA5582}" srcOrd="0" destOrd="0" presId="urn:microsoft.com/office/officeart/2005/8/layout/process5"/>
    <dgm:cxn modelId="{473BDDD4-66E0-4C23-A467-3293357E3D9F}" type="presParOf" srcId="{68C07936-3A41-4675-8F76-D02E6D0489E0}" destId="{5265969A-2851-4539-982C-8D78B0FA5582}" srcOrd="0" destOrd="0" presId="urn:microsoft.com/office/officeart/2005/8/layout/process5"/>
    <dgm:cxn modelId="{63BC5C13-2361-440E-86E5-100D887EFCF0}" type="presParOf" srcId="{68C07936-3A41-4675-8F76-D02E6D0489E0}" destId="{E766BB18-FEB3-47BE-83DC-97765C579456}" srcOrd="1" destOrd="0" presId="urn:microsoft.com/office/officeart/2005/8/layout/process5"/>
    <dgm:cxn modelId="{893DC4BB-2E25-4690-BFA0-B1F701AA9043}" type="presParOf" srcId="{E766BB18-FEB3-47BE-83DC-97765C579456}" destId="{280693B0-F799-4349-A335-34827F3D127F}" srcOrd="0" destOrd="0" presId="urn:microsoft.com/office/officeart/2005/8/layout/process5"/>
    <dgm:cxn modelId="{7AF02866-8723-4FCB-9C2D-1A21787FB8F2}" type="presParOf" srcId="{68C07936-3A41-4675-8F76-D02E6D0489E0}" destId="{6AC181B6-9A77-4A2C-B90B-5C44FAE61B16}" srcOrd="2" destOrd="0" presId="urn:microsoft.com/office/officeart/2005/8/layout/process5"/>
    <dgm:cxn modelId="{E9383A9B-DB46-42C6-8048-173B88DA6C75}" type="presParOf" srcId="{68C07936-3A41-4675-8F76-D02E6D0489E0}" destId="{74687708-B032-4269-A8EF-FAB3AF9FBDB6}" srcOrd="3" destOrd="0" presId="urn:microsoft.com/office/officeart/2005/8/layout/process5"/>
    <dgm:cxn modelId="{DB4B15DC-3BBA-4388-8334-5A4308F5EE4C}" type="presParOf" srcId="{74687708-B032-4269-A8EF-FAB3AF9FBDB6}" destId="{5B05EE8D-8D64-4E68-B308-AA0FF557508D}" srcOrd="0" destOrd="0" presId="urn:microsoft.com/office/officeart/2005/8/layout/process5"/>
    <dgm:cxn modelId="{C13018C0-295D-48C8-B652-4A65C27588A8}" type="presParOf" srcId="{68C07936-3A41-4675-8F76-D02E6D0489E0}" destId="{81DCF7A8-C2C6-4A25-BCBC-B1D9ADD45EBF}" srcOrd="4" destOrd="0" presId="urn:microsoft.com/office/officeart/2005/8/layout/process5"/>
    <dgm:cxn modelId="{2EF0C54F-1F57-46D9-8EE2-1ACE375AF6BC}" type="presParOf" srcId="{68C07936-3A41-4675-8F76-D02E6D0489E0}" destId="{DD0026FC-566F-4977-B72F-D2486B3BF485}" srcOrd="5" destOrd="0" presId="urn:microsoft.com/office/officeart/2005/8/layout/process5"/>
    <dgm:cxn modelId="{B1B666D7-1661-4366-B505-CA3448DC9BEA}" type="presParOf" srcId="{DD0026FC-566F-4977-B72F-D2486B3BF485}" destId="{37CDAA6A-7E5C-423C-BE5F-80176752931A}" srcOrd="0" destOrd="0" presId="urn:microsoft.com/office/officeart/2005/8/layout/process5"/>
    <dgm:cxn modelId="{A39DD889-EDB5-4439-B8D4-2FB3DAD18521}" type="presParOf" srcId="{68C07936-3A41-4675-8F76-D02E6D0489E0}" destId="{45E3A2DF-20F1-4B9D-9608-2E90C393DAE5}" srcOrd="6" destOrd="0" presId="urn:microsoft.com/office/officeart/2005/8/layout/process5"/>
    <dgm:cxn modelId="{1350DF0A-D5B2-428C-AAB4-E849C178B583}" type="presParOf" srcId="{68C07936-3A41-4675-8F76-D02E6D0489E0}" destId="{10F8403B-CC98-41F8-9D0D-7FCFBAE3655F}" srcOrd="7" destOrd="0" presId="urn:microsoft.com/office/officeart/2005/8/layout/process5"/>
    <dgm:cxn modelId="{9216C437-6CD0-47C6-BD1A-62466EAF061D}" type="presParOf" srcId="{10F8403B-CC98-41F8-9D0D-7FCFBAE3655F}" destId="{932092BB-282F-40C1-8FAD-B72144473BF7}" srcOrd="0" destOrd="0" presId="urn:microsoft.com/office/officeart/2005/8/layout/process5"/>
    <dgm:cxn modelId="{2ADBD246-7859-45BD-899B-C6AD12449871}" type="presParOf" srcId="{68C07936-3A41-4675-8F76-D02E6D0489E0}" destId="{D2C8FC08-9641-409C-B3CC-05A41E10CD36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674D53-1816-45B7-88FF-E6FA726CC2DF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28D0C88B-9DFE-401F-BB27-039E7FDE1299}">
      <dgm:prSet phldrT="[Text]"/>
      <dgm:spPr/>
      <dgm:t>
        <a:bodyPr/>
        <a:lstStyle/>
        <a:p>
          <a:r>
            <a:rPr lang="en-US" dirty="0"/>
            <a:t>Monte Carlo Simulations</a:t>
          </a:r>
        </a:p>
      </dgm:t>
    </dgm:pt>
    <dgm:pt modelId="{67CE0D57-B162-42A5-B7A1-EE902702DF3E}" type="parTrans" cxnId="{F3F19664-B441-4685-B835-0B84EC0BAECC}">
      <dgm:prSet/>
      <dgm:spPr/>
      <dgm:t>
        <a:bodyPr/>
        <a:lstStyle/>
        <a:p>
          <a:endParaRPr lang="en-US"/>
        </a:p>
      </dgm:t>
    </dgm:pt>
    <dgm:pt modelId="{32290769-07ED-48CD-9015-9DC6AF9B3780}" type="sibTrans" cxnId="{F3F19664-B441-4685-B835-0B84EC0BAECC}">
      <dgm:prSet/>
      <dgm:spPr/>
      <dgm:t>
        <a:bodyPr/>
        <a:lstStyle/>
        <a:p>
          <a:endParaRPr lang="en-US"/>
        </a:p>
      </dgm:t>
    </dgm:pt>
    <dgm:pt modelId="{8617F30A-583B-448C-8DF6-5C525A23B70C}">
      <dgm:prSet phldrT="[Text]"/>
      <dgm:spPr/>
      <dgm:t>
        <a:bodyPr/>
        <a:lstStyle/>
        <a:p>
          <a:r>
            <a:rPr lang="en-US" dirty="0"/>
            <a:t>Real-World Data Collection</a:t>
          </a:r>
        </a:p>
      </dgm:t>
    </dgm:pt>
    <dgm:pt modelId="{CB342EEE-39E3-4BAC-9837-5406845E64BB}" type="parTrans" cxnId="{DBC47B2E-13B1-460C-B9EA-E925EFBE4A7E}">
      <dgm:prSet/>
      <dgm:spPr/>
      <dgm:t>
        <a:bodyPr/>
        <a:lstStyle/>
        <a:p>
          <a:endParaRPr lang="en-US"/>
        </a:p>
      </dgm:t>
    </dgm:pt>
    <dgm:pt modelId="{47ECA329-F948-4A75-A0BD-E9368C14CA8A}" type="sibTrans" cxnId="{DBC47B2E-13B1-460C-B9EA-E925EFBE4A7E}">
      <dgm:prSet/>
      <dgm:spPr/>
      <dgm:t>
        <a:bodyPr/>
        <a:lstStyle/>
        <a:p>
          <a:endParaRPr lang="en-US"/>
        </a:p>
      </dgm:t>
    </dgm:pt>
    <dgm:pt modelId="{220591CC-3D30-486C-9AF1-E743A4636E98}">
      <dgm:prSet phldrT="[Text]"/>
      <dgm:spPr/>
      <dgm:t>
        <a:bodyPr/>
        <a:lstStyle/>
        <a:p>
          <a:r>
            <a:rPr lang="en-US" dirty="0"/>
            <a:t>Machine Learning Training</a:t>
          </a:r>
        </a:p>
      </dgm:t>
    </dgm:pt>
    <dgm:pt modelId="{F432948A-C163-4F58-B473-E8C4714CB83D}" type="parTrans" cxnId="{4873576C-A016-4A2A-AA1B-D3C525691378}">
      <dgm:prSet/>
      <dgm:spPr/>
      <dgm:t>
        <a:bodyPr/>
        <a:lstStyle/>
        <a:p>
          <a:endParaRPr lang="en-US"/>
        </a:p>
      </dgm:t>
    </dgm:pt>
    <dgm:pt modelId="{3E3CEAD0-1F7A-46C5-80BD-F040DF89DDD8}" type="sibTrans" cxnId="{4873576C-A016-4A2A-AA1B-D3C525691378}">
      <dgm:prSet/>
      <dgm:spPr/>
      <dgm:t>
        <a:bodyPr/>
        <a:lstStyle/>
        <a:p>
          <a:endParaRPr lang="en-US"/>
        </a:p>
      </dgm:t>
    </dgm:pt>
    <dgm:pt modelId="{670AF6E9-4746-411D-B958-16A17F2FBFA8}" type="pres">
      <dgm:prSet presAssocID="{84674D53-1816-45B7-88FF-E6FA726CC2DF}" presName="linearFlow" presStyleCnt="0">
        <dgm:presLayoutVars>
          <dgm:resizeHandles val="exact"/>
        </dgm:presLayoutVars>
      </dgm:prSet>
      <dgm:spPr/>
    </dgm:pt>
    <dgm:pt modelId="{0FD6D4DB-55DE-4458-B517-E95FE99379E6}" type="pres">
      <dgm:prSet presAssocID="{28D0C88B-9DFE-401F-BB27-039E7FDE1299}" presName="node" presStyleLbl="node1" presStyleIdx="0" presStyleCnt="3">
        <dgm:presLayoutVars>
          <dgm:bulletEnabled val="1"/>
        </dgm:presLayoutVars>
      </dgm:prSet>
      <dgm:spPr/>
    </dgm:pt>
    <dgm:pt modelId="{2C723370-6DF3-41D7-93D3-AA23CA3FFEA2}" type="pres">
      <dgm:prSet presAssocID="{32290769-07ED-48CD-9015-9DC6AF9B3780}" presName="sibTrans" presStyleLbl="sibTrans2D1" presStyleIdx="0" presStyleCnt="2"/>
      <dgm:spPr/>
    </dgm:pt>
    <dgm:pt modelId="{439B81DF-8891-4100-87AC-0F24669244B5}" type="pres">
      <dgm:prSet presAssocID="{32290769-07ED-48CD-9015-9DC6AF9B3780}" presName="connectorText" presStyleLbl="sibTrans2D1" presStyleIdx="0" presStyleCnt="2"/>
      <dgm:spPr/>
    </dgm:pt>
    <dgm:pt modelId="{2F56EE62-F432-45A0-9931-978E1003BEBF}" type="pres">
      <dgm:prSet presAssocID="{8617F30A-583B-448C-8DF6-5C525A23B70C}" presName="node" presStyleLbl="node1" presStyleIdx="1" presStyleCnt="3">
        <dgm:presLayoutVars>
          <dgm:bulletEnabled val="1"/>
        </dgm:presLayoutVars>
      </dgm:prSet>
      <dgm:spPr/>
    </dgm:pt>
    <dgm:pt modelId="{3167BD5A-8302-43E6-923F-D4D5673AC612}" type="pres">
      <dgm:prSet presAssocID="{47ECA329-F948-4A75-A0BD-E9368C14CA8A}" presName="sibTrans" presStyleLbl="sibTrans2D1" presStyleIdx="1" presStyleCnt="2"/>
      <dgm:spPr/>
    </dgm:pt>
    <dgm:pt modelId="{38DD7E74-3F49-4721-B3E6-D2BB5DC07634}" type="pres">
      <dgm:prSet presAssocID="{47ECA329-F948-4A75-A0BD-E9368C14CA8A}" presName="connectorText" presStyleLbl="sibTrans2D1" presStyleIdx="1" presStyleCnt="2"/>
      <dgm:spPr/>
    </dgm:pt>
    <dgm:pt modelId="{2C738C4F-25B9-456F-AD58-E9470D233F5F}" type="pres">
      <dgm:prSet presAssocID="{220591CC-3D30-486C-9AF1-E743A4636E98}" presName="node" presStyleLbl="node1" presStyleIdx="2" presStyleCnt="3">
        <dgm:presLayoutVars>
          <dgm:bulletEnabled val="1"/>
        </dgm:presLayoutVars>
      </dgm:prSet>
      <dgm:spPr/>
    </dgm:pt>
  </dgm:ptLst>
  <dgm:cxnLst>
    <dgm:cxn modelId="{DB5D911A-44B9-4267-94C3-B16D2CE36211}" type="presOf" srcId="{8617F30A-583B-448C-8DF6-5C525A23B70C}" destId="{2F56EE62-F432-45A0-9931-978E1003BEBF}" srcOrd="0" destOrd="0" presId="urn:microsoft.com/office/officeart/2005/8/layout/process2"/>
    <dgm:cxn modelId="{DBC47B2E-13B1-460C-B9EA-E925EFBE4A7E}" srcId="{84674D53-1816-45B7-88FF-E6FA726CC2DF}" destId="{8617F30A-583B-448C-8DF6-5C525A23B70C}" srcOrd="1" destOrd="0" parTransId="{CB342EEE-39E3-4BAC-9837-5406845E64BB}" sibTransId="{47ECA329-F948-4A75-A0BD-E9368C14CA8A}"/>
    <dgm:cxn modelId="{0F534132-AC3E-46BF-9849-15063B364C11}" type="presOf" srcId="{220591CC-3D30-486C-9AF1-E743A4636E98}" destId="{2C738C4F-25B9-456F-AD58-E9470D233F5F}" srcOrd="0" destOrd="0" presId="urn:microsoft.com/office/officeart/2005/8/layout/process2"/>
    <dgm:cxn modelId="{76070542-87BF-4D69-B508-2A7F8BAB5BE1}" type="presOf" srcId="{84674D53-1816-45B7-88FF-E6FA726CC2DF}" destId="{670AF6E9-4746-411D-B958-16A17F2FBFA8}" srcOrd="0" destOrd="0" presId="urn:microsoft.com/office/officeart/2005/8/layout/process2"/>
    <dgm:cxn modelId="{F3F19664-B441-4685-B835-0B84EC0BAECC}" srcId="{84674D53-1816-45B7-88FF-E6FA726CC2DF}" destId="{28D0C88B-9DFE-401F-BB27-039E7FDE1299}" srcOrd="0" destOrd="0" parTransId="{67CE0D57-B162-42A5-B7A1-EE902702DF3E}" sibTransId="{32290769-07ED-48CD-9015-9DC6AF9B3780}"/>
    <dgm:cxn modelId="{4873576C-A016-4A2A-AA1B-D3C525691378}" srcId="{84674D53-1816-45B7-88FF-E6FA726CC2DF}" destId="{220591CC-3D30-486C-9AF1-E743A4636E98}" srcOrd="2" destOrd="0" parTransId="{F432948A-C163-4F58-B473-E8C4714CB83D}" sibTransId="{3E3CEAD0-1F7A-46C5-80BD-F040DF89DDD8}"/>
    <dgm:cxn modelId="{3F359A6E-7CDB-4535-9BDE-BCD8A7CD050F}" type="presOf" srcId="{47ECA329-F948-4A75-A0BD-E9368C14CA8A}" destId="{3167BD5A-8302-43E6-923F-D4D5673AC612}" srcOrd="0" destOrd="0" presId="urn:microsoft.com/office/officeart/2005/8/layout/process2"/>
    <dgm:cxn modelId="{33E1BE87-7082-4F82-958E-742CBFDA2A21}" type="presOf" srcId="{32290769-07ED-48CD-9015-9DC6AF9B3780}" destId="{439B81DF-8891-4100-87AC-0F24669244B5}" srcOrd="1" destOrd="0" presId="urn:microsoft.com/office/officeart/2005/8/layout/process2"/>
    <dgm:cxn modelId="{511DEDAE-F181-4A9D-8C8B-8FA9E85C598F}" type="presOf" srcId="{32290769-07ED-48CD-9015-9DC6AF9B3780}" destId="{2C723370-6DF3-41D7-93D3-AA23CA3FFEA2}" srcOrd="0" destOrd="0" presId="urn:microsoft.com/office/officeart/2005/8/layout/process2"/>
    <dgm:cxn modelId="{3FFCFAB6-383D-4E76-8741-6E49DD908AE9}" type="presOf" srcId="{47ECA329-F948-4A75-A0BD-E9368C14CA8A}" destId="{38DD7E74-3F49-4721-B3E6-D2BB5DC07634}" srcOrd="1" destOrd="0" presId="urn:microsoft.com/office/officeart/2005/8/layout/process2"/>
    <dgm:cxn modelId="{EF40D4C1-06EB-4387-B411-1481F0A88248}" type="presOf" srcId="{28D0C88B-9DFE-401F-BB27-039E7FDE1299}" destId="{0FD6D4DB-55DE-4458-B517-E95FE99379E6}" srcOrd="0" destOrd="0" presId="urn:microsoft.com/office/officeart/2005/8/layout/process2"/>
    <dgm:cxn modelId="{606939B9-20FC-4686-B493-5A6900CA0272}" type="presParOf" srcId="{670AF6E9-4746-411D-B958-16A17F2FBFA8}" destId="{0FD6D4DB-55DE-4458-B517-E95FE99379E6}" srcOrd="0" destOrd="0" presId="urn:microsoft.com/office/officeart/2005/8/layout/process2"/>
    <dgm:cxn modelId="{C7B67D91-1FA5-4E97-9248-961B49370CF0}" type="presParOf" srcId="{670AF6E9-4746-411D-B958-16A17F2FBFA8}" destId="{2C723370-6DF3-41D7-93D3-AA23CA3FFEA2}" srcOrd="1" destOrd="0" presId="urn:microsoft.com/office/officeart/2005/8/layout/process2"/>
    <dgm:cxn modelId="{09E94D37-945A-414B-BAF8-F40FBBEC7C80}" type="presParOf" srcId="{2C723370-6DF3-41D7-93D3-AA23CA3FFEA2}" destId="{439B81DF-8891-4100-87AC-0F24669244B5}" srcOrd="0" destOrd="0" presId="urn:microsoft.com/office/officeart/2005/8/layout/process2"/>
    <dgm:cxn modelId="{9C1085E3-8C81-48E1-8D95-A3AADD3D80CF}" type="presParOf" srcId="{670AF6E9-4746-411D-B958-16A17F2FBFA8}" destId="{2F56EE62-F432-45A0-9931-978E1003BEBF}" srcOrd="2" destOrd="0" presId="urn:microsoft.com/office/officeart/2005/8/layout/process2"/>
    <dgm:cxn modelId="{B397AF6A-47F7-40F6-BF4C-B4A927473F7B}" type="presParOf" srcId="{670AF6E9-4746-411D-B958-16A17F2FBFA8}" destId="{3167BD5A-8302-43E6-923F-D4D5673AC612}" srcOrd="3" destOrd="0" presId="urn:microsoft.com/office/officeart/2005/8/layout/process2"/>
    <dgm:cxn modelId="{5E935104-A822-41F8-BD99-2181D4177460}" type="presParOf" srcId="{3167BD5A-8302-43E6-923F-D4D5673AC612}" destId="{38DD7E74-3F49-4721-B3E6-D2BB5DC07634}" srcOrd="0" destOrd="0" presId="urn:microsoft.com/office/officeart/2005/8/layout/process2"/>
    <dgm:cxn modelId="{5EDDB2C3-5DB9-4FE6-A2AB-A8B9B9878B83}" type="presParOf" srcId="{670AF6E9-4746-411D-B958-16A17F2FBFA8}" destId="{2C738C4F-25B9-456F-AD58-E9470D233F5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A90D8E-B34E-4F7E-9ADB-EB1D4F3B31E4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B66469-3FD9-496D-93D9-1C7E47A21369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2BB2D8C4-E194-4909-A6EA-2DF1C967DEBD}" type="parTrans" cxnId="{E77BBC25-CE3C-4624-B291-A9A33360A393}">
      <dgm:prSet/>
      <dgm:spPr/>
      <dgm:t>
        <a:bodyPr/>
        <a:lstStyle/>
        <a:p>
          <a:endParaRPr lang="en-US"/>
        </a:p>
      </dgm:t>
    </dgm:pt>
    <dgm:pt modelId="{A678D3F4-7242-4547-8889-0A707E73C9D4}" type="sibTrans" cxnId="{E77BBC25-CE3C-4624-B291-A9A33360A393}">
      <dgm:prSet/>
      <dgm:spPr/>
      <dgm:t>
        <a:bodyPr/>
        <a:lstStyle/>
        <a:p>
          <a:endParaRPr lang="en-US"/>
        </a:p>
      </dgm:t>
    </dgm:pt>
    <dgm:pt modelId="{963C75E9-694D-47F9-BD42-0A89931D215C}">
      <dgm:prSet phldrT="[Text]"/>
      <dgm:spPr/>
      <dgm:t>
        <a:bodyPr/>
        <a:lstStyle/>
        <a:p>
          <a:r>
            <a:rPr lang="en-GB" dirty="0"/>
            <a:t>Radiation-resistance</a:t>
          </a:r>
          <a:endParaRPr lang="en-US" dirty="0"/>
        </a:p>
      </dgm:t>
    </dgm:pt>
    <dgm:pt modelId="{245DB045-939B-440C-82B9-D410FB3520DF}" type="parTrans" cxnId="{956E6738-0E32-4C83-B13D-2D77EB0A3D74}">
      <dgm:prSet/>
      <dgm:spPr/>
      <dgm:t>
        <a:bodyPr/>
        <a:lstStyle/>
        <a:p>
          <a:endParaRPr lang="en-US"/>
        </a:p>
      </dgm:t>
    </dgm:pt>
    <dgm:pt modelId="{B66AB409-760A-4A1C-A1C1-D10BC2BDB685}" type="sibTrans" cxnId="{956E6738-0E32-4C83-B13D-2D77EB0A3D74}">
      <dgm:prSet/>
      <dgm:spPr/>
      <dgm:t>
        <a:bodyPr/>
        <a:lstStyle/>
        <a:p>
          <a:endParaRPr lang="en-US"/>
        </a:p>
      </dgm:t>
    </dgm:pt>
    <dgm:pt modelId="{260FA1D7-0977-4473-9CBC-DD2F9489D0D5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28E68B22-41FC-413B-9A6A-754457EC8590}" type="parTrans" cxnId="{8D169E2E-6673-4869-A6EC-731B9B78BFED}">
      <dgm:prSet/>
      <dgm:spPr/>
      <dgm:t>
        <a:bodyPr/>
        <a:lstStyle/>
        <a:p>
          <a:endParaRPr lang="en-US"/>
        </a:p>
      </dgm:t>
    </dgm:pt>
    <dgm:pt modelId="{DFE3B16A-C392-43D3-8FB1-D3AA35FAE709}" type="sibTrans" cxnId="{8D169E2E-6673-4869-A6EC-731B9B78BFED}">
      <dgm:prSet/>
      <dgm:spPr/>
      <dgm:t>
        <a:bodyPr/>
        <a:lstStyle/>
        <a:p>
          <a:endParaRPr lang="en-US"/>
        </a:p>
      </dgm:t>
    </dgm:pt>
    <dgm:pt modelId="{D1123CB9-6C6E-41FC-A519-738EAADF9533}">
      <dgm:prSet phldrT="[Text]"/>
      <dgm:spPr/>
      <dgm:t>
        <a:bodyPr/>
        <a:lstStyle/>
        <a:p>
          <a:r>
            <a:rPr lang="en-GB" dirty="0"/>
            <a:t>High-temperature resistance</a:t>
          </a:r>
          <a:endParaRPr lang="en-US" dirty="0"/>
        </a:p>
      </dgm:t>
    </dgm:pt>
    <dgm:pt modelId="{5A4FB86C-2F74-47D0-B913-10C3B7DAB35D}" type="parTrans" cxnId="{7D5E47B7-8DDA-4485-B778-D54411D27C2D}">
      <dgm:prSet/>
      <dgm:spPr/>
      <dgm:t>
        <a:bodyPr/>
        <a:lstStyle/>
        <a:p>
          <a:endParaRPr lang="en-US"/>
        </a:p>
      </dgm:t>
    </dgm:pt>
    <dgm:pt modelId="{524C6A00-AC62-43E2-90BC-A22C03FB3DBF}" type="sibTrans" cxnId="{7D5E47B7-8DDA-4485-B778-D54411D27C2D}">
      <dgm:prSet/>
      <dgm:spPr/>
      <dgm:t>
        <a:bodyPr/>
        <a:lstStyle/>
        <a:p>
          <a:endParaRPr lang="en-US"/>
        </a:p>
      </dgm:t>
    </dgm:pt>
    <dgm:pt modelId="{6C0FC6AA-77EA-4E6D-8EFA-01C24638434B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20FA711D-8B08-440D-B4D3-877809CE5DD8}" type="parTrans" cxnId="{1730AE85-858F-466C-BDB8-9B21966CC584}">
      <dgm:prSet/>
      <dgm:spPr/>
      <dgm:t>
        <a:bodyPr/>
        <a:lstStyle/>
        <a:p>
          <a:endParaRPr lang="en-US"/>
        </a:p>
      </dgm:t>
    </dgm:pt>
    <dgm:pt modelId="{D9BAB5E7-94DE-41AC-AFA7-D94D724172AF}" type="sibTrans" cxnId="{1730AE85-858F-466C-BDB8-9B21966CC584}">
      <dgm:prSet/>
      <dgm:spPr/>
      <dgm:t>
        <a:bodyPr/>
        <a:lstStyle/>
        <a:p>
          <a:endParaRPr lang="en-US"/>
        </a:p>
      </dgm:t>
    </dgm:pt>
    <dgm:pt modelId="{97BE3195-F334-43D5-978F-9A168DF8BA10}">
      <dgm:prSet phldrT="[Text]"/>
      <dgm:spPr/>
      <dgm:t>
        <a:bodyPr/>
        <a:lstStyle/>
        <a:p>
          <a:r>
            <a:rPr lang="en-GB" dirty="0"/>
            <a:t>Small size</a:t>
          </a:r>
          <a:endParaRPr lang="en-US" dirty="0"/>
        </a:p>
      </dgm:t>
    </dgm:pt>
    <dgm:pt modelId="{4FE64445-EB18-4488-8B98-8CD931B8CE97}" type="parTrans" cxnId="{C34B27D2-E854-4FCB-9EF7-B70F4D651D91}">
      <dgm:prSet/>
      <dgm:spPr/>
      <dgm:t>
        <a:bodyPr/>
        <a:lstStyle/>
        <a:p>
          <a:endParaRPr lang="en-US"/>
        </a:p>
      </dgm:t>
    </dgm:pt>
    <dgm:pt modelId="{AB2CDB9A-EE18-447A-9C75-8391C00E61E3}" type="sibTrans" cxnId="{C34B27D2-E854-4FCB-9EF7-B70F4D651D91}">
      <dgm:prSet/>
      <dgm:spPr/>
      <dgm:t>
        <a:bodyPr/>
        <a:lstStyle/>
        <a:p>
          <a:endParaRPr lang="en-US"/>
        </a:p>
      </dgm:t>
    </dgm:pt>
    <dgm:pt modelId="{CC212FBF-CF77-45C7-98DA-3B0CEBB3A1A0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E7573658-8D30-41A1-893E-D26B38683649}" type="parTrans" cxnId="{9C88AF11-8C74-4D4C-99EA-64FD17BDEFBE}">
      <dgm:prSet/>
      <dgm:spPr/>
      <dgm:t>
        <a:bodyPr/>
        <a:lstStyle/>
        <a:p>
          <a:endParaRPr lang="en-US"/>
        </a:p>
      </dgm:t>
    </dgm:pt>
    <dgm:pt modelId="{E6429319-CF97-4433-B668-4FCF57ABD7D6}" type="sibTrans" cxnId="{9C88AF11-8C74-4D4C-99EA-64FD17BDEFBE}">
      <dgm:prSet/>
      <dgm:spPr/>
      <dgm:t>
        <a:bodyPr/>
        <a:lstStyle/>
        <a:p>
          <a:endParaRPr lang="en-US"/>
        </a:p>
      </dgm:t>
    </dgm:pt>
    <dgm:pt modelId="{D06758BD-80B4-44DA-B932-CA6E045BD010}">
      <dgm:prSet/>
      <dgm:spPr/>
      <dgm:t>
        <a:bodyPr/>
        <a:lstStyle/>
        <a:p>
          <a:r>
            <a:rPr lang="en-GB"/>
            <a:t>High energy resolution</a:t>
          </a:r>
          <a:endParaRPr lang="en-US"/>
        </a:p>
      </dgm:t>
    </dgm:pt>
    <dgm:pt modelId="{4C4B4406-E6C9-4022-BE66-DF8218C33EE7}" type="parTrans" cxnId="{CE3E31F3-DB31-45ED-ACAD-423BE894CC99}">
      <dgm:prSet/>
      <dgm:spPr/>
      <dgm:t>
        <a:bodyPr/>
        <a:lstStyle/>
        <a:p>
          <a:endParaRPr lang="en-US"/>
        </a:p>
      </dgm:t>
    </dgm:pt>
    <dgm:pt modelId="{7A2F558F-CC53-4C72-B2E2-EC45AF03FE16}" type="sibTrans" cxnId="{CE3E31F3-DB31-45ED-ACAD-423BE894CC99}">
      <dgm:prSet/>
      <dgm:spPr/>
      <dgm:t>
        <a:bodyPr/>
        <a:lstStyle/>
        <a:p>
          <a:endParaRPr lang="en-US"/>
        </a:p>
      </dgm:t>
    </dgm:pt>
    <dgm:pt modelId="{43F5BB3C-D54A-4705-AFB3-E1B096D11496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3AD92D28-93F5-455D-9A62-57A854A483E6}" type="parTrans" cxnId="{30A76BFB-394D-44D8-A298-7B1D22B2B98A}">
      <dgm:prSet/>
      <dgm:spPr/>
      <dgm:t>
        <a:bodyPr/>
        <a:lstStyle/>
        <a:p>
          <a:endParaRPr lang="en-US"/>
        </a:p>
      </dgm:t>
    </dgm:pt>
    <dgm:pt modelId="{4C6E6584-93C5-4554-AEE8-330CF1D4DC80}" type="sibTrans" cxnId="{30A76BFB-394D-44D8-A298-7B1D22B2B98A}">
      <dgm:prSet/>
      <dgm:spPr/>
      <dgm:t>
        <a:bodyPr/>
        <a:lstStyle/>
        <a:p>
          <a:endParaRPr lang="en-US"/>
        </a:p>
      </dgm:t>
    </dgm:pt>
    <dgm:pt modelId="{C8A1580F-8D27-4FEE-9684-B243FD1DD0B0}">
      <dgm:prSet/>
      <dgm:spPr/>
      <dgm:t>
        <a:bodyPr/>
        <a:lstStyle/>
        <a:p>
          <a:r>
            <a:rPr lang="en-GB"/>
            <a:t>Fast response neutron detection</a:t>
          </a:r>
          <a:endParaRPr lang="en-US"/>
        </a:p>
      </dgm:t>
    </dgm:pt>
    <dgm:pt modelId="{629A334E-0EB1-4708-8D67-D49DFF20450C}" type="parTrans" cxnId="{350DFDE7-C00A-4A65-8EB7-BD97DA3BD69C}">
      <dgm:prSet/>
      <dgm:spPr/>
      <dgm:t>
        <a:bodyPr/>
        <a:lstStyle/>
        <a:p>
          <a:endParaRPr lang="en-US"/>
        </a:p>
      </dgm:t>
    </dgm:pt>
    <dgm:pt modelId="{A0F6EB0C-4098-4D39-96DC-50611C228BD6}" type="sibTrans" cxnId="{350DFDE7-C00A-4A65-8EB7-BD97DA3BD69C}">
      <dgm:prSet/>
      <dgm:spPr/>
      <dgm:t>
        <a:bodyPr/>
        <a:lstStyle/>
        <a:p>
          <a:endParaRPr lang="en-US"/>
        </a:p>
      </dgm:t>
    </dgm:pt>
    <dgm:pt modelId="{54CF2F48-9B19-40A2-BF88-F7D6CF01F4FB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3BE2EEA1-2DEB-4DB6-9807-83FC1602C96B}" type="parTrans" cxnId="{405BEDA3-3085-49D1-B492-E05C9318BFE4}">
      <dgm:prSet/>
      <dgm:spPr/>
      <dgm:t>
        <a:bodyPr/>
        <a:lstStyle/>
        <a:p>
          <a:endParaRPr lang="en-US"/>
        </a:p>
      </dgm:t>
    </dgm:pt>
    <dgm:pt modelId="{CCDB2852-9DC3-4EBA-86A2-507F58CA8D21}" type="sibTrans" cxnId="{405BEDA3-3085-49D1-B492-E05C9318BFE4}">
      <dgm:prSet/>
      <dgm:spPr/>
      <dgm:t>
        <a:bodyPr/>
        <a:lstStyle/>
        <a:p>
          <a:endParaRPr lang="en-US"/>
        </a:p>
      </dgm:t>
    </dgm:pt>
    <dgm:pt modelId="{7318346A-B5F1-47F0-8390-4AA683C04C38}">
      <dgm:prSet/>
      <dgm:spPr/>
      <dgm:t>
        <a:bodyPr/>
        <a:lstStyle/>
        <a:p>
          <a:r>
            <a:rPr lang="en-GB"/>
            <a:t>Gamma rejection</a:t>
          </a:r>
          <a:endParaRPr lang="en-US"/>
        </a:p>
      </dgm:t>
    </dgm:pt>
    <dgm:pt modelId="{6D823351-C70F-44E8-8C65-EE16F38F1D1A}" type="parTrans" cxnId="{0AE6E03A-F607-4A17-B2B5-D98D19892BD6}">
      <dgm:prSet/>
      <dgm:spPr/>
      <dgm:t>
        <a:bodyPr/>
        <a:lstStyle/>
        <a:p>
          <a:endParaRPr lang="en-US"/>
        </a:p>
      </dgm:t>
    </dgm:pt>
    <dgm:pt modelId="{E08B8C2A-A406-45B6-A597-251A9A0BA665}" type="sibTrans" cxnId="{0AE6E03A-F607-4A17-B2B5-D98D19892BD6}">
      <dgm:prSet/>
      <dgm:spPr/>
      <dgm:t>
        <a:bodyPr/>
        <a:lstStyle/>
        <a:p>
          <a:endParaRPr lang="en-US"/>
        </a:p>
      </dgm:t>
    </dgm:pt>
    <dgm:pt modelId="{494FF322-919B-4554-B0B3-6575D1BC18B0}" type="pres">
      <dgm:prSet presAssocID="{B9A90D8E-B34E-4F7E-9ADB-EB1D4F3B31E4}" presName="linearFlow" presStyleCnt="0">
        <dgm:presLayoutVars>
          <dgm:dir/>
          <dgm:animLvl val="lvl"/>
          <dgm:resizeHandles val="exact"/>
        </dgm:presLayoutVars>
      </dgm:prSet>
      <dgm:spPr/>
    </dgm:pt>
    <dgm:pt modelId="{A075D31E-0716-462F-8AFC-95E49A43B082}" type="pres">
      <dgm:prSet presAssocID="{FFB66469-3FD9-496D-93D9-1C7E47A21369}" presName="composite" presStyleCnt="0"/>
      <dgm:spPr/>
    </dgm:pt>
    <dgm:pt modelId="{348366D9-4E21-495E-964D-A2E33670036C}" type="pres">
      <dgm:prSet presAssocID="{FFB66469-3FD9-496D-93D9-1C7E47A21369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A4B050D6-F9EC-4093-A1C1-9A00D8930B09}" type="pres">
      <dgm:prSet presAssocID="{FFB66469-3FD9-496D-93D9-1C7E47A21369}" presName="descendantText" presStyleLbl="alignAcc1" presStyleIdx="0" presStyleCnt="6">
        <dgm:presLayoutVars>
          <dgm:bulletEnabled val="1"/>
        </dgm:presLayoutVars>
      </dgm:prSet>
      <dgm:spPr/>
    </dgm:pt>
    <dgm:pt modelId="{121E5636-F4A9-4965-A2A7-B1AF833CFBCB}" type="pres">
      <dgm:prSet presAssocID="{A678D3F4-7242-4547-8889-0A707E73C9D4}" presName="sp" presStyleCnt="0"/>
      <dgm:spPr/>
    </dgm:pt>
    <dgm:pt modelId="{25989FD8-52FD-48E1-A5B6-9B8DABD0906C}" type="pres">
      <dgm:prSet presAssocID="{260FA1D7-0977-4473-9CBC-DD2F9489D0D5}" presName="composite" presStyleCnt="0"/>
      <dgm:spPr/>
    </dgm:pt>
    <dgm:pt modelId="{A76CCF4D-C890-4F21-8135-001458AAF0C8}" type="pres">
      <dgm:prSet presAssocID="{260FA1D7-0977-4473-9CBC-DD2F9489D0D5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C0C926E7-1E28-4036-98B4-8F9DE3B9E320}" type="pres">
      <dgm:prSet presAssocID="{260FA1D7-0977-4473-9CBC-DD2F9489D0D5}" presName="descendantText" presStyleLbl="alignAcc1" presStyleIdx="1" presStyleCnt="6">
        <dgm:presLayoutVars>
          <dgm:bulletEnabled val="1"/>
        </dgm:presLayoutVars>
      </dgm:prSet>
      <dgm:spPr/>
    </dgm:pt>
    <dgm:pt modelId="{C569EF3D-7EB9-4EFC-8118-8B3F06EA29D7}" type="pres">
      <dgm:prSet presAssocID="{DFE3B16A-C392-43D3-8FB1-D3AA35FAE709}" presName="sp" presStyleCnt="0"/>
      <dgm:spPr/>
    </dgm:pt>
    <dgm:pt modelId="{A88A5DFE-E934-43FB-A90D-C34468F926A6}" type="pres">
      <dgm:prSet presAssocID="{6C0FC6AA-77EA-4E6D-8EFA-01C24638434B}" presName="composite" presStyleCnt="0"/>
      <dgm:spPr/>
    </dgm:pt>
    <dgm:pt modelId="{B28EFD9D-36F1-40B9-B453-4938D268A6CC}" type="pres">
      <dgm:prSet presAssocID="{6C0FC6AA-77EA-4E6D-8EFA-01C24638434B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D6A54FCB-C280-48C7-B645-8C42E7806BBB}" type="pres">
      <dgm:prSet presAssocID="{6C0FC6AA-77EA-4E6D-8EFA-01C24638434B}" presName="descendantText" presStyleLbl="alignAcc1" presStyleIdx="2" presStyleCnt="6">
        <dgm:presLayoutVars>
          <dgm:bulletEnabled val="1"/>
        </dgm:presLayoutVars>
      </dgm:prSet>
      <dgm:spPr/>
    </dgm:pt>
    <dgm:pt modelId="{CA958505-E969-45A9-8366-46E1C00326AD}" type="pres">
      <dgm:prSet presAssocID="{D9BAB5E7-94DE-41AC-AFA7-D94D724172AF}" presName="sp" presStyleCnt="0"/>
      <dgm:spPr/>
    </dgm:pt>
    <dgm:pt modelId="{6E348953-A0ED-4708-9AE4-6447EC731009}" type="pres">
      <dgm:prSet presAssocID="{CC212FBF-CF77-45C7-98DA-3B0CEBB3A1A0}" presName="composite" presStyleCnt="0"/>
      <dgm:spPr/>
    </dgm:pt>
    <dgm:pt modelId="{E641FB6B-49F7-4E74-A57A-924453FB71A5}" type="pres">
      <dgm:prSet presAssocID="{CC212FBF-CF77-45C7-98DA-3B0CEBB3A1A0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09E98FC5-5EBF-4990-B6B1-6F49CF1F1690}" type="pres">
      <dgm:prSet presAssocID="{CC212FBF-CF77-45C7-98DA-3B0CEBB3A1A0}" presName="descendantText" presStyleLbl="alignAcc1" presStyleIdx="3" presStyleCnt="6">
        <dgm:presLayoutVars>
          <dgm:bulletEnabled val="1"/>
        </dgm:presLayoutVars>
      </dgm:prSet>
      <dgm:spPr/>
    </dgm:pt>
    <dgm:pt modelId="{142947DA-3ED5-4A92-83DA-D967ED262F90}" type="pres">
      <dgm:prSet presAssocID="{E6429319-CF97-4433-B668-4FCF57ABD7D6}" presName="sp" presStyleCnt="0"/>
      <dgm:spPr/>
    </dgm:pt>
    <dgm:pt modelId="{9F64B10B-4D39-4415-A127-77B9CCCCE5E0}" type="pres">
      <dgm:prSet presAssocID="{43F5BB3C-D54A-4705-AFB3-E1B096D11496}" presName="composite" presStyleCnt="0"/>
      <dgm:spPr/>
    </dgm:pt>
    <dgm:pt modelId="{666B6B46-8293-47E8-BD9A-9DCA405E9D57}" type="pres">
      <dgm:prSet presAssocID="{43F5BB3C-D54A-4705-AFB3-E1B096D11496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8A8F205F-FD2A-49FE-8EC7-F84E3E636AA0}" type="pres">
      <dgm:prSet presAssocID="{43F5BB3C-D54A-4705-AFB3-E1B096D11496}" presName="descendantText" presStyleLbl="alignAcc1" presStyleIdx="4" presStyleCnt="6">
        <dgm:presLayoutVars>
          <dgm:bulletEnabled val="1"/>
        </dgm:presLayoutVars>
      </dgm:prSet>
      <dgm:spPr/>
    </dgm:pt>
    <dgm:pt modelId="{33B69956-D492-4310-A5AD-D3353075ABE8}" type="pres">
      <dgm:prSet presAssocID="{4C6E6584-93C5-4554-AEE8-330CF1D4DC80}" presName="sp" presStyleCnt="0"/>
      <dgm:spPr/>
    </dgm:pt>
    <dgm:pt modelId="{E614FE69-B373-40C3-BD68-6487C33F8112}" type="pres">
      <dgm:prSet presAssocID="{54CF2F48-9B19-40A2-BF88-F7D6CF01F4FB}" presName="composite" presStyleCnt="0"/>
      <dgm:spPr/>
    </dgm:pt>
    <dgm:pt modelId="{7D796130-6CAD-431A-9AC9-7C29FC5F24CB}" type="pres">
      <dgm:prSet presAssocID="{54CF2F48-9B19-40A2-BF88-F7D6CF01F4FB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7656515C-0576-4CA0-851C-E6FEF14448AE}" type="pres">
      <dgm:prSet presAssocID="{54CF2F48-9B19-40A2-BF88-F7D6CF01F4FB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879FA100-23FF-4F02-BB99-D20CFDB512D2}" type="presOf" srcId="{CC212FBF-CF77-45C7-98DA-3B0CEBB3A1A0}" destId="{E641FB6B-49F7-4E74-A57A-924453FB71A5}" srcOrd="0" destOrd="0" presId="urn:microsoft.com/office/officeart/2005/8/layout/chevron2"/>
    <dgm:cxn modelId="{9A767D08-0BA2-4E37-820C-FA8A670D5402}" type="presOf" srcId="{C8A1580F-8D27-4FEE-9684-B243FD1DD0B0}" destId="{8A8F205F-FD2A-49FE-8EC7-F84E3E636AA0}" srcOrd="0" destOrd="0" presId="urn:microsoft.com/office/officeart/2005/8/layout/chevron2"/>
    <dgm:cxn modelId="{BCD1020B-5559-4684-B644-BF4EE256D429}" type="presOf" srcId="{D06758BD-80B4-44DA-B932-CA6E045BD010}" destId="{09E98FC5-5EBF-4990-B6B1-6F49CF1F1690}" srcOrd="0" destOrd="0" presId="urn:microsoft.com/office/officeart/2005/8/layout/chevron2"/>
    <dgm:cxn modelId="{9C88AF11-8C74-4D4C-99EA-64FD17BDEFBE}" srcId="{B9A90D8E-B34E-4F7E-9ADB-EB1D4F3B31E4}" destId="{CC212FBF-CF77-45C7-98DA-3B0CEBB3A1A0}" srcOrd="3" destOrd="0" parTransId="{E7573658-8D30-41A1-893E-D26B38683649}" sibTransId="{E6429319-CF97-4433-B668-4FCF57ABD7D6}"/>
    <dgm:cxn modelId="{FF655623-456F-4907-9DA6-6FAC116D78F0}" type="presOf" srcId="{963C75E9-694D-47F9-BD42-0A89931D215C}" destId="{A4B050D6-F9EC-4093-A1C1-9A00D8930B09}" srcOrd="0" destOrd="0" presId="urn:microsoft.com/office/officeart/2005/8/layout/chevron2"/>
    <dgm:cxn modelId="{E77BBC25-CE3C-4624-B291-A9A33360A393}" srcId="{B9A90D8E-B34E-4F7E-9ADB-EB1D4F3B31E4}" destId="{FFB66469-3FD9-496D-93D9-1C7E47A21369}" srcOrd="0" destOrd="0" parTransId="{2BB2D8C4-E194-4909-A6EA-2DF1C967DEBD}" sibTransId="{A678D3F4-7242-4547-8889-0A707E73C9D4}"/>
    <dgm:cxn modelId="{8D169E2E-6673-4869-A6EC-731B9B78BFED}" srcId="{B9A90D8E-B34E-4F7E-9ADB-EB1D4F3B31E4}" destId="{260FA1D7-0977-4473-9CBC-DD2F9489D0D5}" srcOrd="1" destOrd="0" parTransId="{28E68B22-41FC-413B-9A6A-754457EC8590}" sibTransId="{DFE3B16A-C392-43D3-8FB1-D3AA35FAE709}"/>
    <dgm:cxn modelId="{40C9E72F-4DC7-46B3-ADE3-922611FCC8F2}" type="presOf" srcId="{97BE3195-F334-43D5-978F-9A168DF8BA10}" destId="{D6A54FCB-C280-48C7-B645-8C42E7806BBB}" srcOrd="0" destOrd="0" presId="urn:microsoft.com/office/officeart/2005/8/layout/chevron2"/>
    <dgm:cxn modelId="{15EF2033-4FFD-4150-9C2E-EFA9C571671B}" type="presOf" srcId="{B9A90D8E-B34E-4F7E-9ADB-EB1D4F3B31E4}" destId="{494FF322-919B-4554-B0B3-6575D1BC18B0}" srcOrd="0" destOrd="0" presId="urn:microsoft.com/office/officeart/2005/8/layout/chevron2"/>
    <dgm:cxn modelId="{956E6738-0E32-4C83-B13D-2D77EB0A3D74}" srcId="{FFB66469-3FD9-496D-93D9-1C7E47A21369}" destId="{963C75E9-694D-47F9-BD42-0A89931D215C}" srcOrd="0" destOrd="0" parTransId="{245DB045-939B-440C-82B9-D410FB3520DF}" sibTransId="{B66AB409-760A-4A1C-A1C1-D10BC2BDB685}"/>
    <dgm:cxn modelId="{0AE6E03A-F607-4A17-B2B5-D98D19892BD6}" srcId="{54CF2F48-9B19-40A2-BF88-F7D6CF01F4FB}" destId="{7318346A-B5F1-47F0-8390-4AA683C04C38}" srcOrd="0" destOrd="0" parTransId="{6D823351-C70F-44E8-8C65-EE16F38F1D1A}" sibTransId="{E08B8C2A-A406-45B6-A597-251A9A0BA665}"/>
    <dgm:cxn modelId="{482EEE6C-6382-4B01-8B1C-56933637D4A2}" type="presOf" srcId="{54CF2F48-9B19-40A2-BF88-F7D6CF01F4FB}" destId="{7D796130-6CAD-431A-9AC9-7C29FC5F24CB}" srcOrd="0" destOrd="0" presId="urn:microsoft.com/office/officeart/2005/8/layout/chevron2"/>
    <dgm:cxn modelId="{46568F74-A279-45F3-8966-28C34AEF48FE}" type="presOf" srcId="{43F5BB3C-D54A-4705-AFB3-E1B096D11496}" destId="{666B6B46-8293-47E8-BD9A-9DCA405E9D57}" srcOrd="0" destOrd="0" presId="urn:microsoft.com/office/officeart/2005/8/layout/chevron2"/>
    <dgm:cxn modelId="{6984D87E-9D97-432D-BBDD-101268D79A3F}" type="presOf" srcId="{D1123CB9-6C6E-41FC-A519-738EAADF9533}" destId="{C0C926E7-1E28-4036-98B4-8F9DE3B9E320}" srcOrd="0" destOrd="0" presId="urn:microsoft.com/office/officeart/2005/8/layout/chevron2"/>
    <dgm:cxn modelId="{1730AE85-858F-466C-BDB8-9B21966CC584}" srcId="{B9A90D8E-B34E-4F7E-9ADB-EB1D4F3B31E4}" destId="{6C0FC6AA-77EA-4E6D-8EFA-01C24638434B}" srcOrd="2" destOrd="0" parTransId="{20FA711D-8B08-440D-B4D3-877809CE5DD8}" sibTransId="{D9BAB5E7-94DE-41AC-AFA7-D94D724172AF}"/>
    <dgm:cxn modelId="{DC77998C-40CA-41FB-AE59-25E25258D497}" type="presOf" srcId="{260FA1D7-0977-4473-9CBC-DD2F9489D0D5}" destId="{A76CCF4D-C890-4F21-8135-001458AAF0C8}" srcOrd="0" destOrd="0" presId="urn:microsoft.com/office/officeart/2005/8/layout/chevron2"/>
    <dgm:cxn modelId="{FADF3993-1BA2-4C82-805F-8CF58BBA63B1}" type="presOf" srcId="{6C0FC6AA-77EA-4E6D-8EFA-01C24638434B}" destId="{B28EFD9D-36F1-40B9-B453-4938D268A6CC}" srcOrd="0" destOrd="0" presId="urn:microsoft.com/office/officeart/2005/8/layout/chevron2"/>
    <dgm:cxn modelId="{405BEDA3-3085-49D1-B492-E05C9318BFE4}" srcId="{B9A90D8E-B34E-4F7E-9ADB-EB1D4F3B31E4}" destId="{54CF2F48-9B19-40A2-BF88-F7D6CF01F4FB}" srcOrd="5" destOrd="0" parTransId="{3BE2EEA1-2DEB-4DB6-9807-83FC1602C96B}" sibTransId="{CCDB2852-9DC3-4EBA-86A2-507F58CA8D21}"/>
    <dgm:cxn modelId="{D2A2E8AF-E17F-4149-8526-3DC6C42E1B3B}" type="presOf" srcId="{FFB66469-3FD9-496D-93D9-1C7E47A21369}" destId="{348366D9-4E21-495E-964D-A2E33670036C}" srcOrd="0" destOrd="0" presId="urn:microsoft.com/office/officeart/2005/8/layout/chevron2"/>
    <dgm:cxn modelId="{7D5E47B7-8DDA-4485-B778-D54411D27C2D}" srcId="{260FA1D7-0977-4473-9CBC-DD2F9489D0D5}" destId="{D1123CB9-6C6E-41FC-A519-738EAADF9533}" srcOrd="0" destOrd="0" parTransId="{5A4FB86C-2F74-47D0-B913-10C3B7DAB35D}" sibTransId="{524C6A00-AC62-43E2-90BC-A22C03FB3DBF}"/>
    <dgm:cxn modelId="{E15A08C9-5F5B-4357-ABFC-E31838478CF1}" type="presOf" srcId="{7318346A-B5F1-47F0-8390-4AA683C04C38}" destId="{7656515C-0576-4CA0-851C-E6FEF14448AE}" srcOrd="0" destOrd="0" presId="urn:microsoft.com/office/officeart/2005/8/layout/chevron2"/>
    <dgm:cxn modelId="{C34B27D2-E854-4FCB-9EF7-B70F4D651D91}" srcId="{6C0FC6AA-77EA-4E6D-8EFA-01C24638434B}" destId="{97BE3195-F334-43D5-978F-9A168DF8BA10}" srcOrd="0" destOrd="0" parTransId="{4FE64445-EB18-4488-8B98-8CD931B8CE97}" sibTransId="{AB2CDB9A-EE18-447A-9C75-8391C00E61E3}"/>
    <dgm:cxn modelId="{350DFDE7-C00A-4A65-8EB7-BD97DA3BD69C}" srcId="{43F5BB3C-D54A-4705-AFB3-E1B096D11496}" destId="{C8A1580F-8D27-4FEE-9684-B243FD1DD0B0}" srcOrd="0" destOrd="0" parTransId="{629A334E-0EB1-4708-8D67-D49DFF20450C}" sibTransId="{A0F6EB0C-4098-4D39-96DC-50611C228BD6}"/>
    <dgm:cxn modelId="{CE3E31F3-DB31-45ED-ACAD-423BE894CC99}" srcId="{CC212FBF-CF77-45C7-98DA-3B0CEBB3A1A0}" destId="{D06758BD-80B4-44DA-B932-CA6E045BD010}" srcOrd="0" destOrd="0" parTransId="{4C4B4406-E6C9-4022-BE66-DF8218C33EE7}" sibTransId="{7A2F558F-CC53-4C72-B2E2-EC45AF03FE16}"/>
    <dgm:cxn modelId="{30A76BFB-394D-44D8-A298-7B1D22B2B98A}" srcId="{B9A90D8E-B34E-4F7E-9ADB-EB1D4F3B31E4}" destId="{43F5BB3C-D54A-4705-AFB3-E1B096D11496}" srcOrd="4" destOrd="0" parTransId="{3AD92D28-93F5-455D-9A62-57A854A483E6}" sibTransId="{4C6E6584-93C5-4554-AEE8-330CF1D4DC80}"/>
    <dgm:cxn modelId="{EBF9E2ED-76FA-45DD-9442-4D6CA59D6818}" type="presParOf" srcId="{494FF322-919B-4554-B0B3-6575D1BC18B0}" destId="{A075D31E-0716-462F-8AFC-95E49A43B082}" srcOrd="0" destOrd="0" presId="urn:microsoft.com/office/officeart/2005/8/layout/chevron2"/>
    <dgm:cxn modelId="{64EAAD53-F950-45A4-A562-3C3A47155043}" type="presParOf" srcId="{A075D31E-0716-462F-8AFC-95E49A43B082}" destId="{348366D9-4E21-495E-964D-A2E33670036C}" srcOrd="0" destOrd="0" presId="urn:microsoft.com/office/officeart/2005/8/layout/chevron2"/>
    <dgm:cxn modelId="{FAD2FB0B-928E-4F62-AADD-2568CA7F71D0}" type="presParOf" srcId="{A075D31E-0716-462F-8AFC-95E49A43B082}" destId="{A4B050D6-F9EC-4093-A1C1-9A00D8930B09}" srcOrd="1" destOrd="0" presId="urn:microsoft.com/office/officeart/2005/8/layout/chevron2"/>
    <dgm:cxn modelId="{ADE04221-A2A5-468F-8357-657CDDF1520C}" type="presParOf" srcId="{494FF322-919B-4554-B0B3-6575D1BC18B0}" destId="{121E5636-F4A9-4965-A2A7-B1AF833CFBCB}" srcOrd="1" destOrd="0" presId="urn:microsoft.com/office/officeart/2005/8/layout/chevron2"/>
    <dgm:cxn modelId="{ABB353A9-57A3-4758-ABE0-8EF5C710C53C}" type="presParOf" srcId="{494FF322-919B-4554-B0B3-6575D1BC18B0}" destId="{25989FD8-52FD-48E1-A5B6-9B8DABD0906C}" srcOrd="2" destOrd="0" presId="urn:microsoft.com/office/officeart/2005/8/layout/chevron2"/>
    <dgm:cxn modelId="{159C4F84-F8FA-40E8-A136-D2C863EAD644}" type="presParOf" srcId="{25989FD8-52FD-48E1-A5B6-9B8DABD0906C}" destId="{A76CCF4D-C890-4F21-8135-001458AAF0C8}" srcOrd="0" destOrd="0" presId="urn:microsoft.com/office/officeart/2005/8/layout/chevron2"/>
    <dgm:cxn modelId="{3DA16626-62EF-40B7-9397-456D7CF39365}" type="presParOf" srcId="{25989FD8-52FD-48E1-A5B6-9B8DABD0906C}" destId="{C0C926E7-1E28-4036-98B4-8F9DE3B9E320}" srcOrd="1" destOrd="0" presId="urn:microsoft.com/office/officeart/2005/8/layout/chevron2"/>
    <dgm:cxn modelId="{CA6F8574-C8EC-4039-9241-4E81ED6AE97F}" type="presParOf" srcId="{494FF322-919B-4554-B0B3-6575D1BC18B0}" destId="{C569EF3D-7EB9-4EFC-8118-8B3F06EA29D7}" srcOrd="3" destOrd="0" presId="urn:microsoft.com/office/officeart/2005/8/layout/chevron2"/>
    <dgm:cxn modelId="{911232EA-EEF6-4947-BB42-A07813155006}" type="presParOf" srcId="{494FF322-919B-4554-B0B3-6575D1BC18B0}" destId="{A88A5DFE-E934-43FB-A90D-C34468F926A6}" srcOrd="4" destOrd="0" presId="urn:microsoft.com/office/officeart/2005/8/layout/chevron2"/>
    <dgm:cxn modelId="{108E94C0-D09F-4FF9-8036-C8AEAB44D8DD}" type="presParOf" srcId="{A88A5DFE-E934-43FB-A90D-C34468F926A6}" destId="{B28EFD9D-36F1-40B9-B453-4938D268A6CC}" srcOrd="0" destOrd="0" presId="urn:microsoft.com/office/officeart/2005/8/layout/chevron2"/>
    <dgm:cxn modelId="{14D3B5D8-403A-4263-B166-72DB242506D4}" type="presParOf" srcId="{A88A5DFE-E934-43FB-A90D-C34468F926A6}" destId="{D6A54FCB-C280-48C7-B645-8C42E7806BBB}" srcOrd="1" destOrd="0" presId="urn:microsoft.com/office/officeart/2005/8/layout/chevron2"/>
    <dgm:cxn modelId="{62233162-BA55-4E45-9A25-668A25090D3B}" type="presParOf" srcId="{494FF322-919B-4554-B0B3-6575D1BC18B0}" destId="{CA958505-E969-45A9-8366-46E1C00326AD}" srcOrd="5" destOrd="0" presId="urn:microsoft.com/office/officeart/2005/8/layout/chevron2"/>
    <dgm:cxn modelId="{90F3A3DA-3AE9-4CFE-B747-49393D0776B4}" type="presParOf" srcId="{494FF322-919B-4554-B0B3-6575D1BC18B0}" destId="{6E348953-A0ED-4708-9AE4-6447EC731009}" srcOrd="6" destOrd="0" presId="urn:microsoft.com/office/officeart/2005/8/layout/chevron2"/>
    <dgm:cxn modelId="{3C9F6449-B3C2-41B9-8099-682C03C902C6}" type="presParOf" srcId="{6E348953-A0ED-4708-9AE4-6447EC731009}" destId="{E641FB6B-49F7-4E74-A57A-924453FB71A5}" srcOrd="0" destOrd="0" presId="urn:microsoft.com/office/officeart/2005/8/layout/chevron2"/>
    <dgm:cxn modelId="{CE72CBE8-CF90-4611-8BAB-2DCB82627A68}" type="presParOf" srcId="{6E348953-A0ED-4708-9AE4-6447EC731009}" destId="{09E98FC5-5EBF-4990-B6B1-6F49CF1F1690}" srcOrd="1" destOrd="0" presId="urn:microsoft.com/office/officeart/2005/8/layout/chevron2"/>
    <dgm:cxn modelId="{0A5DFFC4-3600-4BDE-8CCF-E96540E7AC7C}" type="presParOf" srcId="{494FF322-919B-4554-B0B3-6575D1BC18B0}" destId="{142947DA-3ED5-4A92-83DA-D967ED262F90}" srcOrd="7" destOrd="0" presId="urn:microsoft.com/office/officeart/2005/8/layout/chevron2"/>
    <dgm:cxn modelId="{66AD6369-CB39-49E6-82A6-61BA8A5CA114}" type="presParOf" srcId="{494FF322-919B-4554-B0B3-6575D1BC18B0}" destId="{9F64B10B-4D39-4415-A127-77B9CCCCE5E0}" srcOrd="8" destOrd="0" presId="urn:microsoft.com/office/officeart/2005/8/layout/chevron2"/>
    <dgm:cxn modelId="{A6D3DBE4-7CDC-4584-B429-2E74F7D197CC}" type="presParOf" srcId="{9F64B10B-4D39-4415-A127-77B9CCCCE5E0}" destId="{666B6B46-8293-47E8-BD9A-9DCA405E9D57}" srcOrd="0" destOrd="0" presId="urn:microsoft.com/office/officeart/2005/8/layout/chevron2"/>
    <dgm:cxn modelId="{CA554AA9-3423-470B-A3DD-991747DFB945}" type="presParOf" srcId="{9F64B10B-4D39-4415-A127-77B9CCCCE5E0}" destId="{8A8F205F-FD2A-49FE-8EC7-F84E3E636AA0}" srcOrd="1" destOrd="0" presId="urn:microsoft.com/office/officeart/2005/8/layout/chevron2"/>
    <dgm:cxn modelId="{0B9970BE-6347-4F57-90BC-8901D7BE8CA2}" type="presParOf" srcId="{494FF322-919B-4554-B0B3-6575D1BC18B0}" destId="{33B69956-D492-4310-A5AD-D3353075ABE8}" srcOrd="9" destOrd="0" presId="urn:microsoft.com/office/officeart/2005/8/layout/chevron2"/>
    <dgm:cxn modelId="{64DC3765-21D9-48C8-8157-B8BD44F89422}" type="presParOf" srcId="{494FF322-919B-4554-B0B3-6575D1BC18B0}" destId="{E614FE69-B373-40C3-BD68-6487C33F8112}" srcOrd="10" destOrd="0" presId="urn:microsoft.com/office/officeart/2005/8/layout/chevron2"/>
    <dgm:cxn modelId="{FB9F89A4-D147-4225-8097-330E1B399825}" type="presParOf" srcId="{E614FE69-B373-40C3-BD68-6487C33F8112}" destId="{7D796130-6CAD-431A-9AC9-7C29FC5F24CB}" srcOrd="0" destOrd="0" presId="urn:microsoft.com/office/officeart/2005/8/layout/chevron2"/>
    <dgm:cxn modelId="{5C66DA40-3386-48DF-81B5-4AA485975586}" type="presParOf" srcId="{E614FE69-B373-40C3-BD68-6487C33F8112}" destId="{7656515C-0576-4CA0-851C-E6FEF14448A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B07B1B-8786-4422-8809-56E9310F6F10}" type="doc">
      <dgm:prSet loTypeId="urn:microsoft.com/office/officeart/2005/8/layout/b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5B3BD23-34D6-401B-A68F-D657E3640A0F}">
      <dgm:prSet phldrT="[Text]" custT="1"/>
      <dgm:spPr/>
      <dgm:t>
        <a:bodyPr/>
        <a:lstStyle/>
        <a:p>
          <a:r>
            <a:rPr lang="en-US" sz="1200" b="1" dirty="0"/>
            <a:t>Nuclides Inventory </a:t>
          </a:r>
          <a:r>
            <a:rPr lang="en-US" sz="1200" dirty="0"/>
            <a:t>(JAEA, ORIGEN2)</a:t>
          </a:r>
        </a:p>
      </dgm:t>
    </dgm:pt>
    <dgm:pt modelId="{35E95E97-EA9D-4C6F-99C0-1ED49E04A296}" type="parTrans" cxnId="{4F6D8874-7B68-44F1-9B4D-01339C8FFFE2}">
      <dgm:prSet/>
      <dgm:spPr/>
      <dgm:t>
        <a:bodyPr/>
        <a:lstStyle/>
        <a:p>
          <a:endParaRPr lang="en-US"/>
        </a:p>
      </dgm:t>
    </dgm:pt>
    <dgm:pt modelId="{5F6F0D1C-9A44-4FCA-8AFD-7D69133CAC5F}" type="sibTrans" cxnId="{4F6D8874-7B68-44F1-9B4D-01339C8FFFE2}">
      <dgm:prSet/>
      <dgm:spPr/>
      <dgm:t>
        <a:bodyPr/>
        <a:lstStyle/>
        <a:p>
          <a:endParaRPr lang="en-US"/>
        </a:p>
      </dgm:t>
    </dgm:pt>
    <dgm:pt modelId="{4FA96061-A9A1-4BFB-B1BC-B73AD607D62D}">
      <dgm:prSet phldrT="[Text]" custT="1"/>
      <dgm:spPr/>
      <dgm:t>
        <a:bodyPr/>
        <a:lstStyle/>
        <a:p>
          <a:r>
            <a:rPr lang="en-US" sz="1200" dirty="0"/>
            <a:t>Neutron emission rate</a:t>
          </a:r>
          <a:r>
            <a:rPr lang="en-US" sz="3600" dirty="0"/>
            <a:t> emission rate</a:t>
          </a:r>
        </a:p>
      </dgm:t>
    </dgm:pt>
    <dgm:pt modelId="{94C1C6B5-B9FB-4B82-B44C-F193E14D60FD}" type="parTrans" cxnId="{3D29AEE2-A502-4447-89C6-6C012503A679}">
      <dgm:prSet/>
      <dgm:spPr/>
      <dgm:t>
        <a:bodyPr/>
        <a:lstStyle/>
        <a:p>
          <a:endParaRPr lang="en-US"/>
        </a:p>
      </dgm:t>
    </dgm:pt>
    <dgm:pt modelId="{DC175AC9-71BF-4BD4-A055-7D77A901F2E8}" type="sibTrans" cxnId="{3D29AEE2-A502-4447-89C6-6C012503A679}">
      <dgm:prSet/>
      <dgm:spPr/>
      <dgm:t>
        <a:bodyPr/>
        <a:lstStyle/>
        <a:p>
          <a:endParaRPr lang="en-US"/>
        </a:p>
      </dgm:t>
    </dgm:pt>
    <dgm:pt modelId="{A2EEE086-9908-4187-A155-14C0BF12FDE6}">
      <dgm:prSet phldrT="[Text]"/>
      <dgm:spPr/>
      <dgm:t>
        <a:bodyPr/>
        <a:lstStyle/>
        <a:p>
          <a:r>
            <a:rPr lang="en-US" sz="3600" dirty="0"/>
            <a:t>Weight</a:t>
          </a:r>
        </a:p>
      </dgm:t>
    </dgm:pt>
    <dgm:pt modelId="{D79D2F6D-7AE3-477A-96EB-C78C343D1908}" type="parTrans" cxnId="{27FD7021-565A-480C-B920-F92B001C0BB3}">
      <dgm:prSet/>
      <dgm:spPr/>
      <dgm:t>
        <a:bodyPr/>
        <a:lstStyle/>
        <a:p>
          <a:endParaRPr lang="en-US"/>
        </a:p>
      </dgm:t>
    </dgm:pt>
    <dgm:pt modelId="{D77FD7CB-75F4-4907-B79B-FA3079013BC2}" type="sibTrans" cxnId="{27FD7021-565A-480C-B920-F92B001C0BB3}">
      <dgm:prSet/>
      <dgm:spPr/>
      <dgm:t>
        <a:bodyPr/>
        <a:lstStyle/>
        <a:p>
          <a:endParaRPr lang="en-US"/>
        </a:p>
      </dgm:t>
    </dgm:pt>
    <dgm:pt modelId="{A29C9351-CD9C-42C2-8AA4-5A37170C3AC6}">
      <dgm:prSet phldrT="[Text]"/>
      <dgm:spPr/>
      <dgm:t>
        <a:bodyPr/>
        <a:lstStyle/>
        <a:p>
          <a:r>
            <a:rPr lang="en-US" b="1" dirty="0"/>
            <a:t>Corium thickness </a:t>
          </a:r>
        </a:p>
      </dgm:t>
    </dgm:pt>
    <dgm:pt modelId="{238C6769-4387-477D-B88F-F20338EF1ED4}" type="parTrans" cxnId="{464246C0-4861-438C-9815-29DFD1E044DE}">
      <dgm:prSet/>
      <dgm:spPr/>
      <dgm:t>
        <a:bodyPr/>
        <a:lstStyle/>
        <a:p>
          <a:endParaRPr lang="en-US"/>
        </a:p>
      </dgm:t>
    </dgm:pt>
    <dgm:pt modelId="{B73DD46B-EBD5-4937-B698-4BAF2A40D65D}" type="sibTrans" cxnId="{464246C0-4861-438C-9815-29DFD1E044DE}">
      <dgm:prSet/>
      <dgm:spPr/>
      <dgm:t>
        <a:bodyPr/>
        <a:lstStyle/>
        <a:p>
          <a:endParaRPr lang="en-US"/>
        </a:p>
      </dgm:t>
    </dgm:pt>
    <dgm:pt modelId="{C4A92B21-D1BC-4522-BE1F-027078604524}">
      <dgm:prSet phldrT="[Text]"/>
      <dgm:spPr/>
      <dgm:t>
        <a:bodyPr/>
        <a:lstStyle/>
        <a:p>
          <a:r>
            <a:rPr lang="en-US" dirty="0"/>
            <a:t>Pedestal </a:t>
          </a:r>
        </a:p>
      </dgm:t>
    </dgm:pt>
    <dgm:pt modelId="{4908D9F9-724D-4944-91BF-586BB8F53F56}" type="parTrans" cxnId="{5D1AB5FD-A27E-42FF-9C01-2458761A7A21}">
      <dgm:prSet/>
      <dgm:spPr/>
      <dgm:t>
        <a:bodyPr/>
        <a:lstStyle/>
        <a:p>
          <a:endParaRPr lang="en-US"/>
        </a:p>
      </dgm:t>
    </dgm:pt>
    <dgm:pt modelId="{5EDFD7BB-568E-4D82-8300-36BEB76F26B4}" type="sibTrans" cxnId="{5D1AB5FD-A27E-42FF-9C01-2458761A7A21}">
      <dgm:prSet/>
      <dgm:spPr/>
      <dgm:t>
        <a:bodyPr/>
        <a:lstStyle/>
        <a:p>
          <a:endParaRPr lang="en-US"/>
        </a:p>
      </dgm:t>
    </dgm:pt>
    <dgm:pt modelId="{A98E0BDB-FC60-4F8E-BAB2-DB0A41ECF8A0}">
      <dgm:prSet phldrT="[Text]"/>
      <dgm:spPr/>
      <dgm:t>
        <a:bodyPr/>
        <a:lstStyle/>
        <a:p>
          <a:r>
            <a:rPr lang="en-US" dirty="0"/>
            <a:t>Python </a:t>
          </a:r>
        </a:p>
      </dgm:t>
    </dgm:pt>
    <dgm:pt modelId="{BC9BAE5A-C2BD-4729-A2E7-2454AAE975BD}" type="parTrans" cxnId="{768F56F8-332C-490A-B293-3F0D5C90020D}">
      <dgm:prSet/>
      <dgm:spPr/>
      <dgm:t>
        <a:bodyPr/>
        <a:lstStyle/>
        <a:p>
          <a:endParaRPr lang="en-US"/>
        </a:p>
      </dgm:t>
    </dgm:pt>
    <dgm:pt modelId="{24FFF96D-18B5-4794-8CA0-9F3FDD521C69}" type="sibTrans" cxnId="{768F56F8-332C-490A-B293-3F0D5C90020D}">
      <dgm:prSet/>
      <dgm:spPr/>
      <dgm:t>
        <a:bodyPr/>
        <a:lstStyle/>
        <a:p>
          <a:endParaRPr lang="en-US"/>
        </a:p>
      </dgm:t>
    </dgm:pt>
    <dgm:pt modelId="{1A1F8705-3829-4B54-87FC-CA466588BC8D}">
      <dgm:prSet phldrT="[Text]"/>
      <dgm:spPr/>
      <dgm:t>
        <a:bodyPr/>
        <a:lstStyle/>
        <a:p>
          <a:r>
            <a:rPr lang="en-US" b="1" dirty="0"/>
            <a:t>Detector Response </a:t>
          </a:r>
        </a:p>
      </dgm:t>
    </dgm:pt>
    <dgm:pt modelId="{C297D5B3-D335-4636-973E-091188BC9D05}" type="parTrans" cxnId="{9195C89C-D21D-46A5-A0E4-0C5137E21233}">
      <dgm:prSet/>
      <dgm:spPr/>
      <dgm:t>
        <a:bodyPr/>
        <a:lstStyle/>
        <a:p>
          <a:endParaRPr lang="en-US"/>
        </a:p>
      </dgm:t>
    </dgm:pt>
    <dgm:pt modelId="{27C32867-CDBD-4CDB-89E2-7BB26AD518B8}" type="sibTrans" cxnId="{9195C89C-D21D-46A5-A0E4-0C5137E21233}">
      <dgm:prSet/>
      <dgm:spPr/>
      <dgm:t>
        <a:bodyPr/>
        <a:lstStyle/>
        <a:p>
          <a:endParaRPr lang="en-US"/>
        </a:p>
      </dgm:t>
    </dgm:pt>
    <dgm:pt modelId="{9D125803-78BB-4F69-A2B3-A928E50B2FFC}">
      <dgm:prSet phldrT="[Text]"/>
      <dgm:spPr/>
      <dgm:t>
        <a:bodyPr/>
        <a:lstStyle/>
        <a:p>
          <a:r>
            <a:rPr lang="en-US" dirty="0"/>
            <a:t>Total Energy Deposition</a:t>
          </a:r>
        </a:p>
      </dgm:t>
    </dgm:pt>
    <dgm:pt modelId="{8F13C2C7-7217-4BED-8037-D2285BCA884A}" type="parTrans" cxnId="{7BB8EE6E-61F8-4888-9146-51E02E0CF402}">
      <dgm:prSet/>
      <dgm:spPr/>
      <dgm:t>
        <a:bodyPr/>
        <a:lstStyle/>
        <a:p>
          <a:endParaRPr lang="en-US"/>
        </a:p>
      </dgm:t>
    </dgm:pt>
    <dgm:pt modelId="{6C93365C-73AD-48A7-A404-9C6AF7A8B2EC}" type="sibTrans" cxnId="{7BB8EE6E-61F8-4888-9146-51E02E0CF402}">
      <dgm:prSet/>
      <dgm:spPr/>
      <dgm:t>
        <a:bodyPr/>
        <a:lstStyle/>
        <a:p>
          <a:endParaRPr lang="en-US"/>
        </a:p>
      </dgm:t>
    </dgm:pt>
    <dgm:pt modelId="{48359102-3B9C-4F97-993A-E6671D008DC5}">
      <dgm:prSet phldrT="[Text]"/>
      <dgm:spPr/>
      <dgm:t>
        <a:bodyPr/>
        <a:lstStyle/>
        <a:p>
          <a:r>
            <a:rPr lang="en-US" dirty="0"/>
            <a:t>Count rate</a:t>
          </a:r>
        </a:p>
      </dgm:t>
    </dgm:pt>
    <dgm:pt modelId="{CFB4E1D7-7A94-43BE-95E5-C0EEDC8CB657}" type="parTrans" cxnId="{30240EF5-DDBA-47C4-B32A-25EF008FDF19}">
      <dgm:prSet/>
      <dgm:spPr/>
      <dgm:t>
        <a:bodyPr/>
        <a:lstStyle/>
        <a:p>
          <a:endParaRPr lang="en-US"/>
        </a:p>
      </dgm:t>
    </dgm:pt>
    <dgm:pt modelId="{53E6AF62-0D40-4291-9AE9-4AE7B112E77B}" type="sibTrans" cxnId="{30240EF5-DDBA-47C4-B32A-25EF008FDF19}">
      <dgm:prSet/>
      <dgm:spPr/>
      <dgm:t>
        <a:bodyPr/>
        <a:lstStyle/>
        <a:p>
          <a:endParaRPr lang="en-US"/>
        </a:p>
      </dgm:t>
    </dgm:pt>
    <dgm:pt modelId="{A9A1599B-75C6-4E26-82B4-01E7DA8838A0}">
      <dgm:prSet phldrT="[Text]"/>
      <dgm:spPr/>
      <dgm:t>
        <a:bodyPr/>
        <a:lstStyle/>
        <a:p>
          <a:r>
            <a:rPr lang="en-US" dirty="0"/>
            <a:t>Results </a:t>
          </a:r>
          <a:r>
            <a:rPr lang="en-US" b="1" dirty="0"/>
            <a:t>1800</a:t>
          </a:r>
          <a:r>
            <a:rPr lang="en-US" dirty="0"/>
            <a:t> files</a:t>
          </a:r>
        </a:p>
      </dgm:t>
    </dgm:pt>
    <dgm:pt modelId="{8E7BC204-C4A3-4348-8D5C-54BD718933B5}" type="parTrans" cxnId="{8FDEB14B-DB49-4845-B73A-C4D859815814}">
      <dgm:prSet/>
      <dgm:spPr/>
      <dgm:t>
        <a:bodyPr/>
        <a:lstStyle/>
        <a:p>
          <a:endParaRPr lang="en-US"/>
        </a:p>
      </dgm:t>
    </dgm:pt>
    <dgm:pt modelId="{2D733353-F89D-44FD-8BA2-E293628A7113}" type="sibTrans" cxnId="{8FDEB14B-DB49-4845-B73A-C4D859815814}">
      <dgm:prSet/>
      <dgm:spPr/>
      <dgm:t>
        <a:bodyPr/>
        <a:lstStyle/>
        <a:p>
          <a:endParaRPr lang="en-US"/>
        </a:p>
      </dgm:t>
    </dgm:pt>
    <dgm:pt modelId="{E4B5C7F7-5545-4D9C-844C-194537C2F2C6}">
      <dgm:prSet phldrT="[Text]"/>
      <dgm:spPr/>
      <dgm:t>
        <a:bodyPr/>
        <a:lstStyle/>
        <a:p>
          <a:r>
            <a:rPr lang="en-US" dirty="0"/>
            <a:t>Python: data extraction</a:t>
          </a:r>
        </a:p>
      </dgm:t>
    </dgm:pt>
    <dgm:pt modelId="{918E5775-4C0D-4994-8894-B86D0659E945}" type="parTrans" cxnId="{84FA27A5-60A9-4652-9BD6-3A35795BE073}">
      <dgm:prSet/>
      <dgm:spPr/>
      <dgm:t>
        <a:bodyPr/>
        <a:lstStyle/>
        <a:p>
          <a:endParaRPr lang="en-US"/>
        </a:p>
      </dgm:t>
    </dgm:pt>
    <dgm:pt modelId="{E678C47B-D058-41ED-AFAF-D12682B1AFA1}" type="sibTrans" cxnId="{84FA27A5-60A9-4652-9BD6-3A35795BE073}">
      <dgm:prSet/>
      <dgm:spPr/>
      <dgm:t>
        <a:bodyPr/>
        <a:lstStyle/>
        <a:p>
          <a:endParaRPr lang="en-US"/>
        </a:p>
      </dgm:t>
    </dgm:pt>
    <dgm:pt modelId="{8F81A493-A19B-4DE2-BDF8-A4D5BC493DBC}">
      <dgm:prSet phldrT="[Text]"/>
      <dgm:spPr/>
      <dgm:t>
        <a:bodyPr/>
        <a:lstStyle/>
        <a:p>
          <a:r>
            <a:rPr lang="en-US" dirty="0"/>
            <a:t>Machine Learning Dataset</a:t>
          </a:r>
        </a:p>
      </dgm:t>
    </dgm:pt>
    <dgm:pt modelId="{16247507-60AC-498B-AECC-C52EBAF9A7E5}" type="parTrans" cxnId="{37E5BC5B-114B-4A6D-BADF-B45F31BA388F}">
      <dgm:prSet/>
      <dgm:spPr/>
      <dgm:t>
        <a:bodyPr/>
        <a:lstStyle/>
        <a:p>
          <a:endParaRPr lang="en-US"/>
        </a:p>
      </dgm:t>
    </dgm:pt>
    <dgm:pt modelId="{A743F0A3-8347-449E-82B7-42D83976DB7E}" type="sibTrans" cxnId="{37E5BC5B-114B-4A6D-BADF-B45F31BA388F}">
      <dgm:prSet/>
      <dgm:spPr/>
      <dgm:t>
        <a:bodyPr/>
        <a:lstStyle/>
        <a:p>
          <a:endParaRPr lang="en-US"/>
        </a:p>
      </dgm:t>
    </dgm:pt>
    <dgm:pt modelId="{B1D9BDD4-566E-45AB-84CF-D4531E6B0308}">
      <dgm:prSet phldrT="[Text]"/>
      <dgm:spPr/>
      <dgm:t>
        <a:bodyPr/>
        <a:lstStyle/>
        <a:p>
          <a:r>
            <a:rPr lang="en-US" dirty="0"/>
            <a:t>MATLAB Regression Learner models </a:t>
          </a:r>
        </a:p>
      </dgm:t>
    </dgm:pt>
    <dgm:pt modelId="{565CD791-4B5E-4E99-9BA2-07D7F257217F}" type="parTrans" cxnId="{50CFEF44-87EA-4793-90D4-AFAB656DA7C7}">
      <dgm:prSet/>
      <dgm:spPr/>
      <dgm:t>
        <a:bodyPr/>
        <a:lstStyle/>
        <a:p>
          <a:endParaRPr lang="en-US"/>
        </a:p>
      </dgm:t>
    </dgm:pt>
    <dgm:pt modelId="{9070AA92-239C-491D-829E-E03E3666BB61}" type="sibTrans" cxnId="{50CFEF44-87EA-4793-90D4-AFAB656DA7C7}">
      <dgm:prSet/>
      <dgm:spPr/>
      <dgm:t>
        <a:bodyPr/>
        <a:lstStyle/>
        <a:p>
          <a:endParaRPr lang="en-US"/>
        </a:p>
      </dgm:t>
    </dgm:pt>
    <dgm:pt modelId="{EDC22393-FB1E-4DFF-8166-2A5F5C02DDEE}" type="pres">
      <dgm:prSet presAssocID="{18B07B1B-8786-4422-8809-56E9310F6F10}" presName="Name0" presStyleCnt="0">
        <dgm:presLayoutVars>
          <dgm:dir/>
          <dgm:resizeHandles val="exact"/>
        </dgm:presLayoutVars>
      </dgm:prSet>
      <dgm:spPr/>
    </dgm:pt>
    <dgm:pt modelId="{1D4F3844-CA4B-44D9-BA4D-794F8899D739}" type="pres">
      <dgm:prSet presAssocID="{95B3BD23-34D6-401B-A68F-D657E3640A0F}" presName="node" presStyleLbl="node1" presStyleIdx="0" presStyleCnt="7" custScaleX="115975">
        <dgm:presLayoutVars>
          <dgm:bulletEnabled val="1"/>
        </dgm:presLayoutVars>
      </dgm:prSet>
      <dgm:spPr/>
    </dgm:pt>
    <dgm:pt modelId="{A83726B8-3249-4E73-8CA8-CA6D0B0F51F5}" type="pres">
      <dgm:prSet presAssocID="{5F6F0D1C-9A44-4FCA-8AFD-7D69133CAC5F}" presName="sibTrans" presStyleLbl="sibTrans1D1" presStyleIdx="0" presStyleCnt="6"/>
      <dgm:spPr/>
    </dgm:pt>
    <dgm:pt modelId="{4C626049-DC60-4106-8D33-E0ED7C05D361}" type="pres">
      <dgm:prSet presAssocID="{5F6F0D1C-9A44-4FCA-8AFD-7D69133CAC5F}" presName="connectorText" presStyleLbl="sibTrans1D1" presStyleIdx="0" presStyleCnt="6"/>
      <dgm:spPr/>
    </dgm:pt>
    <dgm:pt modelId="{53EBA446-E2A8-4C42-8A24-FECB90110EF8}" type="pres">
      <dgm:prSet presAssocID="{A29C9351-CD9C-42C2-8AA4-5A37170C3AC6}" presName="node" presStyleLbl="node1" presStyleIdx="1" presStyleCnt="7">
        <dgm:presLayoutVars>
          <dgm:bulletEnabled val="1"/>
        </dgm:presLayoutVars>
      </dgm:prSet>
      <dgm:spPr/>
    </dgm:pt>
    <dgm:pt modelId="{8D9CC094-A9D0-4ED7-AC86-BD2828E3E90F}" type="pres">
      <dgm:prSet presAssocID="{B73DD46B-EBD5-4937-B698-4BAF2A40D65D}" presName="sibTrans" presStyleLbl="sibTrans1D1" presStyleIdx="1" presStyleCnt="6"/>
      <dgm:spPr/>
    </dgm:pt>
    <dgm:pt modelId="{75338000-3B74-4439-829D-732216D98921}" type="pres">
      <dgm:prSet presAssocID="{B73DD46B-EBD5-4937-B698-4BAF2A40D65D}" presName="connectorText" presStyleLbl="sibTrans1D1" presStyleIdx="1" presStyleCnt="6"/>
      <dgm:spPr/>
    </dgm:pt>
    <dgm:pt modelId="{857F6994-70ED-4C16-9729-9BECAE3D96D5}" type="pres">
      <dgm:prSet presAssocID="{1A1F8705-3829-4B54-87FC-CA466588BC8D}" presName="node" presStyleLbl="node1" presStyleIdx="2" presStyleCnt="7" custScaleX="128707">
        <dgm:presLayoutVars>
          <dgm:bulletEnabled val="1"/>
        </dgm:presLayoutVars>
      </dgm:prSet>
      <dgm:spPr/>
    </dgm:pt>
    <dgm:pt modelId="{A4094F63-95CE-4B56-88CE-5DB35691D194}" type="pres">
      <dgm:prSet presAssocID="{27C32867-CDBD-4CDB-89E2-7BB26AD518B8}" presName="sibTrans" presStyleLbl="sibTrans1D1" presStyleIdx="2" presStyleCnt="6"/>
      <dgm:spPr/>
    </dgm:pt>
    <dgm:pt modelId="{79F88D6D-8C72-49CA-80E0-F3FDDC8A145C}" type="pres">
      <dgm:prSet presAssocID="{27C32867-CDBD-4CDB-89E2-7BB26AD518B8}" presName="connectorText" presStyleLbl="sibTrans1D1" presStyleIdx="2" presStyleCnt="6"/>
      <dgm:spPr/>
    </dgm:pt>
    <dgm:pt modelId="{A3FED0F1-3573-4EC4-9F81-60753C1C0C58}" type="pres">
      <dgm:prSet presAssocID="{A9A1599B-75C6-4E26-82B4-01E7DA8838A0}" presName="node" presStyleLbl="node1" presStyleIdx="3" presStyleCnt="7">
        <dgm:presLayoutVars>
          <dgm:bulletEnabled val="1"/>
        </dgm:presLayoutVars>
      </dgm:prSet>
      <dgm:spPr/>
    </dgm:pt>
    <dgm:pt modelId="{83B7354C-A2E9-49AB-90B6-6A3EEA15AA39}" type="pres">
      <dgm:prSet presAssocID="{2D733353-F89D-44FD-8BA2-E293628A7113}" presName="sibTrans" presStyleLbl="sibTrans1D1" presStyleIdx="3" presStyleCnt="6"/>
      <dgm:spPr/>
    </dgm:pt>
    <dgm:pt modelId="{03B95A55-EF80-4022-B068-723EDA988764}" type="pres">
      <dgm:prSet presAssocID="{2D733353-F89D-44FD-8BA2-E293628A7113}" presName="connectorText" presStyleLbl="sibTrans1D1" presStyleIdx="3" presStyleCnt="6"/>
      <dgm:spPr/>
    </dgm:pt>
    <dgm:pt modelId="{78ACED6A-B03C-42D2-B13C-4B39A684B662}" type="pres">
      <dgm:prSet presAssocID="{E4B5C7F7-5545-4D9C-844C-194537C2F2C6}" presName="node" presStyleLbl="node1" presStyleIdx="4" presStyleCnt="7">
        <dgm:presLayoutVars>
          <dgm:bulletEnabled val="1"/>
        </dgm:presLayoutVars>
      </dgm:prSet>
      <dgm:spPr/>
    </dgm:pt>
    <dgm:pt modelId="{0DE29FDD-BAB1-484C-B18E-8310FDA772B3}" type="pres">
      <dgm:prSet presAssocID="{E678C47B-D058-41ED-AFAF-D12682B1AFA1}" presName="sibTrans" presStyleLbl="sibTrans1D1" presStyleIdx="4" presStyleCnt="6"/>
      <dgm:spPr/>
    </dgm:pt>
    <dgm:pt modelId="{15C11526-A8BC-4208-9D55-991483DC1A99}" type="pres">
      <dgm:prSet presAssocID="{E678C47B-D058-41ED-AFAF-D12682B1AFA1}" presName="connectorText" presStyleLbl="sibTrans1D1" presStyleIdx="4" presStyleCnt="6"/>
      <dgm:spPr/>
    </dgm:pt>
    <dgm:pt modelId="{9D3EB4DE-958B-48A6-BF77-47F3C4306FE7}" type="pres">
      <dgm:prSet presAssocID="{8F81A493-A19B-4DE2-BDF8-A4D5BC493DBC}" presName="node" presStyleLbl="node1" presStyleIdx="5" presStyleCnt="7">
        <dgm:presLayoutVars>
          <dgm:bulletEnabled val="1"/>
        </dgm:presLayoutVars>
      </dgm:prSet>
      <dgm:spPr/>
    </dgm:pt>
    <dgm:pt modelId="{68B17BAD-4319-4120-90F9-5EF4935BE7BD}" type="pres">
      <dgm:prSet presAssocID="{A743F0A3-8347-449E-82B7-42D83976DB7E}" presName="sibTrans" presStyleLbl="sibTrans1D1" presStyleIdx="5" presStyleCnt="6"/>
      <dgm:spPr/>
    </dgm:pt>
    <dgm:pt modelId="{856575CA-33E0-425D-BD5D-108AAF1DC643}" type="pres">
      <dgm:prSet presAssocID="{A743F0A3-8347-449E-82B7-42D83976DB7E}" presName="connectorText" presStyleLbl="sibTrans1D1" presStyleIdx="5" presStyleCnt="6"/>
      <dgm:spPr/>
    </dgm:pt>
    <dgm:pt modelId="{6D2574B3-8326-4C7D-BD7D-7D85E23CBA49}" type="pres">
      <dgm:prSet presAssocID="{B1D9BDD4-566E-45AB-84CF-D4531E6B0308}" presName="node" presStyleLbl="node1" presStyleIdx="6" presStyleCnt="7">
        <dgm:presLayoutVars>
          <dgm:bulletEnabled val="1"/>
        </dgm:presLayoutVars>
      </dgm:prSet>
      <dgm:spPr/>
    </dgm:pt>
  </dgm:ptLst>
  <dgm:cxnLst>
    <dgm:cxn modelId="{D5E63804-2EA6-4BD5-90D3-FB73F170A626}" type="presOf" srcId="{2D733353-F89D-44FD-8BA2-E293628A7113}" destId="{83B7354C-A2E9-49AB-90B6-6A3EEA15AA39}" srcOrd="0" destOrd="0" presId="urn:microsoft.com/office/officeart/2005/8/layout/bProcess3"/>
    <dgm:cxn modelId="{27FD7021-565A-480C-B920-F92B001C0BB3}" srcId="{95B3BD23-34D6-401B-A68F-D657E3640A0F}" destId="{A2EEE086-9908-4187-A155-14C0BF12FDE6}" srcOrd="1" destOrd="0" parTransId="{D79D2F6D-7AE3-477A-96EB-C78C343D1908}" sibTransId="{D77FD7CB-75F4-4907-B79B-FA3079013BC2}"/>
    <dgm:cxn modelId="{584ED029-6DFF-4EEB-9F85-DFCD77A55D41}" type="presOf" srcId="{E678C47B-D058-41ED-AFAF-D12682B1AFA1}" destId="{15C11526-A8BC-4208-9D55-991483DC1A99}" srcOrd="1" destOrd="0" presId="urn:microsoft.com/office/officeart/2005/8/layout/bProcess3"/>
    <dgm:cxn modelId="{B84A502E-513B-4646-AF36-6362419EDBD0}" type="presOf" srcId="{C4A92B21-D1BC-4522-BE1F-027078604524}" destId="{53EBA446-E2A8-4C42-8A24-FECB90110EF8}" srcOrd="0" destOrd="1" presId="urn:microsoft.com/office/officeart/2005/8/layout/bProcess3"/>
    <dgm:cxn modelId="{A90B8233-F16B-48CC-BF44-AED2361F0724}" type="presOf" srcId="{1A1F8705-3829-4B54-87FC-CA466588BC8D}" destId="{857F6994-70ED-4C16-9729-9BECAE3D96D5}" srcOrd="0" destOrd="0" presId="urn:microsoft.com/office/officeart/2005/8/layout/bProcess3"/>
    <dgm:cxn modelId="{450EAD3A-2827-487A-B0EF-9F3F4D7F4512}" type="presOf" srcId="{9D125803-78BB-4F69-A2B3-A928E50B2FFC}" destId="{857F6994-70ED-4C16-9729-9BECAE3D96D5}" srcOrd="0" destOrd="1" presId="urn:microsoft.com/office/officeart/2005/8/layout/bProcess3"/>
    <dgm:cxn modelId="{1A61423B-5B36-4BE5-ADF3-6A3C71A33CF6}" type="presOf" srcId="{4FA96061-A9A1-4BFB-B1BC-B73AD607D62D}" destId="{1D4F3844-CA4B-44D9-BA4D-794F8899D739}" srcOrd="0" destOrd="1" presId="urn:microsoft.com/office/officeart/2005/8/layout/bProcess3"/>
    <dgm:cxn modelId="{37E5BC5B-114B-4A6D-BADF-B45F31BA388F}" srcId="{18B07B1B-8786-4422-8809-56E9310F6F10}" destId="{8F81A493-A19B-4DE2-BDF8-A4D5BC493DBC}" srcOrd="5" destOrd="0" parTransId="{16247507-60AC-498B-AECC-C52EBAF9A7E5}" sibTransId="{A743F0A3-8347-449E-82B7-42D83976DB7E}"/>
    <dgm:cxn modelId="{4588B75F-F865-4B74-8CF7-4A775056ABA8}" type="presOf" srcId="{E4B5C7F7-5545-4D9C-844C-194537C2F2C6}" destId="{78ACED6A-B03C-42D2-B13C-4B39A684B662}" srcOrd="0" destOrd="0" presId="urn:microsoft.com/office/officeart/2005/8/layout/bProcess3"/>
    <dgm:cxn modelId="{4FD8D361-9C35-485B-9889-4DC362A566AA}" type="presOf" srcId="{2D733353-F89D-44FD-8BA2-E293628A7113}" destId="{03B95A55-EF80-4022-B068-723EDA988764}" srcOrd="1" destOrd="0" presId="urn:microsoft.com/office/officeart/2005/8/layout/bProcess3"/>
    <dgm:cxn modelId="{47B1D462-E7D6-4B8A-95B2-B9E8A22B6695}" type="presOf" srcId="{18B07B1B-8786-4422-8809-56E9310F6F10}" destId="{EDC22393-FB1E-4DFF-8166-2A5F5C02DDEE}" srcOrd="0" destOrd="0" presId="urn:microsoft.com/office/officeart/2005/8/layout/bProcess3"/>
    <dgm:cxn modelId="{50CFEF44-87EA-4793-90D4-AFAB656DA7C7}" srcId="{18B07B1B-8786-4422-8809-56E9310F6F10}" destId="{B1D9BDD4-566E-45AB-84CF-D4531E6B0308}" srcOrd="6" destOrd="0" parTransId="{565CD791-4B5E-4E99-9BA2-07D7F257217F}" sibTransId="{9070AA92-239C-491D-829E-E03E3666BB61}"/>
    <dgm:cxn modelId="{231F1749-CF1F-4B7A-95EB-585BF696C3FF}" type="presOf" srcId="{B73DD46B-EBD5-4937-B698-4BAF2A40D65D}" destId="{75338000-3B74-4439-829D-732216D98921}" srcOrd="1" destOrd="0" presId="urn:microsoft.com/office/officeart/2005/8/layout/bProcess3"/>
    <dgm:cxn modelId="{8FDEB14B-DB49-4845-B73A-C4D859815814}" srcId="{18B07B1B-8786-4422-8809-56E9310F6F10}" destId="{A9A1599B-75C6-4E26-82B4-01E7DA8838A0}" srcOrd="3" destOrd="0" parTransId="{8E7BC204-C4A3-4348-8D5C-54BD718933B5}" sibTransId="{2D733353-F89D-44FD-8BA2-E293628A7113}"/>
    <dgm:cxn modelId="{7BB8EE6E-61F8-4888-9146-51E02E0CF402}" srcId="{1A1F8705-3829-4B54-87FC-CA466588BC8D}" destId="{9D125803-78BB-4F69-A2B3-A928E50B2FFC}" srcOrd="0" destOrd="0" parTransId="{8F13C2C7-7217-4BED-8037-D2285BCA884A}" sibTransId="{6C93365C-73AD-48A7-A404-9C6AF7A8B2EC}"/>
    <dgm:cxn modelId="{ED64D54F-9937-441E-B464-088E265EEFFB}" type="presOf" srcId="{5F6F0D1C-9A44-4FCA-8AFD-7D69133CAC5F}" destId="{A83726B8-3249-4E73-8CA8-CA6D0B0F51F5}" srcOrd="0" destOrd="0" presId="urn:microsoft.com/office/officeart/2005/8/layout/bProcess3"/>
    <dgm:cxn modelId="{A7E9EF51-280D-43BC-9511-7E7E3AADA52F}" type="presOf" srcId="{A2EEE086-9908-4187-A155-14C0BF12FDE6}" destId="{1D4F3844-CA4B-44D9-BA4D-794F8899D739}" srcOrd="0" destOrd="2" presId="urn:microsoft.com/office/officeart/2005/8/layout/bProcess3"/>
    <dgm:cxn modelId="{4F6D8874-7B68-44F1-9B4D-01339C8FFFE2}" srcId="{18B07B1B-8786-4422-8809-56E9310F6F10}" destId="{95B3BD23-34D6-401B-A68F-D657E3640A0F}" srcOrd="0" destOrd="0" parTransId="{35E95E97-EA9D-4C6F-99C0-1ED49E04A296}" sibTransId="{5F6F0D1C-9A44-4FCA-8AFD-7D69133CAC5F}"/>
    <dgm:cxn modelId="{D517D87A-307A-4952-A712-318E36BC736E}" type="presOf" srcId="{27C32867-CDBD-4CDB-89E2-7BB26AD518B8}" destId="{79F88D6D-8C72-49CA-80E0-F3FDDC8A145C}" srcOrd="1" destOrd="0" presId="urn:microsoft.com/office/officeart/2005/8/layout/bProcess3"/>
    <dgm:cxn modelId="{FB00D789-90AD-4C57-882F-1B0C9D84E75D}" type="presOf" srcId="{A98E0BDB-FC60-4F8E-BAB2-DB0A41ECF8A0}" destId="{53EBA446-E2A8-4C42-8A24-FECB90110EF8}" srcOrd="0" destOrd="2" presId="urn:microsoft.com/office/officeart/2005/8/layout/bProcess3"/>
    <dgm:cxn modelId="{E0E2438D-9A2E-4739-BB24-4C8C92FF4B5F}" type="presOf" srcId="{5F6F0D1C-9A44-4FCA-8AFD-7D69133CAC5F}" destId="{4C626049-DC60-4106-8D33-E0ED7C05D361}" srcOrd="1" destOrd="0" presId="urn:microsoft.com/office/officeart/2005/8/layout/bProcess3"/>
    <dgm:cxn modelId="{9195C89C-D21D-46A5-A0E4-0C5137E21233}" srcId="{18B07B1B-8786-4422-8809-56E9310F6F10}" destId="{1A1F8705-3829-4B54-87FC-CA466588BC8D}" srcOrd="2" destOrd="0" parTransId="{C297D5B3-D335-4636-973E-091188BC9D05}" sibTransId="{27C32867-CDBD-4CDB-89E2-7BB26AD518B8}"/>
    <dgm:cxn modelId="{E686B99E-F349-4A67-AB80-49E155B89433}" type="presOf" srcId="{B1D9BDD4-566E-45AB-84CF-D4531E6B0308}" destId="{6D2574B3-8326-4C7D-BD7D-7D85E23CBA49}" srcOrd="0" destOrd="0" presId="urn:microsoft.com/office/officeart/2005/8/layout/bProcess3"/>
    <dgm:cxn modelId="{7C6036A3-EF43-427D-888C-683511AEBE55}" type="presOf" srcId="{E678C47B-D058-41ED-AFAF-D12682B1AFA1}" destId="{0DE29FDD-BAB1-484C-B18E-8310FDA772B3}" srcOrd="0" destOrd="0" presId="urn:microsoft.com/office/officeart/2005/8/layout/bProcess3"/>
    <dgm:cxn modelId="{84FA27A5-60A9-4652-9BD6-3A35795BE073}" srcId="{18B07B1B-8786-4422-8809-56E9310F6F10}" destId="{E4B5C7F7-5545-4D9C-844C-194537C2F2C6}" srcOrd="4" destOrd="0" parTransId="{918E5775-4C0D-4994-8894-B86D0659E945}" sibTransId="{E678C47B-D058-41ED-AFAF-D12682B1AFA1}"/>
    <dgm:cxn modelId="{8A666DB2-405C-42AF-891C-89A1371E5725}" type="presOf" srcId="{A743F0A3-8347-449E-82B7-42D83976DB7E}" destId="{856575CA-33E0-425D-BD5D-108AAF1DC643}" srcOrd="1" destOrd="0" presId="urn:microsoft.com/office/officeart/2005/8/layout/bProcess3"/>
    <dgm:cxn modelId="{173F04B5-A680-4ABB-87B5-4649DAA91DB8}" type="presOf" srcId="{8F81A493-A19B-4DE2-BDF8-A4D5BC493DBC}" destId="{9D3EB4DE-958B-48A6-BF77-47F3C4306FE7}" srcOrd="0" destOrd="0" presId="urn:microsoft.com/office/officeart/2005/8/layout/bProcess3"/>
    <dgm:cxn modelId="{464246C0-4861-438C-9815-29DFD1E044DE}" srcId="{18B07B1B-8786-4422-8809-56E9310F6F10}" destId="{A29C9351-CD9C-42C2-8AA4-5A37170C3AC6}" srcOrd="1" destOrd="0" parTransId="{238C6769-4387-477D-B88F-F20338EF1ED4}" sibTransId="{B73DD46B-EBD5-4937-B698-4BAF2A40D65D}"/>
    <dgm:cxn modelId="{0066B6C6-869C-48ED-B655-FA074E374D9B}" type="presOf" srcId="{48359102-3B9C-4F97-993A-E6671D008DC5}" destId="{857F6994-70ED-4C16-9729-9BECAE3D96D5}" srcOrd="0" destOrd="2" presId="urn:microsoft.com/office/officeart/2005/8/layout/bProcess3"/>
    <dgm:cxn modelId="{6EF573D0-9922-4FBF-AB25-B18BB0A626E3}" type="presOf" srcId="{A29C9351-CD9C-42C2-8AA4-5A37170C3AC6}" destId="{53EBA446-E2A8-4C42-8A24-FECB90110EF8}" srcOrd="0" destOrd="0" presId="urn:microsoft.com/office/officeart/2005/8/layout/bProcess3"/>
    <dgm:cxn modelId="{73D978DC-BA91-4E31-B41B-0D7F68B7F8E0}" type="presOf" srcId="{B73DD46B-EBD5-4937-B698-4BAF2A40D65D}" destId="{8D9CC094-A9D0-4ED7-AC86-BD2828E3E90F}" srcOrd="0" destOrd="0" presId="urn:microsoft.com/office/officeart/2005/8/layout/bProcess3"/>
    <dgm:cxn modelId="{096370DF-C4A0-472C-8E89-0C75F7523667}" type="presOf" srcId="{A9A1599B-75C6-4E26-82B4-01E7DA8838A0}" destId="{A3FED0F1-3573-4EC4-9F81-60753C1C0C58}" srcOrd="0" destOrd="0" presId="urn:microsoft.com/office/officeart/2005/8/layout/bProcess3"/>
    <dgm:cxn modelId="{3D29AEE2-A502-4447-89C6-6C012503A679}" srcId="{95B3BD23-34D6-401B-A68F-D657E3640A0F}" destId="{4FA96061-A9A1-4BFB-B1BC-B73AD607D62D}" srcOrd="0" destOrd="0" parTransId="{94C1C6B5-B9FB-4B82-B44C-F193E14D60FD}" sibTransId="{DC175AC9-71BF-4BD4-A055-7D77A901F2E8}"/>
    <dgm:cxn modelId="{93DEB3E5-5DF2-4BBA-B8FE-2B1C05602333}" type="presOf" srcId="{27C32867-CDBD-4CDB-89E2-7BB26AD518B8}" destId="{A4094F63-95CE-4B56-88CE-5DB35691D194}" srcOrd="0" destOrd="0" presId="urn:microsoft.com/office/officeart/2005/8/layout/bProcess3"/>
    <dgm:cxn modelId="{30240EF5-DDBA-47C4-B32A-25EF008FDF19}" srcId="{1A1F8705-3829-4B54-87FC-CA466588BC8D}" destId="{48359102-3B9C-4F97-993A-E6671D008DC5}" srcOrd="1" destOrd="0" parTransId="{CFB4E1D7-7A94-43BE-95E5-C0EEDC8CB657}" sibTransId="{53E6AF62-0D40-4291-9AE9-4AE7B112E77B}"/>
    <dgm:cxn modelId="{768F56F8-332C-490A-B293-3F0D5C90020D}" srcId="{A29C9351-CD9C-42C2-8AA4-5A37170C3AC6}" destId="{A98E0BDB-FC60-4F8E-BAB2-DB0A41ECF8A0}" srcOrd="1" destOrd="0" parTransId="{BC9BAE5A-C2BD-4729-A2E7-2454AAE975BD}" sibTransId="{24FFF96D-18B5-4794-8CA0-9F3FDD521C69}"/>
    <dgm:cxn modelId="{CBEC8CFC-4C4F-4784-B259-3558BFED3071}" type="presOf" srcId="{A743F0A3-8347-449E-82B7-42D83976DB7E}" destId="{68B17BAD-4319-4120-90F9-5EF4935BE7BD}" srcOrd="0" destOrd="0" presId="urn:microsoft.com/office/officeart/2005/8/layout/bProcess3"/>
    <dgm:cxn modelId="{5D1AB5FD-A27E-42FF-9C01-2458761A7A21}" srcId="{A29C9351-CD9C-42C2-8AA4-5A37170C3AC6}" destId="{C4A92B21-D1BC-4522-BE1F-027078604524}" srcOrd="0" destOrd="0" parTransId="{4908D9F9-724D-4944-91BF-586BB8F53F56}" sibTransId="{5EDFD7BB-568E-4D82-8300-36BEB76F26B4}"/>
    <dgm:cxn modelId="{7F2E16FF-355C-47F2-B812-29CE22494E15}" type="presOf" srcId="{95B3BD23-34D6-401B-A68F-D657E3640A0F}" destId="{1D4F3844-CA4B-44D9-BA4D-794F8899D739}" srcOrd="0" destOrd="0" presId="urn:microsoft.com/office/officeart/2005/8/layout/bProcess3"/>
    <dgm:cxn modelId="{06C42517-0E6B-4C65-B4F2-541B991871E2}" type="presParOf" srcId="{EDC22393-FB1E-4DFF-8166-2A5F5C02DDEE}" destId="{1D4F3844-CA4B-44D9-BA4D-794F8899D739}" srcOrd="0" destOrd="0" presId="urn:microsoft.com/office/officeart/2005/8/layout/bProcess3"/>
    <dgm:cxn modelId="{A62E4A17-3383-4B5B-913B-E8DAE2A2AE20}" type="presParOf" srcId="{EDC22393-FB1E-4DFF-8166-2A5F5C02DDEE}" destId="{A83726B8-3249-4E73-8CA8-CA6D0B0F51F5}" srcOrd="1" destOrd="0" presId="urn:microsoft.com/office/officeart/2005/8/layout/bProcess3"/>
    <dgm:cxn modelId="{C1D3740D-DCBB-432A-BC76-8ABDD8DB9A69}" type="presParOf" srcId="{A83726B8-3249-4E73-8CA8-CA6D0B0F51F5}" destId="{4C626049-DC60-4106-8D33-E0ED7C05D361}" srcOrd="0" destOrd="0" presId="urn:microsoft.com/office/officeart/2005/8/layout/bProcess3"/>
    <dgm:cxn modelId="{F8D5F9FD-6BB9-4CCE-8741-E9A4EB085FBA}" type="presParOf" srcId="{EDC22393-FB1E-4DFF-8166-2A5F5C02DDEE}" destId="{53EBA446-E2A8-4C42-8A24-FECB90110EF8}" srcOrd="2" destOrd="0" presId="urn:microsoft.com/office/officeart/2005/8/layout/bProcess3"/>
    <dgm:cxn modelId="{D2F0A799-ABB1-4F3E-A271-3F360B6C1358}" type="presParOf" srcId="{EDC22393-FB1E-4DFF-8166-2A5F5C02DDEE}" destId="{8D9CC094-A9D0-4ED7-AC86-BD2828E3E90F}" srcOrd="3" destOrd="0" presId="urn:microsoft.com/office/officeart/2005/8/layout/bProcess3"/>
    <dgm:cxn modelId="{FEE0B720-8316-42F1-80E5-E46D3D0DD355}" type="presParOf" srcId="{8D9CC094-A9D0-4ED7-AC86-BD2828E3E90F}" destId="{75338000-3B74-4439-829D-732216D98921}" srcOrd="0" destOrd="0" presId="urn:microsoft.com/office/officeart/2005/8/layout/bProcess3"/>
    <dgm:cxn modelId="{1F9721EB-AB41-4207-BEBA-AC7A9B625760}" type="presParOf" srcId="{EDC22393-FB1E-4DFF-8166-2A5F5C02DDEE}" destId="{857F6994-70ED-4C16-9729-9BECAE3D96D5}" srcOrd="4" destOrd="0" presId="urn:microsoft.com/office/officeart/2005/8/layout/bProcess3"/>
    <dgm:cxn modelId="{DA923243-58C6-4280-BE8C-212416EFACD4}" type="presParOf" srcId="{EDC22393-FB1E-4DFF-8166-2A5F5C02DDEE}" destId="{A4094F63-95CE-4B56-88CE-5DB35691D194}" srcOrd="5" destOrd="0" presId="urn:microsoft.com/office/officeart/2005/8/layout/bProcess3"/>
    <dgm:cxn modelId="{61AD5281-DCCF-4B62-B854-F752E480FEEE}" type="presParOf" srcId="{A4094F63-95CE-4B56-88CE-5DB35691D194}" destId="{79F88D6D-8C72-49CA-80E0-F3FDDC8A145C}" srcOrd="0" destOrd="0" presId="urn:microsoft.com/office/officeart/2005/8/layout/bProcess3"/>
    <dgm:cxn modelId="{7AC643B7-1FB5-4126-9B52-6F1CF5032D43}" type="presParOf" srcId="{EDC22393-FB1E-4DFF-8166-2A5F5C02DDEE}" destId="{A3FED0F1-3573-4EC4-9F81-60753C1C0C58}" srcOrd="6" destOrd="0" presId="urn:microsoft.com/office/officeart/2005/8/layout/bProcess3"/>
    <dgm:cxn modelId="{D210C550-62F4-4366-9814-61F6B942D99D}" type="presParOf" srcId="{EDC22393-FB1E-4DFF-8166-2A5F5C02DDEE}" destId="{83B7354C-A2E9-49AB-90B6-6A3EEA15AA39}" srcOrd="7" destOrd="0" presId="urn:microsoft.com/office/officeart/2005/8/layout/bProcess3"/>
    <dgm:cxn modelId="{59A8C438-8FF4-43F3-86CB-459A60FB099E}" type="presParOf" srcId="{83B7354C-A2E9-49AB-90B6-6A3EEA15AA39}" destId="{03B95A55-EF80-4022-B068-723EDA988764}" srcOrd="0" destOrd="0" presId="urn:microsoft.com/office/officeart/2005/8/layout/bProcess3"/>
    <dgm:cxn modelId="{50387DAC-C837-4D62-B593-602C9EDE99B7}" type="presParOf" srcId="{EDC22393-FB1E-4DFF-8166-2A5F5C02DDEE}" destId="{78ACED6A-B03C-42D2-B13C-4B39A684B662}" srcOrd="8" destOrd="0" presId="urn:microsoft.com/office/officeart/2005/8/layout/bProcess3"/>
    <dgm:cxn modelId="{A1AE8FAD-C497-4DB4-9FB9-70D7A24DB494}" type="presParOf" srcId="{EDC22393-FB1E-4DFF-8166-2A5F5C02DDEE}" destId="{0DE29FDD-BAB1-484C-B18E-8310FDA772B3}" srcOrd="9" destOrd="0" presId="urn:microsoft.com/office/officeart/2005/8/layout/bProcess3"/>
    <dgm:cxn modelId="{F6CCF6A0-D750-4819-90E9-CC9B02A87ADE}" type="presParOf" srcId="{0DE29FDD-BAB1-484C-B18E-8310FDA772B3}" destId="{15C11526-A8BC-4208-9D55-991483DC1A99}" srcOrd="0" destOrd="0" presId="urn:microsoft.com/office/officeart/2005/8/layout/bProcess3"/>
    <dgm:cxn modelId="{1F7426D6-3A0A-47D4-A6D4-3B83C710E87E}" type="presParOf" srcId="{EDC22393-FB1E-4DFF-8166-2A5F5C02DDEE}" destId="{9D3EB4DE-958B-48A6-BF77-47F3C4306FE7}" srcOrd="10" destOrd="0" presId="urn:microsoft.com/office/officeart/2005/8/layout/bProcess3"/>
    <dgm:cxn modelId="{79DE8EF1-771D-427C-8352-79AD61A8C248}" type="presParOf" srcId="{EDC22393-FB1E-4DFF-8166-2A5F5C02DDEE}" destId="{68B17BAD-4319-4120-90F9-5EF4935BE7BD}" srcOrd="11" destOrd="0" presId="urn:microsoft.com/office/officeart/2005/8/layout/bProcess3"/>
    <dgm:cxn modelId="{8F306ADD-4298-4D48-AFD2-29EC5C46EC25}" type="presParOf" srcId="{68B17BAD-4319-4120-90F9-5EF4935BE7BD}" destId="{856575CA-33E0-425D-BD5D-108AAF1DC643}" srcOrd="0" destOrd="0" presId="urn:microsoft.com/office/officeart/2005/8/layout/bProcess3"/>
    <dgm:cxn modelId="{F292212B-C28C-4FD7-8393-98AD01D14749}" type="presParOf" srcId="{EDC22393-FB1E-4DFF-8166-2A5F5C02DDEE}" destId="{6D2574B3-8326-4C7D-BD7D-7D85E23CBA49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5969A-2851-4539-982C-8D78B0FA5582}">
      <dsp:nvSpPr>
        <dsp:cNvPr id="0" name=""/>
        <dsp:cNvSpPr/>
      </dsp:nvSpPr>
      <dsp:spPr>
        <a:xfrm>
          <a:off x="5833" y="132830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Unknown fuel debris composition</a:t>
          </a:r>
        </a:p>
      </dsp:txBody>
      <dsp:txXfrm>
        <a:off x="36475" y="163472"/>
        <a:ext cx="1682357" cy="984901"/>
      </dsp:txXfrm>
    </dsp:sp>
    <dsp:sp modelId="{E766BB18-FEB3-47BE-83DC-97765C579456}">
      <dsp:nvSpPr>
        <dsp:cNvPr id="0" name=""/>
        <dsp:cNvSpPr/>
      </dsp:nvSpPr>
      <dsp:spPr>
        <a:xfrm>
          <a:off x="1902915" y="439711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1902915" y="526196"/>
        <a:ext cx="258756" cy="259453"/>
      </dsp:txXfrm>
    </dsp:sp>
    <dsp:sp modelId="{6AC181B6-9A77-4A2C-B90B-5C44FAE61B16}">
      <dsp:nvSpPr>
        <dsp:cNvPr id="0" name=""/>
        <dsp:cNvSpPr/>
      </dsp:nvSpPr>
      <dsp:spPr>
        <a:xfrm>
          <a:off x="2446932" y="132830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Diamond detector response </a:t>
          </a:r>
        </a:p>
      </dsp:txBody>
      <dsp:txXfrm>
        <a:off x="2477574" y="163472"/>
        <a:ext cx="1682357" cy="984901"/>
      </dsp:txXfrm>
    </dsp:sp>
    <dsp:sp modelId="{74687708-B032-4269-A8EF-FAB3AF9FBDB6}">
      <dsp:nvSpPr>
        <dsp:cNvPr id="0" name=""/>
        <dsp:cNvSpPr/>
      </dsp:nvSpPr>
      <dsp:spPr>
        <a:xfrm>
          <a:off x="4344014" y="439711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344014" y="526196"/>
        <a:ext cx="258756" cy="259453"/>
      </dsp:txXfrm>
    </dsp:sp>
    <dsp:sp modelId="{81DCF7A8-C2C6-4A25-BCBC-B1D9ADD45EBF}">
      <dsp:nvSpPr>
        <dsp:cNvPr id="0" name=""/>
        <dsp:cNvSpPr/>
      </dsp:nvSpPr>
      <dsp:spPr>
        <a:xfrm>
          <a:off x="4888030" y="132830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 acquisition system</a:t>
          </a:r>
        </a:p>
      </dsp:txBody>
      <dsp:txXfrm>
        <a:off x="4918672" y="163472"/>
        <a:ext cx="1682357" cy="984901"/>
      </dsp:txXfrm>
    </dsp:sp>
    <dsp:sp modelId="{DD0026FC-566F-4977-B72F-D2486B3BF485}">
      <dsp:nvSpPr>
        <dsp:cNvPr id="0" name=""/>
        <dsp:cNvSpPr/>
      </dsp:nvSpPr>
      <dsp:spPr>
        <a:xfrm rot="5400000">
          <a:off x="5575025" y="1301070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5630125" y="1332455"/>
        <a:ext cx="259453" cy="258756"/>
      </dsp:txXfrm>
    </dsp:sp>
    <dsp:sp modelId="{45E3A2DF-20F1-4B9D-9608-2E90C393DAE5}">
      <dsp:nvSpPr>
        <dsp:cNvPr id="0" name=""/>
        <dsp:cNvSpPr/>
      </dsp:nvSpPr>
      <dsp:spPr>
        <a:xfrm>
          <a:off x="4888030" y="1876472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Trained Machine Learning algorithm </a:t>
          </a:r>
        </a:p>
      </dsp:txBody>
      <dsp:txXfrm>
        <a:off x="4918672" y="1907114"/>
        <a:ext cx="1682357" cy="984901"/>
      </dsp:txXfrm>
    </dsp:sp>
    <dsp:sp modelId="{10F8403B-CC98-41F8-9D0D-7FCFBAE3655F}">
      <dsp:nvSpPr>
        <dsp:cNvPr id="0" name=""/>
        <dsp:cNvSpPr/>
      </dsp:nvSpPr>
      <dsp:spPr>
        <a:xfrm rot="10800000">
          <a:off x="4364938" y="2183353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4475834" y="2269838"/>
        <a:ext cx="258756" cy="259453"/>
      </dsp:txXfrm>
    </dsp:sp>
    <dsp:sp modelId="{D2C8FC08-9641-409C-B3CC-05A41E10CD36}">
      <dsp:nvSpPr>
        <dsp:cNvPr id="0" name=""/>
        <dsp:cNvSpPr/>
      </dsp:nvSpPr>
      <dsp:spPr>
        <a:xfrm>
          <a:off x="2446932" y="1876472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Fuel material Identification </a:t>
          </a:r>
        </a:p>
      </dsp:txBody>
      <dsp:txXfrm>
        <a:off x="2477574" y="1907114"/>
        <a:ext cx="1682357" cy="984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D4DB-55DE-4458-B517-E95FE99379E6}">
      <dsp:nvSpPr>
        <dsp:cNvPr id="0" name=""/>
        <dsp:cNvSpPr/>
      </dsp:nvSpPr>
      <dsp:spPr>
        <a:xfrm>
          <a:off x="836763" y="0"/>
          <a:ext cx="1806519" cy="9323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Monte Carlo Simulations</a:t>
          </a:r>
        </a:p>
      </dsp:txBody>
      <dsp:txXfrm>
        <a:off x="864072" y="27309"/>
        <a:ext cx="1751901" cy="877779"/>
      </dsp:txXfrm>
    </dsp:sp>
    <dsp:sp modelId="{2C723370-6DF3-41D7-93D3-AA23CA3FFEA2}">
      <dsp:nvSpPr>
        <dsp:cNvPr id="0" name=""/>
        <dsp:cNvSpPr/>
      </dsp:nvSpPr>
      <dsp:spPr>
        <a:xfrm rot="5400000">
          <a:off x="1565198" y="955707"/>
          <a:ext cx="349648" cy="4195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614149" y="990672"/>
        <a:ext cx="251746" cy="244754"/>
      </dsp:txXfrm>
    </dsp:sp>
    <dsp:sp modelId="{2F56EE62-F432-45A0-9931-978E1003BEBF}">
      <dsp:nvSpPr>
        <dsp:cNvPr id="0" name=""/>
        <dsp:cNvSpPr/>
      </dsp:nvSpPr>
      <dsp:spPr>
        <a:xfrm>
          <a:off x="836763" y="1398595"/>
          <a:ext cx="1806519" cy="932397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Real-World Data Collection</a:t>
          </a:r>
        </a:p>
      </dsp:txBody>
      <dsp:txXfrm>
        <a:off x="864072" y="1425904"/>
        <a:ext cx="1751901" cy="877779"/>
      </dsp:txXfrm>
    </dsp:sp>
    <dsp:sp modelId="{3167BD5A-8302-43E6-923F-D4D5673AC612}">
      <dsp:nvSpPr>
        <dsp:cNvPr id="0" name=""/>
        <dsp:cNvSpPr/>
      </dsp:nvSpPr>
      <dsp:spPr>
        <a:xfrm rot="5400000">
          <a:off x="1565198" y="2354303"/>
          <a:ext cx="349648" cy="4195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614149" y="2389268"/>
        <a:ext cx="251746" cy="244754"/>
      </dsp:txXfrm>
    </dsp:sp>
    <dsp:sp modelId="{2C738C4F-25B9-456F-AD58-E9470D233F5F}">
      <dsp:nvSpPr>
        <dsp:cNvPr id="0" name=""/>
        <dsp:cNvSpPr/>
      </dsp:nvSpPr>
      <dsp:spPr>
        <a:xfrm>
          <a:off x="836763" y="2797191"/>
          <a:ext cx="1806519" cy="932397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Machine Learning Training</a:t>
          </a:r>
        </a:p>
      </dsp:txBody>
      <dsp:txXfrm>
        <a:off x="864072" y="2824500"/>
        <a:ext cx="1751901" cy="8777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366D9-4E21-495E-964D-A2E33670036C}">
      <dsp:nvSpPr>
        <dsp:cNvPr id="0" name=""/>
        <dsp:cNvSpPr/>
      </dsp:nvSpPr>
      <dsp:spPr>
        <a:xfrm rot="5400000">
          <a:off x="-97083" y="98803"/>
          <a:ext cx="647221" cy="45305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</a:t>
          </a:r>
        </a:p>
      </dsp:txBody>
      <dsp:txXfrm rot="-5400000">
        <a:off x="1" y="228246"/>
        <a:ext cx="453054" cy="194167"/>
      </dsp:txXfrm>
    </dsp:sp>
    <dsp:sp modelId="{A4B050D6-F9EC-4093-A1C1-9A00D8930B09}">
      <dsp:nvSpPr>
        <dsp:cNvPr id="0" name=""/>
        <dsp:cNvSpPr/>
      </dsp:nvSpPr>
      <dsp:spPr>
        <a:xfrm rot="5400000">
          <a:off x="2637159" y="-2182384"/>
          <a:ext cx="420693" cy="47889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Radiation-resistance</a:t>
          </a:r>
          <a:endParaRPr lang="en-US" sz="2400" kern="1200" dirty="0"/>
        </a:p>
      </dsp:txBody>
      <dsp:txXfrm rot="-5400000">
        <a:off x="453055" y="22257"/>
        <a:ext cx="4768365" cy="379619"/>
      </dsp:txXfrm>
    </dsp:sp>
    <dsp:sp modelId="{A76CCF4D-C890-4F21-8135-001458AAF0C8}">
      <dsp:nvSpPr>
        <dsp:cNvPr id="0" name=""/>
        <dsp:cNvSpPr/>
      </dsp:nvSpPr>
      <dsp:spPr>
        <a:xfrm rot="5400000">
          <a:off x="-97083" y="643230"/>
          <a:ext cx="647221" cy="453054"/>
        </a:xfrm>
        <a:prstGeom prst="chevron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</a:t>
          </a:r>
        </a:p>
      </dsp:txBody>
      <dsp:txXfrm rot="-5400000">
        <a:off x="1" y="772673"/>
        <a:ext cx="453054" cy="194167"/>
      </dsp:txXfrm>
    </dsp:sp>
    <dsp:sp modelId="{C0C926E7-1E28-4036-98B4-8F9DE3B9E320}">
      <dsp:nvSpPr>
        <dsp:cNvPr id="0" name=""/>
        <dsp:cNvSpPr/>
      </dsp:nvSpPr>
      <dsp:spPr>
        <a:xfrm rot="5400000">
          <a:off x="2637159" y="-1637957"/>
          <a:ext cx="420693" cy="47889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High-temperature resistance</a:t>
          </a:r>
          <a:endParaRPr lang="en-US" sz="2400" kern="1200" dirty="0"/>
        </a:p>
      </dsp:txBody>
      <dsp:txXfrm rot="-5400000">
        <a:off x="453055" y="566684"/>
        <a:ext cx="4768365" cy="379619"/>
      </dsp:txXfrm>
    </dsp:sp>
    <dsp:sp modelId="{B28EFD9D-36F1-40B9-B453-4938D268A6CC}">
      <dsp:nvSpPr>
        <dsp:cNvPr id="0" name=""/>
        <dsp:cNvSpPr/>
      </dsp:nvSpPr>
      <dsp:spPr>
        <a:xfrm rot="5400000">
          <a:off x="-97083" y="1187657"/>
          <a:ext cx="647221" cy="453054"/>
        </a:xfrm>
        <a:prstGeom prst="chevron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3</a:t>
          </a:r>
        </a:p>
      </dsp:txBody>
      <dsp:txXfrm rot="-5400000">
        <a:off x="1" y="1317100"/>
        <a:ext cx="453054" cy="194167"/>
      </dsp:txXfrm>
    </dsp:sp>
    <dsp:sp modelId="{D6A54FCB-C280-48C7-B645-8C42E7806BBB}">
      <dsp:nvSpPr>
        <dsp:cNvPr id="0" name=""/>
        <dsp:cNvSpPr/>
      </dsp:nvSpPr>
      <dsp:spPr>
        <a:xfrm rot="5400000">
          <a:off x="2637159" y="-1093530"/>
          <a:ext cx="420693" cy="47889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Small size</a:t>
          </a:r>
          <a:endParaRPr lang="en-US" sz="2400" kern="1200" dirty="0"/>
        </a:p>
      </dsp:txBody>
      <dsp:txXfrm rot="-5400000">
        <a:off x="453055" y="1111111"/>
        <a:ext cx="4768365" cy="379619"/>
      </dsp:txXfrm>
    </dsp:sp>
    <dsp:sp modelId="{E641FB6B-49F7-4E74-A57A-924453FB71A5}">
      <dsp:nvSpPr>
        <dsp:cNvPr id="0" name=""/>
        <dsp:cNvSpPr/>
      </dsp:nvSpPr>
      <dsp:spPr>
        <a:xfrm rot="5400000">
          <a:off x="-97083" y="1732084"/>
          <a:ext cx="647221" cy="453054"/>
        </a:xfrm>
        <a:prstGeom prst="chevron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</a:t>
          </a:r>
        </a:p>
      </dsp:txBody>
      <dsp:txXfrm rot="-5400000">
        <a:off x="1" y="1861527"/>
        <a:ext cx="453054" cy="194167"/>
      </dsp:txXfrm>
    </dsp:sp>
    <dsp:sp modelId="{09E98FC5-5EBF-4990-B6B1-6F49CF1F1690}">
      <dsp:nvSpPr>
        <dsp:cNvPr id="0" name=""/>
        <dsp:cNvSpPr/>
      </dsp:nvSpPr>
      <dsp:spPr>
        <a:xfrm rot="5400000">
          <a:off x="2637159" y="-549103"/>
          <a:ext cx="420693" cy="47889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High energy resolution</a:t>
          </a:r>
          <a:endParaRPr lang="en-US" sz="2400" kern="1200"/>
        </a:p>
      </dsp:txBody>
      <dsp:txXfrm rot="-5400000">
        <a:off x="453055" y="1655538"/>
        <a:ext cx="4768365" cy="379619"/>
      </dsp:txXfrm>
    </dsp:sp>
    <dsp:sp modelId="{666B6B46-8293-47E8-BD9A-9DCA405E9D57}">
      <dsp:nvSpPr>
        <dsp:cNvPr id="0" name=""/>
        <dsp:cNvSpPr/>
      </dsp:nvSpPr>
      <dsp:spPr>
        <a:xfrm rot="5400000">
          <a:off x="-97083" y="2276511"/>
          <a:ext cx="647221" cy="453054"/>
        </a:xfrm>
        <a:prstGeom prst="chevron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</a:t>
          </a:r>
        </a:p>
      </dsp:txBody>
      <dsp:txXfrm rot="-5400000">
        <a:off x="1" y="2405954"/>
        <a:ext cx="453054" cy="194167"/>
      </dsp:txXfrm>
    </dsp:sp>
    <dsp:sp modelId="{8A8F205F-FD2A-49FE-8EC7-F84E3E636AA0}">
      <dsp:nvSpPr>
        <dsp:cNvPr id="0" name=""/>
        <dsp:cNvSpPr/>
      </dsp:nvSpPr>
      <dsp:spPr>
        <a:xfrm rot="5400000">
          <a:off x="2637159" y="-4676"/>
          <a:ext cx="420693" cy="47889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Fast response neutron detection</a:t>
          </a:r>
          <a:endParaRPr lang="en-US" sz="2400" kern="1200"/>
        </a:p>
      </dsp:txBody>
      <dsp:txXfrm rot="-5400000">
        <a:off x="453055" y="2199966"/>
        <a:ext cx="4768365" cy="379619"/>
      </dsp:txXfrm>
    </dsp:sp>
    <dsp:sp modelId="{7D796130-6CAD-431A-9AC9-7C29FC5F24CB}">
      <dsp:nvSpPr>
        <dsp:cNvPr id="0" name=""/>
        <dsp:cNvSpPr/>
      </dsp:nvSpPr>
      <dsp:spPr>
        <a:xfrm rot="5400000">
          <a:off x="-97083" y="2820938"/>
          <a:ext cx="647221" cy="453054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</a:t>
          </a:r>
        </a:p>
      </dsp:txBody>
      <dsp:txXfrm rot="-5400000">
        <a:off x="1" y="2950381"/>
        <a:ext cx="453054" cy="194167"/>
      </dsp:txXfrm>
    </dsp:sp>
    <dsp:sp modelId="{7656515C-0576-4CA0-851C-E6FEF14448AE}">
      <dsp:nvSpPr>
        <dsp:cNvPr id="0" name=""/>
        <dsp:cNvSpPr/>
      </dsp:nvSpPr>
      <dsp:spPr>
        <a:xfrm rot="5400000">
          <a:off x="2637159" y="539750"/>
          <a:ext cx="420693" cy="47889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Gamma rejection</a:t>
          </a:r>
          <a:endParaRPr lang="en-US" sz="2400" kern="1200"/>
        </a:p>
      </dsp:txBody>
      <dsp:txXfrm rot="-5400000">
        <a:off x="453055" y="2744392"/>
        <a:ext cx="4768365" cy="3796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726B8-3249-4E73-8CA8-CA6D0B0F51F5}">
      <dsp:nvSpPr>
        <dsp:cNvPr id="0" name=""/>
        <dsp:cNvSpPr/>
      </dsp:nvSpPr>
      <dsp:spPr>
        <a:xfrm>
          <a:off x="2255562" y="488084"/>
          <a:ext cx="3761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610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33445" y="531768"/>
        <a:ext cx="20335" cy="4070"/>
      </dsp:txXfrm>
    </dsp:sp>
    <dsp:sp modelId="{1D4F3844-CA4B-44D9-BA4D-794F8899D739}">
      <dsp:nvSpPr>
        <dsp:cNvPr id="0" name=""/>
        <dsp:cNvSpPr/>
      </dsp:nvSpPr>
      <dsp:spPr>
        <a:xfrm>
          <a:off x="206619" y="3325"/>
          <a:ext cx="2050743" cy="10609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Nuclides Inventory </a:t>
          </a:r>
          <a:r>
            <a:rPr lang="en-US" sz="1200" kern="1200" dirty="0"/>
            <a:t>(JAEA, ORIGEN2)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Neutron emission rate</a:t>
          </a:r>
          <a:r>
            <a:rPr lang="en-US" sz="3600" kern="1200" dirty="0"/>
            <a:t> emission rate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Weight</a:t>
          </a:r>
        </a:p>
      </dsp:txBody>
      <dsp:txXfrm>
        <a:off x="206619" y="3325"/>
        <a:ext cx="2050743" cy="1060958"/>
      </dsp:txXfrm>
    </dsp:sp>
    <dsp:sp modelId="{8D9CC094-A9D0-4ED7-AC86-BD2828E3E90F}">
      <dsp:nvSpPr>
        <dsp:cNvPr id="0" name=""/>
        <dsp:cNvSpPr/>
      </dsp:nvSpPr>
      <dsp:spPr>
        <a:xfrm>
          <a:off x="1344558" y="1062483"/>
          <a:ext cx="2203636" cy="376100"/>
        </a:xfrm>
        <a:custGeom>
          <a:avLst/>
          <a:gdLst/>
          <a:ahLst/>
          <a:cxnLst/>
          <a:rect l="0" t="0" r="0" b="0"/>
          <a:pathLst>
            <a:path>
              <a:moveTo>
                <a:pt x="2203636" y="0"/>
              </a:moveTo>
              <a:lnTo>
                <a:pt x="2203636" y="205150"/>
              </a:lnTo>
              <a:lnTo>
                <a:pt x="0" y="205150"/>
              </a:lnTo>
              <a:lnTo>
                <a:pt x="0" y="376100"/>
              </a:lnTo>
            </a:path>
          </a:pathLst>
        </a:custGeom>
        <a:noFill/>
        <a:ln w="635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90355" y="1248498"/>
        <a:ext cx="112042" cy="4070"/>
      </dsp:txXfrm>
    </dsp:sp>
    <dsp:sp modelId="{53EBA446-E2A8-4C42-8A24-FECB90110EF8}">
      <dsp:nvSpPr>
        <dsp:cNvPr id="0" name=""/>
        <dsp:cNvSpPr/>
      </dsp:nvSpPr>
      <dsp:spPr>
        <a:xfrm>
          <a:off x="2664063" y="3325"/>
          <a:ext cx="1768263" cy="1060958"/>
        </a:xfrm>
        <a:prstGeom prst="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Corium thickness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Pedestal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Python </a:t>
          </a:r>
        </a:p>
      </dsp:txBody>
      <dsp:txXfrm>
        <a:off x="2664063" y="3325"/>
        <a:ext cx="1768263" cy="1060958"/>
      </dsp:txXfrm>
    </dsp:sp>
    <dsp:sp modelId="{A4094F63-95CE-4B56-88CE-5DB35691D194}">
      <dsp:nvSpPr>
        <dsp:cNvPr id="0" name=""/>
        <dsp:cNvSpPr/>
      </dsp:nvSpPr>
      <dsp:spPr>
        <a:xfrm>
          <a:off x="2480698" y="1955743"/>
          <a:ext cx="3761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6100" y="45720"/>
              </a:lnTo>
            </a:path>
          </a:pathLst>
        </a:custGeom>
        <a:noFill/>
        <a:ln w="635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58580" y="1999427"/>
        <a:ext cx="20335" cy="4070"/>
      </dsp:txXfrm>
    </dsp:sp>
    <dsp:sp modelId="{857F6994-70ED-4C16-9729-9BECAE3D96D5}">
      <dsp:nvSpPr>
        <dsp:cNvPr id="0" name=""/>
        <dsp:cNvSpPr/>
      </dsp:nvSpPr>
      <dsp:spPr>
        <a:xfrm>
          <a:off x="206619" y="1470983"/>
          <a:ext cx="2275878" cy="1060958"/>
        </a:xfrm>
        <a:prstGeom prst="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Detector Response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Total Energy Deposition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Count rate</a:t>
          </a:r>
        </a:p>
      </dsp:txBody>
      <dsp:txXfrm>
        <a:off x="206619" y="1470983"/>
        <a:ext cx="2275878" cy="1060958"/>
      </dsp:txXfrm>
    </dsp:sp>
    <dsp:sp modelId="{83B7354C-A2E9-49AB-90B6-6A3EEA15AA39}">
      <dsp:nvSpPr>
        <dsp:cNvPr id="0" name=""/>
        <dsp:cNvSpPr/>
      </dsp:nvSpPr>
      <dsp:spPr>
        <a:xfrm>
          <a:off x="1090750" y="2530142"/>
          <a:ext cx="2682579" cy="376100"/>
        </a:xfrm>
        <a:custGeom>
          <a:avLst/>
          <a:gdLst/>
          <a:ahLst/>
          <a:cxnLst/>
          <a:rect l="0" t="0" r="0" b="0"/>
          <a:pathLst>
            <a:path>
              <a:moveTo>
                <a:pt x="2682579" y="0"/>
              </a:moveTo>
              <a:lnTo>
                <a:pt x="2682579" y="205150"/>
              </a:lnTo>
              <a:lnTo>
                <a:pt x="0" y="205150"/>
              </a:lnTo>
              <a:lnTo>
                <a:pt x="0" y="376100"/>
              </a:lnTo>
            </a:path>
          </a:pathLst>
        </a:custGeom>
        <a:noFill/>
        <a:ln w="635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4209" y="2716156"/>
        <a:ext cx="135661" cy="4070"/>
      </dsp:txXfrm>
    </dsp:sp>
    <dsp:sp modelId="{A3FED0F1-3573-4EC4-9F81-60753C1C0C58}">
      <dsp:nvSpPr>
        <dsp:cNvPr id="0" name=""/>
        <dsp:cNvSpPr/>
      </dsp:nvSpPr>
      <dsp:spPr>
        <a:xfrm>
          <a:off x="2889198" y="1470983"/>
          <a:ext cx="1768263" cy="1060958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Results </a:t>
          </a:r>
          <a:r>
            <a:rPr lang="en-US" sz="1500" b="1" kern="1200" dirty="0"/>
            <a:t>1800</a:t>
          </a:r>
          <a:r>
            <a:rPr lang="en-US" sz="1500" kern="1200" dirty="0"/>
            <a:t> files</a:t>
          </a:r>
        </a:p>
      </dsp:txBody>
      <dsp:txXfrm>
        <a:off x="2889198" y="1470983"/>
        <a:ext cx="1768263" cy="1060958"/>
      </dsp:txXfrm>
    </dsp:sp>
    <dsp:sp modelId="{0DE29FDD-BAB1-484C-B18E-8310FDA772B3}">
      <dsp:nvSpPr>
        <dsp:cNvPr id="0" name=""/>
        <dsp:cNvSpPr/>
      </dsp:nvSpPr>
      <dsp:spPr>
        <a:xfrm>
          <a:off x="1973082" y="3423401"/>
          <a:ext cx="3761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6100" y="45720"/>
              </a:lnTo>
            </a:path>
          </a:pathLst>
        </a:custGeom>
        <a:noFill/>
        <a:ln w="635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50965" y="3467086"/>
        <a:ext cx="20335" cy="4070"/>
      </dsp:txXfrm>
    </dsp:sp>
    <dsp:sp modelId="{78ACED6A-B03C-42D2-B13C-4B39A684B662}">
      <dsp:nvSpPr>
        <dsp:cNvPr id="0" name=""/>
        <dsp:cNvSpPr/>
      </dsp:nvSpPr>
      <dsp:spPr>
        <a:xfrm>
          <a:off x="206619" y="2938642"/>
          <a:ext cx="1768263" cy="1060958"/>
        </a:xfrm>
        <a:prstGeom prst="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Python: data extraction</a:t>
          </a:r>
        </a:p>
      </dsp:txBody>
      <dsp:txXfrm>
        <a:off x="206619" y="2938642"/>
        <a:ext cx="1768263" cy="1060958"/>
      </dsp:txXfrm>
    </dsp:sp>
    <dsp:sp modelId="{68B17BAD-4319-4120-90F9-5EF4935BE7BD}">
      <dsp:nvSpPr>
        <dsp:cNvPr id="0" name=""/>
        <dsp:cNvSpPr/>
      </dsp:nvSpPr>
      <dsp:spPr>
        <a:xfrm>
          <a:off x="4148046" y="3423401"/>
          <a:ext cx="3761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6100" y="45720"/>
              </a:lnTo>
            </a:path>
          </a:pathLst>
        </a:custGeom>
        <a:noFill/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25929" y="3467086"/>
        <a:ext cx="20335" cy="4070"/>
      </dsp:txXfrm>
    </dsp:sp>
    <dsp:sp modelId="{9D3EB4DE-958B-48A6-BF77-47F3C4306FE7}">
      <dsp:nvSpPr>
        <dsp:cNvPr id="0" name=""/>
        <dsp:cNvSpPr/>
      </dsp:nvSpPr>
      <dsp:spPr>
        <a:xfrm>
          <a:off x="2381583" y="2938642"/>
          <a:ext cx="1768263" cy="1060958"/>
        </a:xfrm>
        <a:prstGeom prst="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Machine Learning Dataset</a:t>
          </a:r>
        </a:p>
      </dsp:txBody>
      <dsp:txXfrm>
        <a:off x="2381583" y="2938642"/>
        <a:ext cx="1768263" cy="1060958"/>
      </dsp:txXfrm>
    </dsp:sp>
    <dsp:sp modelId="{6D2574B3-8326-4C7D-BD7D-7D85E23CBA49}">
      <dsp:nvSpPr>
        <dsp:cNvPr id="0" name=""/>
        <dsp:cNvSpPr/>
      </dsp:nvSpPr>
      <dsp:spPr>
        <a:xfrm>
          <a:off x="4556547" y="2938642"/>
          <a:ext cx="1768263" cy="1060958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MATLAB Regression Learner models </a:t>
          </a:r>
        </a:p>
      </dsp:txBody>
      <dsp:txXfrm>
        <a:off x="4556547" y="2938642"/>
        <a:ext cx="1768263" cy="1060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1EF2C280-F524-405F-B409-A0B3EEB3A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942" y="195942"/>
            <a:ext cx="11812555" cy="6475445"/>
          </a:xfrm>
          <a:custGeom>
            <a:avLst/>
            <a:gdLst/>
            <a:ahLst/>
            <a:cxnLst/>
            <a:rect l="l" t="t" r="r" b="b"/>
            <a:pathLst>
              <a:path w="12048490" h="6713220">
                <a:moveTo>
                  <a:pt x="0" y="6713004"/>
                </a:moveTo>
                <a:lnTo>
                  <a:pt x="12048210" y="6713004"/>
                </a:lnTo>
                <a:lnTo>
                  <a:pt x="12048210" y="0"/>
                </a:lnTo>
                <a:lnTo>
                  <a:pt x="0" y="0"/>
                </a:lnTo>
                <a:lnTo>
                  <a:pt x="0" y="6713004"/>
                </a:lnTo>
                <a:close/>
              </a:path>
            </a:pathLst>
          </a:custGeom>
          <a:solidFill>
            <a:srgbClr val="B511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D4E107-ACD4-4A6A-8618-FDF878C3B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61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95C828A-191B-48BF-BB4A-DF202F883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169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 descr="University Academy 92 Manchester">
            <a:extLst>
              <a:ext uri="{FF2B5EF4-FFF2-40B4-BE49-F238E27FC236}">
                <a16:creationId xmlns:a16="http://schemas.microsoft.com/office/drawing/2014/main" id="{97C89DA9-7708-4EE0-9C2E-17C843B198F5}"/>
              </a:ext>
            </a:extLst>
          </p:cNvPr>
          <p:cNvSpPr/>
          <p:nvPr/>
        </p:nvSpPr>
        <p:spPr>
          <a:xfrm>
            <a:off x="6888886" y="697941"/>
            <a:ext cx="1481137" cy="777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Blackburn College">
            <a:extLst>
              <a:ext uri="{FF2B5EF4-FFF2-40B4-BE49-F238E27FC236}">
                <a16:creationId xmlns:a16="http://schemas.microsoft.com/office/drawing/2014/main" id="{B2D8FC4D-6A10-4AFC-90EE-36BEDC612D9F}"/>
              </a:ext>
            </a:extLst>
          </p:cNvPr>
          <p:cNvSpPr/>
          <p:nvPr/>
        </p:nvSpPr>
        <p:spPr>
          <a:xfrm>
            <a:off x="4800858" y="717994"/>
            <a:ext cx="1763493" cy="617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Blackpool &amp; The Fylde college">
            <a:extLst>
              <a:ext uri="{FF2B5EF4-FFF2-40B4-BE49-F238E27FC236}">
                <a16:creationId xmlns:a16="http://schemas.microsoft.com/office/drawing/2014/main" id="{74C67722-6D8E-4717-BBA0-D9603159F8C3}"/>
              </a:ext>
            </a:extLst>
          </p:cNvPr>
          <p:cNvSpPr/>
          <p:nvPr/>
        </p:nvSpPr>
        <p:spPr>
          <a:xfrm>
            <a:off x="2927182" y="665080"/>
            <a:ext cx="1543981" cy="6424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 descr="Furness college">
            <a:extLst>
              <a:ext uri="{FF2B5EF4-FFF2-40B4-BE49-F238E27FC236}">
                <a16:creationId xmlns:a16="http://schemas.microsoft.com/office/drawing/2014/main" id="{544291F1-FBE8-4BF5-82D3-3E12A047DE75}"/>
              </a:ext>
            </a:extLst>
          </p:cNvPr>
          <p:cNvSpPr/>
          <p:nvPr/>
        </p:nvSpPr>
        <p:spPr>
          <a:xfrm>
            <a:off x="891120" y="700908"/>
            <a:ext cx="1786115" cy="6995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B57897E-9B28-47E3-BC7F-FA671A168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41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35A2C7DA-9587-4F85-9BC4-F30F0308A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5057" y="181946"/>
            <a:ext cx="11821886" cy="6494107"/>
          </a:xfrm>
          <a:custGeom>
            <a:avLst/>
            <a:gdLst/>
            <a:ahLst/>
            <a:cxnLst/>
            <a:rect l="l" t="t" r="r" b="b"/>
            <a:pathLst>
              <a:path w="12049125" h="6713855">
                <a:moveTo>
                  <a:pt x="0" y="6713410"/>
                </a:moveTo>
                <a:lnTo>
                  <a:pt x="12048617" y="6713410"/>
                </a:lnTo>
                <a:lnTo>
                  <a:pt x="12048617" y="0"/>
                </a:lnTo>
                <a:lnTo>
                  <a:pt x="0" y="0"/>
                </a:lnTo>
                <a:lnTo>
                  <a:pt x="0" y="6713410"/>
                </a:lnTo>
                <a:close/>
              </a:path>
            </a:pathLst>
          </a:custGeom>
          <a:solidFill>
            <a:srgbClr val="7CB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section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FFB34-2A03-4DFF-8F1A-D7E69F6F8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39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C40D-D6BC-4D4D-AF4C-44A15AE9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25005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9808029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A95A3A47-0757-4333-ACCD-258450620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DE9228C-9B11-4DC9-8F13-D4D1ED50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0D9761CB-0BB4-44A2-BF26-F0470B4DC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9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2883" y="2313991"/>
            <a:ext cx="9742714" cy="3862971"/>
          </a:xfrm>
        </p:spPr>
        <p:txBody>
          <a:bodyPr/>
          <a:lstStyle>
            <a:lvl1pPr marL="0" indent="0">
              <a:spcAft>
                <a:spcPts val="600"/>
              </a:spcAft>
              <a:buClr>
                <a:srgbClr val="AEB4B9"/>
              </a:buClr>
              <a:buNone/>
              <a:defRPr sz="2600" i="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Template slide: text only (use italics for sub-headings)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9C926E-B465-430E-9BB4-30F751A3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04073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BDBDF81-CC4C-4516-B38C-887511BA3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31E803A-17E5-4587-B9C8-543F40CC1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1023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15D4E1DC-C857-4EB7-8E98-3A0E76300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6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75D8C4-2991-4037-8748-66E7016A65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91324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question text here</a:t>
            </a:r>
            <a:endParaRPr lang="en-GB" dirty="0"/>
          </a:p>
        </p:txBody>
      </p:sp>
      <p:pic>
        <p:nvPicPr>
          <p:cNvPr id="8" name="Picture 7" descr="Lancaster University">
            <a:extLst>
              <a:ext uri="{FF2B5EF4-FFF2-40B4-BE49-F238E27FC236}">
                <a16:creationId xmlns:a16="http://schemas.microsoft.com/office/drawing/2014/main" id="{5A0CDDDE-2A8D-4F00-B876-791A126CBD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1F40E0C-FCFE-45A8-B4CD-8E1C0339D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30968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55EE488-FA38-4ABE-A8A1-1C0A496D5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EAACC63-D887-40E8-8239-FD16AE52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D0BDC-AEAF-40AB-BD13-7775E2037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38" y="2313991"/>
            <a:ext cx="4965441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1B46DBF-1B89-405C-A53C-EE0D38B3C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C973B-EFE1-44F1-9FB7-36E4227439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696" y="2317095"/>
            <a:ext cx="4965442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749C0CEC-03F4-4704-9D20-E00E4CD06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21" name="Picture 20" descr="Lancaster University">
            <a:extLst>
              <a:ext uri="{FF2B5EF4-FFF2-40B4-BE49-F238E27FC236}">
                <a16:creationId xmlns:a16="http://schemas.microsoft.com/office/drawing/2014/main" id="{607635CB-A9C5-437C-8837-4C730E8C6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3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5887E-4F05-4593-B389-647D40DD0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B9D8-EA34-4852-A458-9C736D59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78" y="2505075"/>
            <a:ext cx="5157787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E91B9-1447-4EAE-9AB6-9200E96A9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05AF1-67AB-413D-B37A-83B233A5D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FEF35C-6404-4538-8F34-0A887818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3D487BA0-3AE0-4031-8055-C6AFDC31E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46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83E33A9-9C13-43F2-93A7-5CD7A6D522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24641CFC-5847-40DB-B4F0-5496D257DA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6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4">
            <a:extLst>
              <a:ext uri="{FF2B5EF4-FFF2-40B4-BE49-F238E27FC236}">
                <a16:creationId xmlns:a16="http://schemas.microsoft.com/office/drawing/2014/main" id="{E911A0A4-9D31-4F34-8E71-4A07A9FDE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E2592A-4048-4211-B609-EB603E5A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32CECB2-8BBC-4238-95E4-9CF53BEC0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Picture 14" descr="Lancaster University">
            <a:extLst>
              <a:ext uri="{FF2B5EF4-FFF2-40B4-BE49-F238E27FC236}">
                <a16:creationId xmlns:a16="http://schemas.microsoft.com/office/drawing/2014/main" id="{F43189D6-09CC-4664-8F2F-E317A914F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2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B81DE-9DB5-4365-A5C5-617C96B6E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15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>
            <a:extLst>
              <a:ext uri="{FF2B5EF4-FFF2-40B4-BE49-F238E27FC236}">
                <a16:creationId xmlns:a16="http://schemas.microsoft.com/office/drawing/2014/main" id="{AEA68D54-1EAD-45D6-B6CC-D07221904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986" y="95973"/>
            <a:ext cx="12001500" cy="6666230"/>
          </a:xfrm>
          <a:custGeom>
            <a:avLst/>
            <a:gdLst/>
            <a:ahLst/>
            <a:cxnLst/>
            <a:rect l="l" t="t" r="r" b="b"/>
            <a:pathLst>
              <a:path w="12001500" h="6666230">
                <a:moveTo>
                  <a:pt x="0" y="6666039"/>
                </a:moveTo>
                <a:lnTo>
                  <a:pt x="12001233" y="6666039"/>
                </a:lnTo>
                <a:lnTo>
                  <a:pt x="12001233" y="0"/>
                </a:lnTo>
                <a:lnTo>
                  <a:pt x="0" y="0"/>
                </a:lnTo>
                <a:lnTo>
                  <a:pt x="0" y="6666039"/>
                </a:lnTo>
                <a:close/>
              </a:path>
            </a:pathLst>
          </a:custGeom>
          <a:ln w="191960">
            <a:solidFill>
              <a:srgbClr val="E9E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5B8E11-7BA2-4A60-A654-2F22523E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189B7-2C82-485D-8C8C-9F6C4A029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93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EB4B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hamamatsu.com/content/dam/hamamatsu-photonics/sites/documents/99_SALES_LIBRARY/etd/C10940_TACC1069E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+mn-lt"/>
                <a:cs typeface="Arial" panose="020B0604020202020204" pitchFamily="34" charset="0"/>
              </a:rPr>
              <a:t>RHINO</a:t>
            </a:r>
            <a:r>
              <a:rPr lang="en-GB" dirty="0">
                <a:latin typeface="+mn-lt"/>
              </a:rPr>
              <a:t>: Radiation Hardened robotics for remote </a:t>
            </a:r>
            <a:r>
              <a:rPr lang="en-GB" dirty="0" err="1">
                <a:latin typeface="+mn-lt"/>
              </a:rPr>
              <a:t>INspectiOn</a:t>
            </a:r>
            <a:endParaRPr lang="en-GB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8657" y="4281546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cs typeface="Arial" panose="020B0604020202020204" pitchFamily="34" charset="0"/>
              </a:rPr>
              <a:t>10 October 2024</a:t>
            </a:r>
          </a:p>
          <a:p>
            <a:pPr algn="l"/>
            <a:r>
              <a:rPr lang="en-GB" dirty="0">
                <a:cs typeface="Arial" panose="020B0604020202020204" pitchFamily="34" charset="0"/>
              </a:rPr>
              <a:t>Dr Saed Alrawash</a:t>
            </a:r>
          </a:p>
          <a:p>
            <a:pPr algn="l"/>
            <a:r>
              <a:rPr lang="en-GB" dirty="0">
                <a:cs typeface="Arial" panose="020B0604020202020204" pitchFamily="34" charset="0"/>
              </a:rPr>
              <a:t>Lancaster University </a:t>
            </a:r>
          </a:p>
          <a:p>
            <a:pPr algn="l"/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36CC3-F358-4BE9-BA91-B6F6D3C16FFA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69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AutoShape 2" descr="data:image/png;base64,iVBORw0KGgoAAAANSUhEUgAABSEAAAKPCAYAAACSOg+aAAAAAXNSR0IArs4c6QAAAARnQU1BAACxjwv8YQUAAAAJcEhZcwAADsMAAA7DAcdvqGQAAGqwSURBVHhe7d07kiu7nS/qNao9hhqGZF5DXg3gOgp1z6Fm0AoZiusvV1Yr5MtYQzh9zunzNHgJFkGCIJAv5IvM74v4b5KZADJJJLPI385a9eO//Jf/ctpT/cd//IdaoP7rf/2vSr1U/bf/9t/UAvXf//t/VwvUf/7nfyr1UvU//sf/UAvU//yf/1MtVP/rf/0vpV6m/vf//t9qofo//+f/qAXq//7f/6vUKiWEPEiVQh6l9lylAE21VylAU+1VCnmU2nOVAjTVXqXwTM1TpaBHqb1WKTxT81QpQFPtVQqLlFqihJAHqVLIo9SeqxSgqfYqBWiqvUohj1J7rlKAptqrFJ6peaoU9Ci11yqFZ2qeKgVoqr1KYZFSS5QQ8iBVCnmU2nOVAjTVXqUATbVXKeRRas9VCtBUe5XCMzVPlYIepfZapfBMzVOlAE21VyksUmqJ6gkh/+30ux8/Tj+S+t2/ldqNqH//0+m3H7+d/vTvhXXnKgVoY+rPv3vc31i//elP5+dy3u7fy/2m158njtvVb+qY9coDnr99/eH0h6+/PS2fVn87ff3hj6e//rO07rku2/7Dc/3xr38dNc7wGrd/9+rqN3XMvvrz6ffZsfv7P5fa7bj+/i/n93jyHH77l9PfS+16qhSgtddfzq/vb6d//UdpXalC++S5PPQdO9Y+qhSgqfYqhTxK7blKAZpqr1J4puapUtCj1F6rFJ6peaoUoKn2KoVFSi1RA0LIJDD8t9+dv4T/7vRvT+3SyvqMrFKANq3yIG/+YO+7XjCE/OdfT3/849fp649zhWhzhXxLBXtz7d/QdS0VQsjfTv/y9+vjP//+/J77/enPT+2mVjb+3HUJIB/H//Pvp+1/KUBrrykh5L39P/71t9OP3/719I/CunrtK6wsBWiqvUohj1J7rlKAptqrFJ6peaoU9Ci11yqFZ2qeKgVoqr1KYZFSS9S4EHJQwCiEHFbbhZD//OsfT3/86z9vt+m6aTVXyLdUsDfX/g1d11J5SDh3aLhkCPn307/8Nt+Vm6UArb3aQsjHx0JIda9SyKPUnqsUoKn2KoVnap4qBT1K7bVK4Zmap0oBmmqvUlik1BI1/krI3/50+ve4/vKr1fHXFMMVkqF98quLv/u32xi/+91vSZtkzGyMP//H309/+u3H6Xd/TkK0P39v9+/h/t/z9km7h6qEkH++9//tT39/WBf38TJmcTvf+/a9LO5j17j5OOnzyvYvabfEr47fw51/nv4ar4C8XBH519M/b+uuwdrfzstvvyIdQ8oB6/4Zxv7D6etvcbxz/e3r9IeHbaSVB3n92/j6+uN5+dfpb2FZ2P9ru9uyy/OLy+K+dI2bj5Puf7Z/SbvlfnW8cCVk+uvMD7/qHK8w/A7/4jF2CwGf2oax7+1+/P7P3+3mqsv2uq56/H5uv/99eJ99t/vz7/P9uQeZt+DsL+E1CFcf/uP0r+nz/EsM1srL//Iw9l+ubbNA8B//+vAa/eXSJq0RIeTDWHE/Qpv7svt+bFelAE21VynkUWrPVQrQVHuVwjM1T5WCHqX2WqXwTM1TpQBNtVcpLFJqiRr3b0JeQsV03W8PAeVvf/r35+XXMb7X5f1KY/z9O3T83Z9vAVr4dx4fAr8Yzp3bPQR+D5W1vTw+P4cYZoZt3MLF73V5KPm0nWy/ho57Cx4vQWMcN93GY7u//ymENOm+t9ctCHoIHpNA8vI4hG5/uIeGl9Atru9bd70fQsfk35oM//7jQyj5UFnIl28jjHULF7/XPQef177ntpd12faHjnvbx9rzytqFq0j/8LDvc1VXUPgcUP72L3//DiqfAsVK23z5nBVCyCQw/fu/hOM4PI+4ve/n9r0fSb9LJft1fT4xNAth4iXQC2HkU4j3HUD+9q//yJanVQsOsxDxPP7zOI9t6r+OHe4nweglkKxsZ+MqBWiqvUohj1J7rlKAptqrFJ6peaoU9Ci11yqFZ2qeKgVoqr1KYZFSS9TwKyEvVywm/x7kwxWM10qufHwMISuPi2OEkC+EckmQV7wKMm3/GLh9Vxry9T3O1tW2c13+GHx2jHtpH5/HdxUD1dAuPsd8jKRvS8WwJ/8V7EuYdgvtsmDvXPcQcei6cD8J+G6BZ6nyMbseZ+uSqxJvFZ7HdfnDlY5d417ax/39ruLzCu0enks+5lyVhHH5lYUPVzZeK4SP1+UP4V6t7dIh5NOVkOn2CtsOgeNtH9N28arEv5x+H0O/65WGD0HhZVnpCsZzhdAyGfspEMyuXLzUU8j5HS7e26Tbysd63I9beCqEPESVQh6l9lylAE21Vyk8U/NUKehRaq9VCs/UPFUK0FR7lcIipZaoUb+O/e9/+u10u6IxDyVvNTaEfBwjhmbhasAQ9sXby/JCqFevjnDw6XG2rmc731cqVq7OTB/vLoQMwVkW3F0qvSowDdbSX68evm74vzmZj9n1OFtXCA/T+r5SsbbvyeM9h5Dnx+Fqwlu4WAz57hWvPLz8Ona17YIhZHHsdFm2/mEfw69hZ8/7X/9xufIwvzrxcjVieJ4h4KuFkA/Lw9WStRCyEmDeqitAFEKqe5VCHqX2XKUATbVXKTxT81Qp6FFqr1UKz9Q8VQrQVHuVwiKllqiGP0wT7oerAuOvWZfa9D1+HuMWnF2Cud+dfneue4gXwrn8SsRadYSDT49L67q3cw9H+8bNfx07Pp96u8V+HTv8GvLTlYl5mJhcRfgQ0PWtywLCQX99Ow/yuh6X1uVXPD7WPQTtGzc+/3NVn9dju++QMx1zrsqDvDzEOx+XxV9n/q57aFlrm48/b30HoWn4me9/su1wFWT89e1LIJmsC49/+/3p97fw8LHu4WTl17Fv/47k+f4lIIzjpIFguF/o+1ADQ8jrWI+/jh1Dya4x1q9SgKbaqxTyKLXnKgVoqr1K4Zmap0pBj1J7rVJ4puapUoCm2qsUFim1RI0MIb+vhrz9cZr816mv/2bkv/0ufdwTSj6NEX+9+vpHYPJft74EeaX2eXWFg/njfN25Stu5/HuPcVkpTCw8fhino10y9lJ/mCZc4VcK7S6B2uVXsr9Dt+8//vJ9leQtnBuwLg3kwrae/23GvPJ+XY+ft/EdGMarOa/bu/x7j3FZJSTNHz+M09EuGXu1P0xzrkuw9xDWxePpXOFXrB9+pTkJAEttz8tvfwzm+nj2etifNAjNn1vyB3WugWP6vC9/WCb99eiHX69Orzr8DgDjuu8gMPljNQ9hZhYIXsLCe9/yr2MPCSHP9TDWY5/bH8nxh2netkohj1J7rlKAptqrFJ6peaoU9Ci11yqFZ2qeKgVoqr1KYZFSS1RPCLl+lQI01V4x2OmuQtA3aN1z3X+lWalpdf91ZjVnlQI01V6lkEepPVcpQFPtVQrP1DxVCnqU2muVwjM1T5UCNNVepbBIqSVKCHmQKoU8zzVTCHn5deyuP0ijVE9dfh07/hVqNWeVAjTVXqWQR6k9VylAU+1VCs/UPFUKepTaa5XCMzVPlQI01V6lsEipJUoIeZAqBj1P1RpCfv/7ksv8W4nqGBV/Rbv2K9CqtUoBmmqvUsij1J6rFKCp9iqFZ2qeKgU9Su21SuGZmqdKAZpqr1JYpNQSJYQ8SJUDH6X2W6UATbVXKUBT7VUKeZTac5UCNNVepfBMzVOloEepvVYpPFPzVClAU+1VCouUWqKEkAepUsij1J6rFKCp9ioFaKq9SiGPUnuuUoCm2qsUnql5qhT0KLXXKoVnap4qBWiqvUphkVJLlBDyIFUKeZTac5UCNNVepQBNtVcp5FFqz1UK0FR7lcIzNU+Vgh6l9lql8EzNU6UATbVXKSxSaokSQh6kSiGPUnuuUoCm2qsUoKn2KoU8Su25SgGaaq9SeKbmqVLQo9ReqxSeqXmqFKCp9iqFRUotUULIg1Qp5FFqz1UK0FR7lQI01V6lkEepPVcpQFPtVQrP1DxVCnqU2muVwjM1T5UCNNVepbBIqSVqdyGkUkoppZRSSimllFLqvUoIqZRSSimllFJKKaWUWrSEkEoppZRSSimllFJKqUXrKYT88eOHUkoppZRSSimllFJKzVelEBIAAAAAYC5CSAAAAABgUUJIAAAAAGBRQkgAAAAAYFFCSAAAAABgUUJIAAAAAGBRQkgAAAAAYFFCSAAAAABgUUJIAAAAAGBRQkgAAAAAYFFCSAAAAABgUUJIAAAAAGBRQkgAAAAAYFFCSAAAAABgUUJIAAAAAGBRQkgAAAAAYFFCSAAAAABgUUJIAAAAAGBRQkgAAAAAYFFCSAAAAABgUUJIAOD9/fo6fZw/4/z48XH6+nVdlrqtv9bH16nU7PTz897mWp8/r+uG6tuXs5+fA7bRtC8/T58PfT/PSwbKX6tq3+s2Sq/lgNfg2a/T10e63e/6GD5Am8vrXXiuteULyI+LvPL5v7WvHc9DrPj8AID3JoQEAN5cGrgVQq9CmPddj8HLr6+PQpvvGh6E9ezLw/rHSrfRtS+9QeRTiBhrQNA0pm98XZ92qO81KKhu91rD09dJ7q937ZhYJ6TrCyFDpcdJawi59vMDAN6bEBIAeF9PAWMeeiVX18UgKwm87oFOEpwlgdc9FBoQ0vTuSzn0eQ6Skn3uXFb2PF75uZU8Pd/ia/UtPpeHIQe8BiX37dZryRzylULI7mNnHCEkADAnISQA8JbuAUpaWeiVhGhpiPUU3iThWTlU6w7TBu1LEiR2X1l5Dw3LV0d2BUY9fTvDqlLfQoh79f0a3p/jsNegpCNgTa+QfEohk3D1WqXXtbRfxeeX1sfn6bO4PNm/p6s383lJX8+fyXbqr0lXqHh/Hvf+Xe1v62I9tKk97+dxAACGEkICAG/pFsqEcKoWFlZCyHug030FWCn4KRm/L48B2mO+Vgrl6mHgg8rzve/TyCveauFsDNiS0GrQa1D0GIh1Pb2bpwAwqWSA+/w913cQOTGETF6Xx0qf73NIeqmOoG+eELKy3UvFvkJIAGB+QkgA4C2FUOaWNw0K/q7Lzu5XiXWFZEmY0xPOjN2XUj2Gb7UgqSdE7A0hu57vo/RKuqcrDON2ko0Meg1qaqHe44tylQZo99fjeU7vr+F9mKRvMqf3gO/x9S0vT+bmNnAy7v1FSOZw2OuQvub1Kjzn5LmUj+3ysVx73gAAUwghAYD3Vw29CuHLQxhYC4fSAGng1XnRoBAyhj7lUOxheVoPbQpmCyHz7ZfDuerrMnp79zGLlT7vzufYEabd9ul5zFEhZO253ZbHtqWwstuQEDId6jmEvG/zKTgu7LcQEgCYkxASAHh/tWAoyMOnhyqFZI8BZOnfGexU25ckPHsY86l96aq6WliZmS2EjMrb/Q6/OsaavL2z2nzFJ1R7jiW1sUJNDCHvy2oVn3NHIFjRHUI+v5ZPIWTXa1NYJ4QEAOYkhAQA3l9f6PUQRn2eft4e5+FLYwAZ1PZlaAjZEiT29p0QNj1tNwaTHWMN2ddB0isyr9vrCtpSSbt723KoursQsitoTgghAYA9EUICAO9vZOh1C18ewp4ZAsigui/J+GlClLfvDRK7nmM5+Co/38zQ7cZ2TylXYsx83NqWX/P71YHPr89D++vy227dxk0DtvYQcvhz2yCE7NpmYb+FkADAnISQAMD7qwZDpeCvHNTcw67u0Kg3KOoIqZ4CtWIoluzzbVnhisCz0r50BVNpcNjZrrTduOz6/DqDtcFBXZBst6tK+5S8FvdA7RpE3vahFEye6zZe2ndACJnu78DXc70QMln28NqX5rb+vAEAphBCAgDvryP0SsOph0qDnuTqunLdx+0NijoDuHrgluRZ9X0+VzE4HfRcHoOmYt80pMsq7t93v55wsfM1KOjYbqz09emcr9vz6Qk3u553XFdZ3jU/9/3cJoRMt/tcWdhYe94AABMIIQGA99cTej2FRg+JVneo9F1zhZBBeiVfR7s8IDpXttsd+5IHUc9XulX7PgV8ad+47z1XzvW+BiX563KtajBWCNvyFyh7LpcwsLhv+bbj86stP3t6nfLnulUI+e22LlZxzI7nBwAwkhASAAAAAFiUEBIAAAAAWJQQEgAAAABYlBASAAAAAFiUEBIAAAAAWJQQEgAAAABYlBASAAAAAFiUEBIAAAAAWJQQEgAAAABYlBASAAAAAFiUEBIAAAAAWJQQEgAAAABYlBASAAAAAFiUEBIAAAAAWJQQEgAAAABYlBASAAAAAFiUEBIAAAAAWJQQksucK6WUUkqp1y0AgL0TQmLOAQBemM9yAMArEEJizgEAXpjPcgDAKxBCYs4BAF6Yz3IAwCsQQmLOf32dPs6vwY+Pr9Ov66Lcz8/u9e1+nb4+fpw+f14fchw/Py/vwcf6PDkUmE08x/XV9Rz36+vj/Pjj9LXcCW+wufdl6Hh7eg1ezvWc9tHz4s35Goef0Q/bu+7DIj9Tlxy7QdgnAIC9E0JizpMv6LUvTYuHkNd9EEIeyc/T5/W4q1Xfl3j248f/e56zrHZDCHnzViHk//P/PdcufP9Pte6fmdfz3yw/V7/HEkL6/A4A7J8QEnN+/YL+8VH/0imEZF7XL+nnOS8eV7fQaOchCMXwMa/9uQZAlROOEHJfr8GTUviY18a+X7+On2mzBnmFEHJJQkgAgMmEkJjzWwB4DYYK3yxqIeRl+blvrLxr7Ytsujx+WbvVdTvfyz9PP5OrmNIvWcO3nV1xt2SYyjDXL7G1EOgiznveJvZN6vHLd/KFPDl20nl/OHYexm/pe9W7f++jFDjWal+Gh5AP852dO1rPUcHT+S9rNHRfor5tpuPdPZ4jQ59yux0oBY612lLt/HX1PU+P/+xEfiw8nTcu55bCz7SHuo5ZCQrz4+N5/5L/QXSr7J/HqIy9tbBPAAB7J4TEnF+/LF2+UHR9cXn40lv/EpR+cap9kU2X51+84nZim4/bF6I4zphtl9vVvhiyjtIX8CG65vQ+99/Hx8fn5z1EjHWe96cv4eeap+/Q/XsfpbCxVvtyPYdUzgPx3PP5WZjPpM9i56jCNvr2Zdw2k3NyGrbfKm7v+dy9uVLYWKuN1c9z+fFXCv6ulc7xNYS8H2/nn9Xnc9VD+2oIOWQb9WPo4XkIIQEAJhNCYs7TEPKs9MXpsiwJIW9fnh++hcQvOfe+T194r2pfhNPhbtsoXn2Ubzt+ebqPeWv38Fxiu8fnx5ryL+BDPR9fF09XHN2/SN/Dl/QLeNL/+mV6nr5D9+89lILGvtqP7mPwfu5Iz13P545x56j8+Lg+zvrm59/R+/KwzdguPy/eH8dgvRyOptvcgVLQ2FdbqoV1l+XJaxvPJcVjodAuP8dc5zmdw6dtD9nGtc3DOGe1/ai8fTYT9gkAYO+EkJjzpwDw+Qv65UvI7ctL+cvzRTZW/oU3elreEUI+ftGpBD1B9gWq3D9+oSr0ZyXPx1d0Dz+SKh1nFzFgudZtvOvyrF/n8XRr29I3V9u/91AKGftqP+rHYDD03DH6uHg4z8Vz2eOYuWH7Mva8GM+99X19Cp72oBQy9tWmSsfZ82te/5n03f8WClZCwqd2QRYUTvm5F4+97xJCAgDMQQjJqnO+y8OrEAAWv8DcvjRl4Uqhyl94756WV0PIvO/1C1zx28/jF7HB235359dkX0pfzL99z83jsfQQkFyPk6c2ofLjMxu/83iape/ZoP3bj1JQuPeaR/0YDIaeO8rtrmN3VB4qPdbjeMP2Zep5sf461LbbrBQU7r0afL+OSfh3PUfcA8Pr3N3mv1Bxfqrh3+McXzy0LZyrKr7DynLdtiuEBACYTAiJOS+FkGfplRNCSOYTv3T3XZWTf3F+PO7uh8B1ed4uO0Y6j6c5+16rvn/voRQQ9tV+lOc5GnruKLd7PA5K9RAWxeMoaxN3bdi+XMcoPp/v/SmfF+uvQ227myoFhH21texn2/frmp77yvP/ULHzwiHk975dt5m0jctv2xVCAgBMJoTEnFdCyPSLzWMI2fWFN1P5svIdcCZfcMeGkKUA67otIeQLuM5V9zGUfXGuHafX5ffjsxysdB5Pc/QdvH/voRQy9tV+1MO3YOi5o/O4qIzdK3tvDNuXqefF/Pi/ezpH70EpZOyrzaWvcfnYePz52qHy8/S8oieEjPNZPz5Cu9p+fPdNtlvdj22FfQIA2DshJOa8Fp6cxS+sl7/GmXw5+V6efek5i8vzLyvpl67Y5uEL7nUf0vEevyzf3fo/7PA1VEjad/ff2Zfrw4mhSajSFZFxPs8Vj7sY5hXnPWkXl2UHdHne8xCmoe/g/XsfpaCxq/ajPM/R0HNHd7u+8+N1H/LjIjsXjtuX/DnF46++z6V+t2WF7W6uFDR21R5cfg6eX8uflZ+1hZ+TF9flt+OoGv4Vjue8bdzGw/EWj4/vc3ApeL4fC89jPe/HtsI+AQDsnRASc94RQp5X3sOi4peXQvW2+zh9fj5+EY77kPbPvyzfdWw7eRK1/vVxWVfHPN4qnac0uCzU7bi7jpsd0OV5nzGEjI/TfUrr4X3xHkpBY632pTzP0dBzR/1c0nFsJ8fBd/9CmwHbeF7esc3O82KpX+EcvReloLFWu/H9Gn98nF/T4nmg69yR/E+avhAybf/Utr6NPOSs1W0sISQAwGRCSMx5Zwh5FgPCpy9PhS81pUHSgPH6pbb0xTr+yldXm7vnbeebHv7lnU09HB+xavOTBybf7R6v4Lm2yQ6I8rxfj6Pbsd3SNxiyf++lFDjmtT/leY6Gnju6zyXDzo/fY6TtHq8MHrov36aeFx/7hT7dz21jpcAxr52JP9/yq2NT95+B18p/5naEf+lxdFlfaZtvo3x8JG2+D4bvc3RsLIQEAJhMCIk5B2hUCh9DwWJK4WMoDslnOQDgFQghMecAAC/MZzkA4BUIITHnAAAvzGc5AOAVCCEx5wAAL8xnOQDgFQghMecAAC/MZzkA4BUIITHnAAAvzGc5AOAVCCEx5wAAL8xnOQDgFQghucy5UkoppZR63QIA2DshJAAAAACwKCEkAAAAALAoISQAAAAAsCghJAAAAACwKCEkAAAAALAoISQAAAAAsCghJAAAAACwKCEkAAAAALAoISQAAAAAsCghJAAAAACwKCEklzlXSimllFJKKaWUUqqvphJCMmrOX/n4sO/bsO/bsO/bsO/beOV9D7z227Dv27Dv27Dv27Dv2/Hab8O+b2PtfW/ZnhCSUXPujbkN+74N+74N+74N+74dr/027Ps27Ps27Ps27Pt2vPbbsO/bWHvfW7YnhGTUnHtjbsO+b8O+b8O+b8O+b8drvw37vg37vg37vg37vh2v/Tbs+zbW3veW7QkhGTXn3pjbsO/bsO/bsO/bsO/b8dpvw75vw75vw75vw75vx2u/Dfu+jbX3vWV7QkgOM+eObY7E8c6RON45Gsc8R+J452gc8+xdyzEqhOQwc+7Y5kgc7xyJ452jccxzJI53jsYxz961HKNCSA4z545tjsTxzpE43jkaxzxH4njnaBzz7F3LMSqE5DBz7tjmSBzvHInjnaNxzHMkjneOxjHP3rUco0JIzDm8Ie9rAAAA5iaEpIk5BwAAAKCPEJIm5hwAAACAPkJImphzAAAAAPoIIWlizgEAAADoI4RklDDHfQUAAAAAc2VGQkjMOQAAAAC9hJA0MecAAAAA9BFC0sScAwAAANBHCEkTcw4AAABAHyHkIL9OXx+P/5Dmjx+fp5/XtTU/P/M+H6evX9eVFWv1mUvYHgAAAAB0acmQjhFC/vo6fdzCvef6KKZ9P0+fhbaxtu0zr7AdAAAAAOjSkiEdIIRMroD8+Do/urtfffh81eF93ePVknvoM7ewHQAAAADo0pIhvX8I+fPzGuaVfvX6HlA+XHF4u3KyHADeAsLPZMS1+iwgbAMAAAAAurRkSG8fQv76+ugM8kpB361PduXkTSHYXKvPEsI2AAAAAKBLS4Z0oD9MU1K+EjIGk/V/jzH+O473KxjX6rOEY805AAAAAFO0ZEgHDiHTv5adXmlY+RXtB/c23xdQrtVnGWF8AAAAAOjSkiEdLoS8/Qp0rKdfhR4S/NUDxWX7LCOMDwAAwHvxVQ+YW0uGdLgQ8vZvQKb1EESuFShO6bOMMD4AAAAAdGnJkI79b0Le/jr1uW5B5FqB4pQ+ywjjAwAAAECXlgzp4H+Y5uwWRI75gzHP4eBafZYQxgcAAACALi0ZkhByUjj4On8dO4w/RwEAAADw3kqZUF5TvXkIeQ8Yx1xtePvjNU9/tObq5+f3+uSvaq/VZwlhGwAAAADQpSVDevsrIYcHfcnVhoVf0U7FKxh/pL8jvVafBYRtAAAAAECXlgzp/X8du/jHZ65uAeRz0HcLALOAsLY8WKvP3MJ2AGB1fv4AAMBLacmQjvFvQqZhY6mKV0nGf4+xXOVf716rz7zCdgAAAACgS0uGdKA/THP/tx/v1X+V4f2KxP31mUvYHgBsxs8hAAB4CS0Z0oFCSGrMOQAAAAB9hJA0MecAAAAA9BFC0sScAwAAANBHCEkTcw4AAABAHyEkTcw5AAAAAH2EkDQx5wAAAAD0EULSxJwDAAAA0EcISRNzDgAAAEAfISRNzDnAC3CuBgAANiaEpIk5B2BVfu4AAMBLEkIySpjjvgIAAACAuTIjISTmHAAAAIBeQkiamHOAF+TcDQAArEwISRNzDgAAAEAfISRNzDnAjjgnA8ADPxoB9kMISRNzDgAAAEAfISRNzDkAAAAAfYSQNDHnABtyDgYAAF6EEJIm5hwAAACAPkJImphzAAAAAPoIIWlizgEAAADoI4SkiTkHeAHO1QAAwMaEkDQx5wAAAAD0EULSxJwDAAAA0EcISRNzDgAAAEAfISRNzDkAAAAAfYSQNDHnAAAAAPQRQjJKmOO+AgAAAODY5syMhJCYcwAAAAB6CSFpYs4BAAAA6COEpIk5BwAAAKCPEJIm5hwAAACAPkJImphzAAAAAPoIIWlizgEAAADoI4SkiTkHAAAAoI8QkibmHAAAAIA+QkiamHMAAAAA+gghaWLOAQAAAOgjhKSJOQcAAACgjxCSJuYcAAAAgD5CSJqYcwAAAAD6CCFpYs4BYEZ+rgIA8KaEkDQx5wDwhvx8BwBgZkJIRglz3FcAAAAAHNucmZEQEnMOAAAAQC8hJE3MOQAAAAB9hJA0MecAMIKfmwAAHJQQkibmHAAAAIA+QkiamHMAAAAA+gghaWLOAQAAAOgjhKSJOQcAAACgjxCSJuYcAAAAgD5CSJqYcwAAAAD6CCFpYs4BAAAA6COEpIk5BwAAAKCPEJIm5hwAAACAPkJImphzAAAAAPoIIWlizgEAAADoI4SkiTkH4CX5+QUAAKsSQtLEnAMAAADQRwjJKGGO+woA3oKfaQAA0GSuzEgIiTkHAAAAoJcQkibmHAAAAIA+QkiamHMAAAAA+gghaWLOAQAAAOgjhBzk1+nr4/Ef0gz18fXruj5Xbv9Qnz+vbR/9/Mzbfpyqm7ma0mcuYXsA8DL83Do8hwAAwDZaMqRjhJA/Py/Pq16fp6c48dfX6aPYNqmnEPLn6bPU7lrlwHNKn3mF7QAAAABAl5YM6QAhZBLyfXydHiK9NJzMA8W4Lu/T4X4142OoeV/+fHXjlD5zC9sBgLfiZxsAAMyuJUN6/xCyL0y8BZGPYd+vr4/L8sFXIt6unCyHhrdQMQ07p/RZQNgGALwkP8MAAGA1LRnS24eQMcirh4nxSsnHIDD2G5r/xdCyP+y8X/E4pc8SwjYAAAAAoEtLhnSgP0xTUwoh02XP/2ZjKdCcEnZODUjnFvYBAAAAALq0ZEhCyNKvaw/5ozQPVy/e/5J2PVC8t/m+unJKn2WE8QEAAACgS0uGdPAQ8n6V40PId/s16EJAmKy7/1uNQ8LCegg5vM8ywvgAwAL8jAUA4I20ZEgHDiGTX7Mem/Ddgsj4a9JCSAAAAADeW0uGdNAQsiGAvLiHg99XSgohAQAAAHhvLRnS8ULI4q9Tj5f/UZn+PzLzHChO6bOEMD4ArGLJnzl+ngEAwKJaMqRDhZC/vj4uzy9UPfgbZnwIud1fx47PuaUAAAAAeG+lTCivqQ4TQsbAL1T3VYX3qw/7w8H7WLeA8+GvZiduV2B+nnt/m9JnCWEbAPAS/MwCAIDNtGRIhwgh71dADrui8N6+HP4V1//6On10bOMWgqYJ6JQ+CwjbAAAyfj4CAMCDlgzp/UPIp79kPcAtHDxXdpXiPYB8vlLyfrXl47Zqy4MpfeYWtgMAL8nPMAAAWE1LhvTmIeT9V6v7Kwv70j9gU6ri1YnJX90uVPnXu6f0mVfYDgB0Cj8rhvy8aP2Z4mcSAADsVkuG9OYhZHfA91ilKw5LIWb/lYn3qxiX7TOXsD0A2CU/owAAYDdaMqTD/GEa6sw5ALMKP1f8bAEAgLcjhKSJOQfgYqmfB37OAADAWxBC0sScAzDKO/zc8LMPAABGE0LSxJwDAAAA0EcISRNzDnBwY34OzPkzw88fAAB4KUJImphzgANZ+py/xc8UP8cAAGAVQkiamHOAFxXP30PP43s53x/g544frQAAvCMhJE3MOcAGWs69Q/tObRcfh9uhYwAAAG9PCEkTcw7wRpY8p48d288XAAB4K0JImphz3p5jnCOIx3m4dcwDAAALEEIySpjjvgLgBQw9X5fa1fr6GQAAACTmyoyEkJhzgD3b6hztZwMAAJARQtLEnMOGvP/ez1JzOmXcLY4vxzQAALwtISRNzDnAC3HOBgAANiKEpIk5hxl5P72OpedqyviOHwAAYMeEkDQx5wAvRLgJAABsRAhJE3MOsJC+82tYv8dzcLpPfkYAAABXQkiamHOAFyAYBAAANiaEpIk55y04jnkHLcex9wAAALAwISRNzDnATow5Hzt3AwAAKxNC0sScAzR6tfOo8z4AADCBEJIm5hxgoL7zZev6ObzLOd3PJgAA2B0hJE3MOcBAzpcAAMCBCSFpYs4ZxHECAAAAhyaEpIk5B97KkHNaqU2+zLkRAADggRCSJuYcOAQh4+Nz3vr5+9kDAAAvRwhJE3MO8Kac3wEAgBkJIRklzHFfAbyl2vmttDxfNqTN3JYefy6vsp8AAMAoc2ZGQkjMOXBcc5//1jqfbnHe7tumnyUAAPD2hJA0MedvyrzCo6Hvidb3Tqm/9yMAAPAGhJA0MecAC9j7udW5HwAAGEkISRNzDrCx2nk4XV67DwAAsBIhJE3MOcBOjT0/5+2d3wEAgBkJIWlizoGX9ernr6H77zwNAADsgBCSJuYceDlLnbemjJv2ebXzadf+vtpzAQAAFieEpIk5Bw5rzvNfy1h72Q8AAIAOQkiamPMZeS29BryeIcfsGsd13EZ+O1bab439BgAADkMISRNzDjCz0nk1XfbK510/MwAA4LCEkDQx5wALWPLcOmRs53YAAGBmQkiamHPgLY05t8W2fX3WPl86PwMAADsihKSJOQdeSu2ctdS5LIxbGnvI9qbs01zPY65x3oCXAgAA5iGEpIk5H8nrBWypdg5ybgIAABYmhKSJOQde1hbnr75tDt2nsfvuXA0AAGxMCMkoYY776q29+/MDltFy7oh91z7/ON8BAAAN5syMhJCY8xKvCayn9f1W67/1+9h5BAAAeDNCSJqYc+AQ5jzXrXXeLG3HORsAANiIEJIm5vxqzOvgNYN9qL0Xh75Hl3ovh3G7xl5quwAAAAsSQtLEnAMvJT1nTT1/De03dzsAAIAXJoSkyW7m3H4AS1nyfV0bu2WbU/s6fwEAAAsSQtLk7ebcMQzvp/S+Tpfl67vOA6V+tfZheddYW9vzvgEAAG9HCEmT4pw7DoA1DT3nhHaxWuVjDB13jm0vae/7BwAAvCwhJE3MecbrAcua8z02ZKzYptZ27PLc0HZzWXt7AAAAV0JImphzYDYt55O5zkW1ccaOn7efa//G2GKbAAAAFUJImqwy544reA/pe7nlfR36ju2/dPslxH1I92UP+wUAADCBEJIm5hyYzdDzSd5u7HkobT/XOWzMOH3bn7JPcz0PAACAhQghabLJnG91nDm+oV3L+6irb1zXN/7c7+PaeGH53NsCAAB4YUJImphzYPdq56mu81e6bqnz3Nhxl9oPAACAFQghabK7OXcMwn51vT9b37uvcC56t+cIAAAwghCSJuYceDDmnDD2/DGkfVeblvNV7Nsyxpz2sh8AAAADCSFpYs6BWXWdU6aeb7Y6T219fnR+BgAAdkQIyShhjvtqNnOOBRzb3s4ncX+c5wAAgDc2V2YkhMScA/sx5Xw0pE9os9S5Lh13qW0AAADswI5DyJ+nz/N4Yczh9XnuxZrC637+z/VRo7nGAeYx93vSe3w+XksAAODFXDKkiYSQXF53gMGWPmd0jV9aN3R/pu73ls8XAABgR1oyJCEkl9cdYLCWc0at75AxQ5u+dkP3be52e/Fq+wsAALyUlgzpQP8m5K/T18dz6Pnx9eu6vuznZ97n49TTZbU+cwnbA7iZ45xQG6Nv7HT9lP2YY98BAAAoasmQdhdC/vxc4ErIn5+X51Wv0ja7r+Ish5dr9ZlX2A7AxRzng7FjhPalPmPGmWO/X80RnzMAALCplgxp5RCyfDXiY80dQiYh38fXeQ8SaTj5+bjV+5WJj/tzX/58peJafeYWtnOT3gfYUjwfTTkvTT2XhX7OgwAAAEUPGdJIq4aQ92Ctq2YOIWPQmAeQ0S2ITMK+X1+nj3xZ4vY80uByrT4LCNsAWFztXJMubz0fDek/1zlvrnEAAABeREuGtGIIOeQqyPmv+otBXv3XmuOVkvdt//r6+N6f3uDyHpiu1WcJYRvAC9vbe3iu/Wkdx7kNAABgVi0Z0oohZAz7roHaNWC7X+R3DSkXvurv2XMIOSW4XKvPEgbN+ZA2wOua8z2+x/NFyz7lfZ0PAQCAgxqUIVWsH0LervrLH8dQbtmr/p7Eqw1v+3G/YrMeDt7bfGema/VZRhgf4MkW54a1tjlmO86RAAAAFy0Z0ga/jh2v6rsHbI+1ZggZrzQsXJH5sCyXt1mrzzLC+AC70XpOck4DAABYREuGtOofprn9G4jZr2Q/1JJp24N7APm4zbUCxSl9lhHGB7iYej5wHgEAAHh7LRnSqiFkcAkin34F+1q1P9Ayu1oAGawVKE7ps4wwPvBGau/pMe/1vO2U80RfnyljbqG2n637/yrPHwAA4KolQ1o9hNxcevVlJdnr/4Mxz+HgWn2WEMYHDm4P54Ex+zCkrXMbAADArFoypA3+TchzLZmodbj/OnhX8DckHIxXUr7GX8eOz7mlgBc19P279fu8tH3nHgAAgFWVMqG8ploxhLz/CvQWGWQM/IZs/xZW1n49/HY15f2P6KzVZwlhG8ABtb73Q/9Yc1tq3FzrNtbYRwAAgJ1oyZC2+cM0q/3bj9/uV0AOvKLw19fpo6P9LdBM08y1+iwgbANgsHDOaD1v1PqXxh6yrdb9AQAAoFdLhrTJlZDdNfNVf7erCcf9SvP9ysnHfrXlwVp95ha2A/AgPS8MPUeM7RPaxOoyZKxoTNsh5h4PAADghbVkSG8eQib/DmVv5WFf9/6W/x3HtfrMK2wH2JnW92Wtf7587vd/33jp+jFtW4Rx5hoLAADgwFoypDcPIYduM1T5isP7FYnd7VJr9ZlL2B7AzdBzQl+7IeOENnm7odsvaekLAABAp5YMadV/E5J9Mue8vVc6xve0r6V9ictq+1laX1tWalPSta7VkmMDAAC8GSEkTcw5L6t27DqmtxVe/3QOSvPRNUdj529sewAAACZ5kRByzK9Gh1rv15GPLrze8Fb6jmnH/DTp69b1Gg59ffN2fY+DIW3mtsY2AAAAXkBLhrTjEPK7Pmf9U9mUhNcZdqnl2FzjuN7je6d1n9L+U8fK+w0dZ2q/Ln1jzLENAACAg2jJkHYfQv6QQi4uvM6wmfT4m3osznUMt4xz5PfRkOdea5MvH/o6tmwTAACASVoypHX/TchfX6eP8/gfhd+z/v7r0Mlfxr62nfevZVMihGQXuo7DsC6uz9ul61KlZUOVtrF3Xfs4df/7+qXrW7c/tn++bMg2plhqXAAAgBf0IiHkr9PXx4/Tj4+v872S65WSt/XX9kLIxQkh2VQ8/qYeh3Mcv1tuO5hrnKlq219jv+I2xu5DX7+lbbVdAACADb1ICHn/dez6lZBp6BjbCyGXJoRklD0cL3PtQ2mcuGyJ57mH125Jczy/2hhjx55rHAAAAG5eJISMVzb21OVKyOTfj6xeOclcwusMkyx17PSNO2V9V5+wrrY+riutr/Xh+TXLX6shr11X/znMMeYS+wUAALBTLRnSJv8m5CVcLNbH6fsiye6rJplXeJ2h2dbHUdh+3IeWfZnjeUwZY47t1gwZO7Tpalda19d+bJ8grq+16+sfDW0HAADAYC0Z0roh5EXlisj0iscYVvrL2It4eu0LBYONPV6mHF9bHJPv+D7Y43Nac5/ybb3jHAMAAMxsrsxogxCSvTHnPBl7TEw5hmKfWt/S+tqy9HGrfKw5x06Vxl1qW13m3mY6Xry/9PPa4nUDAAA4ICEkTcw5k0w5btY61tY+ptfYXmkbc2w3HSMfb+z4c+xPqjTe3NsAAABgsJcLIe9/Cftcl1+5/v43IP329TaEkOxOPCZLx2ZYNuaYTdv29Rsz7lG1vkZT524O5hcAAKDJ64SQpT9Mk4SQ4bEgcn2LzjnvYe5jJIyXj7n1cbjU9l/leaXt4v2+vks+tyXHBgAAYJKWDGnVEPLhCshYIXVMw8n0D9SwivC6c1B7nHvH4+vI5yo+HjKH5hkAAODltGRIK4aQ8WrHj9PXJWW8/pXs26WPcf3n+R5rEkJys9SxkI8bH/dtL203tE9ubPtXtNRzrI2bLx+6/TH9wrpYqa4+uTFtAQAA6PUeIeTtakgh5NqEkG9ojjmtjTF27LR9X9/S+qnbC7dj+o7dzlqG7tfa+59ub+q21+6XWvv1AgAAeAMvEkJWfh07L/8o5OrC6w7Nuo6jfN1cbekXX78xr3mfqWOGZWO3FdT6TBkLAACAyVoypHX/MM3tashaxaskWVN47eHB2GNizmMojJWPt+QxuuTYc9lqH/u2u/fXLt+/V5hrAACAHWvJkFYOIb9V/0ANm1hjznlz4RiKx1F6Pzd2+RAtfY+s9XWb83UvjbXV/s35vAAAAN5MS4a0SQjJvphzBnOsrG+p17xvXHMNAABA5kVCyJ6/fv3z87LtHx9fJ7+RvS4h5Jtae17T7dW2vcQ+OX7btL5+c7/+W8ynYwgAAGCQ9wghe9ezFCEks8uPqSHHmONwOVPmIzfXHE6d57X7ceMlBAAAoh2HkH1/iKZUQsi1hdcdRht73Axt73j8NsfrFdf1jZWuL7Ud07+kb300pN3QsWjiZQYAAEpaMqTFr4T89fVxGXNw+XXs1YXXHVY19ZhzrHoNlnz+jq9mXkIAAHhvLRnSCr+OPeZqyI/TlwRydeG1hweOiX2ZYz6GjFFqE5bV+qbLh4xfkvcbM+bUbQ619PgAAAAvpiVD2tG/Ccla7qFvvTiA2jyXls95TIwdy/HYZs3Xr3Vb5hoAAGBX5syMVgwh2Stzzs3YY8GxM6/89Vzq9R27nbH70brfSz1vAAAAmrxQCPnr9PXxnKA+lisl1xZedxjM8VI352vTOtbQ/mm7Up++cfL14XGtT99YAAAA7FpLhrRqCPnzsxQ65iWEXFt43aHTkseI428b+etemoehy6aq7cOc2wAAAGA2LRnSBv8mZF8JIdcWXnfexJC5LLVxDLymMG9LzF1tzLHbWnPfAAAAWFxLhrRBCOkvYO+NEPLFlOYrX2ZO31OY19rczjHncYw1j581trXm8wEAAHhjLxJCXn8d++PrJIPcFyEkbGDo+66rXW3dkLHTNnn7+HjIOENNHWvOfQAAAKDJy4SQp19fp4/z+B8uhdwVISTMZOh7aa73XBinZaxa37i8b+w5tz12rKHtW/YRAACABy8SQvo3IfcqvO7ARsa8/0LbUvu9vIfz/Zu6X3t5PgO92O4CAABM1pIhCSG5vO40GPP6ea2ZS+1Yajke4+Opx2no19d36thz2HLbAAAAb6AlQxJCcnndgY3U3n9zvC9bxujrm65v3U6tf7quZRsAAADMoiVDWvffhGSXzPmLW2v+HCdlQ1+XuV+/rvHm2lZpnKHLgnz5XPs1xJrbAgAAOAghJE3M+Y4sNRfm+Li2mPu4za5tp+vydkP3eWi7oeYeDwAA4M3sOIQc+ivYafl17LWF150GS79+5udY8vkeOv+xXVf7uY+l2jbHbGfN/QUAAKBJS4YkhOTyujMjrye5pY6JOG5+O1TafkzfvO3Y7QIAAPCSWjIkISSX1/3Qjv782b+uYzSsG3MM523j49ryLWy5bQAAAKpaMiT/JuQB3QPfegELmPu9NXa8Kdtf+nyQjh/ud21v6X0BAADgyVyZkRAScz6U14klzXV8LXmchrHT8Wv3gzn2Y44xAAAAmI0QkibmHA4gf59Ped9PPVc4xwAAALwFISRNzPnOmI/X0jpfsf+c8z5lzFLbvv6t66cIYw4dd4ntAwAAHJgQkiaHmnPHN3sw5DjsajP2OE7bz/UeyMeZa9w+a20HAACAJ0JImpjzgbxOTFE7brqOp3xdeBxrirRfaYyp45bkY3WN3bfdOfcLAACAZi8SQv48fZ7H/vHj83yv4OfnZds/Pr5Ov66LWIcQEl7EFu/V2ja79mXqurG2eD0AAAAO7D1CyN71LGX1EHLJ7a39XCBa49grbaO23TFtg3xda/8+Q7YHAADAruw4hIzB4pgSQq4tvO7ADqTvxfx92fU+La0Ly2p9amPHPun6vO1Q+ThDxPZTtwkAAMCiWjKkxa+E/PX1cRlzcPl17NWF131Tc21/6+cBcwnH8pjjudZ2iffE3GPOOd4SzxcAAICblgxphV/HHnM15MfpSwK5uvDaAzML76ul3lvpuGO309K21nfMmMHY9gAAAOxCS4a0o38Tkq0IIeFFtLxXS32HLuuT9unrP2V8AAAAduFFQkj2ypzDTMJ7Kb6f5npfTRkn3Y+o9ji/DfK2UW15zdj2AAAA7NpLhZCXfyPy9u8+/jp9fdx/HfvD72JvYvCcL3xswCEs8X4LbYe0L7UZs52xlhwbAACA1b1MCHn7IzXXEPLn5z2AjCWIXF943YGFjX2fldpPfa+29JvaN4r9p4zT1ad1vwAAABitJUNaMYRMr3oM/y5k5Q/W+OvYqwuvO7Bj+Xt06Hu21q/WP18fbmtt57DU2EvuMwAAwIG1ZEjb/WGan5+XbYX6vvrRH67ZihASCoa+L17p/TPXvoZx4lgtY/b1nWt/AQAAmMVLhpD3X8X+OH3/BrYQci3fr3t3AQPM9V5pHWdK/1Kfufaja5zWbYyw4qYAAADe0pyZ0Ua/jp1U+PXr5KpIv469vvC6Axtpef919R2zrtQ2LquN09VnqLHtAQAA2FRLhrTNH6ZJ6vKr2L++Th/Xx58ug1xdeN0f5I+Bbi3vmVrf0vKhy6K+/eobr68/AAAAh/KUIY2waggZPPxF7Fvi+P2r2ALIbSw957C5VznGu/Yzrtviuez59XuVuQUAAHgDLxVCsj+zzbljB+YR3ktd76cx77W+sWpqffLlU8YOpvYDAABgMy8SQib/JuQOLnn8/tXw+EdxSir/hmValefxcLXnpbq2821Kn7mE7QErC++7WCVLvS/HjJu2jffH7O+YbQEAALB7LRnSiiFk/OvXO/i169sfwukI+pJ/p7JaT0/k/hxLdfn3L59M6TOvsB14e3s8zvN92nofx2x/qX3d4zwBAABw0ZIhbfOHabb8C9jpX+LuCiFjuxH7er+a8fOUxpP35c/bm9JnbmE7wBsJ7+lYJV3v+XRdvJ8v6+qfK43RKh9rzrEBAACoasmQNrkSsrsew7j5lH69uh7wxcB08JWItysny2PeQsX06skpfRYQtgHsUP7ejI9r79l0ealvrV9N3qfUvzbm2G0BAACwey0Z0jFCyIdfrQ7jx32ph5AxABya//Ve5Xm7AvP+/Kb0WULYBtAofx+NfV/N/T6sjTd1P+fev5I1tgEAAMBkLRnSoULI+1WNfSFkuv55v0tXR8bQsn7l5PM2p/RZQtgH4IWU3rP5sq426br8fte6mriuq03J0PZjx62YaRgAAIDDasmQVv03IfejJ9wb8kdpHq5evP+qdz1QvLf5vrpySp9lhPGBnel7X4b1Q967pTZp3yFjBEPb5dJ+U8fosdCwAAAAZFoyJCFkKf9L/njNU0CY/mGbWzI4JCysh5DD+ywjjA/MJH8/TXl/hT61fqXx0/a1fkG6rut+bYx8Xa1dqqvNkP4AAADsRkuGtHAIef9V5s+f9/vdtey/f/it8decb0Fk7C+EhMOb+j5K++VjdI3Z1zY8nrosiMtq69e09fYBAAC4aMmQhJBTQsgkHPy+UvKNQsj0PtCu9J4a8j6LbcJt3n7ImKU2Y5XGjJU+7pO3qfUZMhYAAACbeciQRhJCTgohw8WQ3/sbf127/4/MPAeKU/osIYwPDBTfL+F27HsnbZ+OE3Xdj1XStT5dXlof1JZPNfd4AAAA7EJLhuTfhFwthHze5pQ+U4RttBYcXv4+SB+X7re8b0LfWLl82ZjtlPoO7T9mO8HY9kMsMSYAAAA3pUwor6mEkE/h3v3qw/5w8H6F4q+vj8vjx7+anbj9O5L3Kz2n9FlC2AYwQXzvlN5D6bLW91jePzyOFR/XpOvydqV+XWPlusYOxowFAADA7rVkSCv9OnbblXzz696vWzhYCf+K6399nT46xoxXPd7/ovbZlD4LmHfOYYfCMb7FcR63Wdt2ujxtW1uey5eV2sxtjW0AAACwSy0Z0gYh5JArDZfWE47ewsFzZVcp3gPI5/2/hYbZuLXlwZQ+cwvbgV1b6hhtGXdo39guv436xgnrS21axhuqa+x4P78FAADgbbVkSELI2i7cfhW6UsWrE+O45So/3yl95hW2A6vYw7E2xz7EMWpjdW0j7Vtqly6rtUn1rY9iu1r7fPnY9gAAALy9lgxJCNm5C/d9vVf/lYn3qxiX7TOXsD3YhXgslo7JIcdp2qZrjL52qa5xSkrbCPq2E6Rt+tqH9bFNrV/fGF2m9G3ZHgAAALvXkiEdNIQkJYRksKHHSusxFfvn45SW19qmwrpSnyHytvFxbflQY9vnSvsR7peW9ym1HdMfAACAQxBC0kQIyazy46nr+Kq1rd3mwvKudS26xh4i7ZuPk4/dtZ1Su1L72hhDl4fHtbYlQ9qOGQ8AAIDde4EQckyV/yI1ywmvO8yudlzF5eE2Vi5tE5Xa9j0OSv2Wlm4v3s/3Id2vfF0ubRv19Ym62g0do89c40yw4aYBAAAOpyVDEkJyed1hkNqxki4P9/PH8ba2LpW2z5X6ltpFY9uPVRurtLy0L1HXPvWNFeXj54/z23R9rrY+XxYfd40FAADA22jJkISQXF53Dqxl/tO++f1YqfxxSdqv1n/I8rxNLqzva1MytM+UsYO8X3xcGy8sL/UpLesS16d9S336xpnLWtsBAABgsJYMaeEQkldgzhklHC9dx0y6Pm3XtTy9zaXrY+Vqy/L2pXbR0HZBXJ/fRn39c0PahzZpleTr83bp43wdAAAA9BBC0sScM8iQ4yS0iZVKH6fr83ZD5eOVxO10rY/yNrU+QWldWNbVpybtU+tfalNqG5Z1jZGvq40xxNB20dj2iYauAAAAzEwISRNzzs2QYyG2ydumj7vWRaVxwv1Y+eO0oni/tC6oLUtv+5Ta9fUdOvYQte2P2caU/altI13WNe6UbQIAALBrQkiamPM3F+e3dZ5D/3SMfLx0fd62pNQ/6uqfrutqE2/72kRdbVvFcceM39UnLCutz9uW+ka1dV19AAAAODQhJE3MOU/SYyI/PsLjWKn4OL8N8rZdQtvSGLm0XZ+h7Upa+s4h3/6Y/Sm1jctax4nGjAMAAMBLE0LSxJy/sLFzl7ePj0vjpMumbCcdO72fyh9HXe2G3A/C43xZUFu+pnT7+f7U9i1fHvsNbR/VlpeMaRtN6QMAAMBLEEIySpjjvuJgSnMelvUdC2OOldi2tq2SvuW19V2G9Alt8nZD++Vq/UrbSOXrS+1Ly8Ya2r91O12WHBsAAIAmc2VGQkjMOcONPVZajq2+vnMft7XxSsuHbDu0GbuPsU/sN6T/0G3k7dLtBKVxautLbQEAAHh7QkiamHMWUTuu8uVDj7+5j9PW8ab2D/1KfYeMl/eN9/uW5br6TdHSFwAAgJchhKSJOWewcKykx0t+7PQ9LulqU1sXl7eOv6baPofH6bLa/SC2jRWXdUnbpW27+vWNuaId7QoAAMDhCSFpYs4ZLT1m1jp+8u3s4bgds09969JKpY9r96PSsmDomEFtjLFK48w1NgAAAJsQQtLEnLOpvR5/Yb9K+xaXTdnvvj752OE2X9ZnTPuhY0Zj2wMAAPBWhJA0MedULXFsvMvxVnsecfmU5xn6xMp1rculbeL9Wr8h4wEAAMCZEJIm5pxdS4/POY/VONaQMcdud+p+1vpN2cdSn3RZuD+kDwAAAFwJIWlizpnFUY+jqc+71C9fFh/XttG1Pl3XtT4ore8ytj0AAABvQQhJE3MOjbreQ3FdrU26PNzPH8fbfF2UL4/3a+2jrnWpvnEAAAA4DCEkTcw5hzH1WM/79Y0zdjtp+3i/Nka+vGtbpbGGtB8qbz+2PwAAAC9FCEkTcw4N4vun9D4Ky2rvr3R5aYx0We1+lzFta9IxupS2M3WbAAAA7JYQkibmnMMYc6yX2taW9bUdOlbU17cktEsrNXSMPuk4c40JAADAyxBC0sScwwRD3zdpu1qffHl4HKuktDwuy29TtfGG6OvbMjYAAAAvQQhJE3MOI6XvmdL7Jyyrva/yvvFxbXmUtsvXBen6eJtWXFaTrqu17+oPAADA2xNC0sScQ0H6vqjdrym1D7exovR+kD/ODRkjKLVL1ZYDAABAByEko4Q57is4vCHvg7xNeByXldalt7kh6/vaBF3r+nRte6KW3QEAAGBbc2ZGQkjMOe9l7PE8pH1sk7bt61daXxonKD2OlT7u09cmXT9kvGBoOwAAAN6eEJIm5hxGqL1fwvJ0Xd4uPs5vo/A4X5artSktr41VW14ypO2Y8QAAAHhpQkiamHNe2tzH79jx8vZD+oc2sVLp43g/b9Ol1Ker/9B2AAAAcCaEpIk5hwHi+6Tr/RLWpevHvrf6+sbxh4zbN1ZuSJtGK2wCAACABQkhaWLOeXtjj/HQfmqf2C+/P1Tsl/aP8mX5+lSpPwAAADQQQtLEnPNWlj6ea+PH5en6cD9WTb4+3h/SL0r7RH39h5pjjIoFhwYAAGABQkiamHPoMfQ90tIuLGt5L8a+reOk5hoHAACAtyCEpIk5h4r0vRHuxxqiq11p3Hg/6uqfiv1jpeLj2vJUaVmfKX0AAAB4WUJImphzDi0e/33vg6Hvk6HjBXmb9HG4n4+VLovyZWnbMdJxxvYFAADgEISQNDHnvLQpx2/aJ+8/9HF+mwvLY6WP4/1U/jgoLYvGtk8NbQcAAAAZISRNzDkM0Po+if3TcWpjhuV5xeXpbZe0zZD+Q5el+tYDAADwVoSQNDHnMFJ4z8QaI+2T30/FdWnlasujfF36eEy/mqTd0C4AAAC8NiEkTcw5LKT23hryngttYruucYaM1WqNbQAAALB7QkiamHOYIL5vut4/tXWl5el4sWq6+kdd/VND2wEAAHB4QkiamHMoSN8X8X7+XqktD8KyWDX5+lrb0jjxca1PydC2tW0BAABwaEJIRglz3FdwSK3Hftq/a6x8Xd92w/pam67lab9aOwAAAOgwV2YkhMScQ5++90i6PtyPj2v3U13L09sob19an94GeZsxWvoCAADwVoSQNDHnvLQljt+uMfN14XG6LN5Pl5fWR7Fd3rarXb6uZEib1Ij2Y4cGAADgPQghaWLOoUfXeyRd13U/rXRZlK8rGbJ8bN+RZhoGAACAFySEpIk555BKx32+bOzj1JDxo7i8Nn7fWKV2tb7545qh7QAAADgMISRNzDlU5O+N8DivmnR9X7so7TNFS18AAADoIYSkiTnnMPJjvevYD+ti1cR1aZt0WawoX9d3Pyot6zO07ZgxAQAAODQhJE3MOYdROtbjsnCbr+9qH6R9422+LJcv7+ubL0vXBenydF2tHQAAAEwkhKSJOYez8D5I3wul98XQZVEcs9YvX54vi/fT27xNVFo2Rmt/AAAA3p4QkibmHAaK75Wu90zaJm8fl+VVU1ufLsvblNqn+tYDAABAhRCSJuacQyod93FZvq7vcZAuC/fzx7nYJq7L7+dKbfN2+eOo1HaAid0AAAB4U0JImphzDik97sP9+Di/TZWW5eJYacXlXdK2QVffvF1Jre+MFhwaAACAHRJC0sScQya8J2rvi651Ubq+q20cK7bJH3fJ2+a3QXp/gindGzcJAADAjgkhaWLOOZz0mM+P//g43Pa9N9K2Nek46f0oLkvX5Y9zpXWltrX+Uc/6vu4AAAAcixCSJuacwwnHfN9xX1ofl8X+6eNUvr6ktD5dlq/Pl6ePU/ljAAAAmIkQkibmnMOJx3y4jTVE2i7tVxqja1mt8jZR7X6Xvna19dnyoZsDAADg/QkhaWLOeXulY3zMcV/rn1a6LL2fV1xXuk2ly8L9UptgzPJaWwAAABhACMkoYY77Ct5e13Ee1uVVMnR9lLfPb1OldmMM6TNlXAAAAA5jzsxICIk55z0MPY5Du1Lbvv6lfunjeD+/DcL9dHn6OFVbnhqyPm/T1wcAAAAGEELSxJzz1mrHd1yery89LrXNl5XWlaTtY5WUlufLan0nmnk4AAAA3owQkibmnJc25PidcoyHPrHi4/Q26Lqftk8rlbdJlZYFteUAAACwMCEkTcw5h5cHe6XHudgmrkvvp9L18TZtW1oeK5U/jkptg1p7AAAAmEgIOcGvr4/zc/04ff26Lqj4+Zn/A5z76TOXsD14e/E4n3K8p33ycUq3fcvSisvibbwf5W1KSutq/brGuRrQBAAAgANqyZCOGUL+/Lw8z+6g7+fp89KmXB/Fjmv1mVfYDry12jGeL08fx/vhtrY8Su8HsU+s0rJYtXVjlfpMGQcAAAAqWjKk44WQtwAyVD2EvF+Z+Hn6eV0W3Jc/912rz9zCduCw4vGf3qYV5cv71oWqrYvLc+mytH2pbW5IGwAAAGjQkiEdKIT8dfr6iMFeT8D36+v00bH+FhB+JrHhWn0WELYBb6HlWI5909tS5dJltfVxeXo/yNvX1uftxmjpWzDzcAAAALyQlgzpGCHkLewLFa44jL8CXQ7/vv+9yPP6j69TKaM83a6mvF+9uFafJYRtwEvpOmbjuvy2JKyrrR/aP0rbx4qPh+jrVxonXda3HgAAABq1ZEiHCiHv/75idwgZr0Cs/3uMz/3X6rOEt5xziErHd9cxn64L92NF6bK4vHSbr4/3g9L6eFu7n0rXBV3r83UVA5sBAABwYC0Z0jH/ME1nuHf/te16OHhv8/2b0mv1WUYYH95OOK6HHNuxTdo+v41q69PbeD+Ij/Nl+W3eZqi8X/o4WZ42yXWtAwAAgFRLhiSE7Agh68FfPVBcts8ywvjwlkrHdr4sPI7Lau2HLM/bxPWlNvm6vE3X4yA+zpdHteUAAADQoCVDEkIKIS/jw1vqOrbDulhRfj99nIrr0orL4228H+T388rFZaV1NbWxOoxsDgAAwMG1ZEhCSCHkZXzYtbmO0TBOrPRxlK5P13U9ri2rVWybSpfn64K4vLSuZkxbAAAAGKAlQxJCFv45xv4/GPMcDq7VZwlhfNjclOOw1Ccsi8vT9bW28bbUtrQ+3k+XBaX18XGULy/dD/Lltcc1fesBAABggpYMSQg5KYR87r9WnynCNloLZhOOp65jqra+7ziM69N2+bJ8jPC41j5d13XbV1G8X1ueq7Wptc8NbQcAAABXpUwor6mEkIVw79fXx/cL+/F1KmZ/Pz+vL/zneaRva/VZQtgGLKLr2MrXhce19um6/H6U3g/y9rFSpeWl++ltbX26rutxWql8ebo+XVZaDwAAACtoyZCEkKX079fX6aNjfbyC8Uf6O9Jr9VnAMeacVcRjqXZMheVpm9L9IL2fqrVLb/NK5cvT23g/iI9rFcX7pfXxNpWvr7WN6/I28f5GNt48AAAAG2vJkISQxUsQkwAwa1NbHqzVZ25hOzCbcDzFYyrez4+xfH0UH9fWB7U26eN427U8vR8fR6U2+f0gPu6qqLQuVlxf07UOAAAAVtKSIQkhqwFfbFOu8r/juFafeYXtwCClYyUuS9ely0qVrkvvlypdn0rbDKnYJ8rXx3XpbWl5UFqXro9Ky3JD+sXH+W1Q6g8AAAALaMmQhJA9Gd/9isRY++kzl7A93lTr3Jb6x2X5uvA4raHLhlbsm9/mlS+Pj0u3Qdf9WuXr4+Mov5+3SdenSm37DG0HAAAAjVoypIOGkKTMOVXx2EiPkXxZuO2q2Cbe9i2vVWwX5feHVJQvq62rVZQ/DtJlpbbpspK0XWybPwYAAIANCCFpYs55CrfC49pxka+Lj9OqLQ/VtS6vWtuotLx0m1aUPq6tKy0v3QZp23g/r7gu3qbLo7xdkN+v9QEAAIAFCSFpYs55EI6HWF3i+rx96f6QKrWP0sfp+tLyeD9Xapsvi7elioaui9LH+fr8NpUvK7UBAACAFQkhaWLO31xpfrvmPF0X7sfH8X76OL0N8jZB+rh2P8rX5ZWui7rup4+DfFn6ON4vPU6XpbdBbX1ecXl6O8aUPh1mHg4AAIADEELSxJwfwJA5jm3CbVpRvix9XFoWH8fb2rLa8ng/Su8Habsgvx8fl9qkt3nVlo+pfIz8cVwW1O5P0NgdAAAAOgkhaWLOX1icuyFzmLcZ+jhdni6rVbo+VVqWiuu72nTJ+9XGi4/T27TislS+rtSutD6Ij/PK16VKy6K4vLYeAAAAFiKEpIk5P5h8vmvzny7vOkZK7cJtrCi9H5WWRfm6+LirT1Bbny4v3Q+3eUW1deltvB/Ex6Xl+W26PqotBwAAgA0JIWlizt9cPr/xcW15UGqTLwu36fqS0vquPn3jBUO2GSt/nC6P0mVpm77lQyuqLY/yZUPaAAAAwIqEkDQx5wc0ZM5jm6nHx9rHVb699HHpuYT7aaXL0vtdlbZL76fLotKyoLQMAAAAdkgISRNzTrP8GFrrmIrbSbdXux+Ex2ml8uVd69M28X5UWhfv1yoVH+fLo9pyAAAAWJgQkibm/I0Nndtau70fG/n+9e1vWB8rSh+n6/uW51Vql8qXl9an0sf5OgAAANiAEJJRwhz3FezCkGMxbzO0T1qlZbG61uWVt80fp8tLutYBAADABubKjISQmHOm2+rYybdbehyXle6nj+NtvryrYpt4G+8HtfVpm6C2LMrXFQxoAgAAALMRQtLEnLNLQ47L2CbcpvdLYpt8fbo8rsuXDanYL952LY/y9VGpzVneDAAAANYkhKSJOWe30mNzyHGatwmP04rLUvm6vPLl+eO80vVRur62PD5O5Y8BAABgQ0JImphzXlY4dmvHb74ufRzvj63YN79N1wfp43x5ettlSBsAAABYkRCSJuacl9R33Ib1sU28X3qcVr4uPo636fKgtC6tKL8fH6fLAQAAYOeEkDQx5+xe1zFaWheWxUofp2ptSsvj7dSK/VP541zP+r7uAAAAMDchJE3MOW8hP47D41J1rYsV28Tb/H5tWf44rajvMQAAAOyUEJIm5pyXkB6n4X58nC+P8vVd7bpqaJsg3s+Xp+K6fH18XOhXWAQAAACrE0LSxJzzErqO07guvc3vlx7XqtQuLou3+fK+ZbHiuihdDgAAADsmhKSJOeellI7XsCwuL9221pBxUunjWpuotK6r/QQzDgUAAMCBCSFpYs55KfF4zY/bfHl6m9/vq7xt/jguC9L1Ud4uXTdSQ1c2Ys4AAIB3JYSkiTlnU2OOv7xtfBxu8/ul6lufV1Rb1/U4LhtqbPuKmYYBAACAJ0JImphzdi8/Roc8zqu2PK1SmyhfHtd1LU9vo7RdrU1B2hwAAAC2IISkiTnnZcVjt3SbVmnZEhW3E2/j/aC2HAAAAF6EEJIm5pzd6TsmS+vDslLl6/LHQyvtl96Pj4N0WVye36bSdlfpw1IXAAAA2IoQklHCHPcVbGrIMRjapJUui/fjbd/ypaqma13ByOYAAAAwizkzIyEk5pzXFY/d9La2rKX6xony++njqNTmWukqAAAA2BshJE3MObtTOybD8ljxcZSuG1NdfUvrotLyfH28TZfPaKFhAQAAoEgISRNzzu6EY3LMcZm2jX3zikrrWqo0ZlyW3gbp/aue1QAAALAbQkiamHN2p3ZMxuXpbaz0cXq/9LivotK6WHF9fpuurxnSBgAAAHZGCEkTc74Ar+mjqa9H3i8+Li1fsrq2UVoXl0Xp8kxl8ab2uE8AAABsTwhJE3POZmrHXml5XJbedt1Pq7Z8SJX6xmW50rra/Q4DmwEAAMCqhJA0MefsWjw+w23X/dLjpaq0nbgs3ubLAAAA4MUJIWliztmNruCutiytKF8+pMb0y9vmj9OK6xaw0LAP1tgGAAAAr0EISRNzzi7F4zI9PsP9/HhNl8X7c1ZUWl56HBXWJXc3le4WAAAADCWEpIk5Z3FTjrG0T7yf3ub3l65UvqzUrnY/kzfraLq6Pe0LAAAA2xNC0sScszvpMdl1v1Rd64bWXGMEyf10cZA/3ou97hcAAADbEkLSxJy/sVef23T/w/38+aTL4v1aDWnTV11jROn9irzJgC6jxTGXGBsAAIBjEkLSxJyzufwYDI/TZenj9HbummvcOE6msKio1G7osi5j2wMAAEBKCEkTc87s5j6mwnhxzPR+kC/vqqHtuiofI3+cLouu99NFUWkZAAAA7JEQkibmnF5rHyNhe6VtxuVrV2nbUW1Zh57VvesBAABgC0JIRglz3FfsyBHnIzzn0vNOl8f7a1S+vSi/nz1OH+a61pXkw89pqXEBAAB4fXNlRkJIzDnbKx2DcVm4ze+vVbVtxuUlWbtasyPxGgAAALwHISRNzDm7FY/NcJvW0GVDa0jfKL9fanNVWLSp1v3Z2/MBAABgXUJImphzFlc6xsKydHnX/S0rypeV1o80ocuDrv6tYwMAAEBOCEkTc07RkOOiq01f/3R93jY83nNFpWUFPasBAADgJQghaWLOWV3fMZeuD/dj5Y/Xqny7qdKyndjpbgEAAPCihJA0MefsLq0K+xP3Kd7Pq2tdX9X6RrV1+eMgfwwAAABvSghJE3O+Q2PmZI35m2Mb+RilMcOyWPnj2rIlK8of5/rWn5VW93QBAACAXRFC0sScv4g4T3uZryX3I32u+f01K9/uDuxkNwAAADggISRNzPmG9vraz7lfYawp46X94v0lKo4fb0v3S0rrutoDAADAixNC0sSc79je5ibdnyH7FtqU2sVlpfFin7UqbjPelgoAAAA4f0We/h1ZCMn7z/kent8S+xDG3NvcpfvTum+xf3yeS1Rp/Chd36FnNQAAALwNISRNzPmK1nitp25jzn3LxxozdmgbK5Uun7PSsaP0fqq2fKJ08wAAALB3QkiamPM3EeZxrrnMxxkzbus+xOexRqXSx33r39hBniYAAAATCCFpYs430vq6j+lfapsuq91PxeW19XMJ4+dVWz6m4hjxNt4P0vtB/jjq6jNCQ1cAAADYjBCSJua8wRKvXRxz6tit+7T08TBk/NAmr3R5en9IRen9IF8f5I9zHeu7uvYN22rp8QEAAEAISZNDz/krPve4z137PvfzKo03Zht521rfsHxKjek71pQ+PRYYEgAAABYnhGSUMMd9RcUar03YRmk7c207H2eN59Sna5/C/fg43i9VlN6vyfukBo41dIglrbUdAAAAjmnOzEgIyevO+avtd8v+hr55/9LjuCxfN1apf+uYfdLxw/1Y+eOuim3jbbwf5I/79LQdMxQAAAC8AyEkTcz5ApZ4TaeM+UpzG/c13OZVWz60FrTCJgAAAGAXhJA0MecLmOs1TcfJxxyzjbXnuLa9oc8hLO+qIW1ipW2j9P5MFhgSAAAAdkUISZO3m/Pa85lreWqu1651nLn2I7fWfqXtwv2h1dc+V1pWM6YtAAAAHIAQcrJfp6+P539g86E+f17bPvr5mbf9OH39uq6smNJnDWFfDil93vlrsOZrsofXf8o+dL1+JaFNrU+6Lt5vqTgOAAAAMJuWDOnYIeSvr9PH+fneQ8FCPYWQP0+fpXbX+iimilP6rCfswyHUnucrP/+x+772cx26vdAuVv54TOVKywAAAIBJWjKkY4eQPz8vz/fHx9dpaAx4v5rx85TGk/flz1c3TumzprAPu9K3P/n68Hju5xDHG7Mveduh+zR0W2tYYh+6Xpdwf2rF/ultqrQMAAAAmKwlQzp0CPnr6+PyfAdfiXi7crIcGt5CxfTqySl9VjbrnO9hrFK/IWPFNvltSb6u7/Gchoy95PZz6bZK98Ntvrz0OC5LH8dlQXofAAAAWF1LhnToEDIGgEPzvxhaVq+cjFdWJlc8TumztrD9l1Dazy33Pd923768yuvcJzyPrudSel2WfO5jx15yXwAAAOCNtWRIBw4h47/TGK5QfP43G0tXR8bQsn7lZDrmdcmEPmsL+7eIpcYdKmx/zD6kbaf2exdLPqd3fL0AAADgAFoypOOGkEP+KM3D1Yv3v6RdDxTvbb6vrpzSZ31h24c3x2uQjnGk1zR/ruHxkZ4/AAAAHERLhnTcEPL2a9CFgDBZd/+3GoeEhfUQcnif9YVtv6w59n3r59+y/VeeOwAAAOCltGRIh/43ITvdgsj4a9JCyNkN2W5fm632vWStfWndTtq/NtbYbaz13AEAAIDNtGRIQsiqezj4faWkELLXkHG62sy1H33GbGetfdqD9LlOed5Heq0AAADggFoyJCFkh/yPyvT/kZnnQHFKn7WFbe/GnvYFAAAAgJuWDEkI2WF8CLnPv44dtt9a5/9cR1vQnNuZMk7eZ43nvJRX3ncAAABgE6VMKK+pDhpC3q8+7A8H71co/vr6+H7BH/5qduL270h+nnt/m9JnbWH7kwzpN3Xs1BxjrOnV9hcAAABggMkZ0tlhr4S8hYOV8K+4/tfX6eOyrHzVYrzq8f4Xtc+m9FnZw5yn919Nad/3+HyW3KdXnj8AAABg1x4ypJGO++vYt3DwXNlVivcA8vlKyVtomIWKteXBlD5rCvuwG3vYlz29HgAAAAA70ZIhHfvfhLz9KnSlilcn3n9Nu1TlX++e0mc9YR8AAAAAoEtLhuQP0yT/PuS9+q9MvF/FuGyfNYR9eZA/LhnS5ui8RgAAAMAbecqQRhBCMn7Oh7afciw5/gAAAAB2SQhJk1FzHtoe+RhZ47l7DwIAAAA7JISkycOc1+4DAAAAcGhCSJo8zbljAAAAAICMEJIm5hwAAACAPkJImphzAAAAAPoIIWlizgEAAADoI4SkiTkHAAAAoI8QkibmHAAAAIA+QkiamHMAAAAA+gghaWLOAQAAAOgjhGSUMMd9BQAAAABzZUZCSMw5vCHva4D35RwPAGxFCEmTo8y5Y5sjcbxzJI53jsYxz5E43jkaxzx713KMCiE5zJw7tjkSxztH4njnaBzzHInjnaNxzLN3LceoEJLDzLljmyNxvHMkjneOxjHPkTjeORrHPHvXcowKITnMnDu2GeuVjxnHO0fieOdo/HziSBwzHI1jnr1rOUaFkIya81c+Puz7Nuz7Nuz7Nuz7Nl553wOv/Tbs+zbs+zbs+zbs+3a89tuw79tYe99btieEZNSce2Nuw75vw75vw75vw75vx2u/Dfu+Dfu+Dfu+Dfu+Ha/9Nuz7Ntbe95btCSEZNefemNuw79uw79uw79uw79vx2m/Dvm/Dvm/Dvm/Dvm/Ha78N+76Ntfe9ZXtCSEbNuTfmNuz7Nuz7Nuz7Nuz7drz227Dv27Dv27Dv27Dv2/Hab8O+b2PtfW/ZnhCSy5wrpZRSSimllFJKKdVXUwkhGeWVjw/7vg37vg37vg37vo1X3vfAa78N+74N+74N+74N+74dr/027Ps2XmnfhZCM4o25Dfu+Dfu+Dfu+Dfu+Ha/9Nuz7Nuz7Nuz7Nuz7drz227Dv23ilfRdCMoo35jbs+zbs+zbs+zbs+3a89tuw79uw79uw79uw79vx2m/Dvm/jlfZdCMlhOKlsw75vw75v45X3/ZV53bfj/boN+74N+76NV953mML7dRv2fR1CSA7Dsc2RON45Esc7R+OY50gc7xyNY553JoTkMBzbHInjnSNxvHM0jnmOxPHO0TjmeWdCSA7Dsc2RON45Esc7R+OY50gc7xyNY553JoTkMBzbHInjnSNxvHM0jnmOxPHO0TjmeWdCSAAAAABgUUJIAAAAAGBRQkgAAAAAYFFCSAAAAABgUUJIAAAAAGBRQkgAAAAAYFFCSAAAAABgUUJIAAAAAGBRQkgAAAAAYFFCSAAAAABgUUJIAAAAAGBRQkhe08/Py7H64+Pr9Ou66Mmvr9NHaJPW58/ryoopfWAJ8RhP6uOrerSf/Tp9fTy2//Hj89R99E7pAwsYfbyfrdUHZnE933Z9brn4efrMjtH99IHhfn19nI+rj1P3Kbb0OaT/vPzzM+/Tt51pfWC46zl17PdG32k5ICEkLyj54Fw5YX9/8ElOug9VDlmm9IH5lT+Q36p0zJc+aCRV/MwxpQ8s4PmLYVrlc29nn8rPhSl9YC6346/rWCuE5PeqBCZr9YExbsdYx/HUeRyGKp3/C+F5UuXwckofGCP57D7qA7TvtByTEJKX8/BFsieQefhgkYYu+Q+IKX1gAffjO/vgXjtG0w8+D++HNMzMP3BM6QMLSL6EDj73Jn0eVtXGCqb0gZn0fm65SL6MPh6kHV9S1+oDIyTn1XoI2XG8pf0fjtGw6ro8+4xS/ex0NqUPDJd+dj5Xdsx26f3ZMOX76ZQ+sDIhJC/l6f/sFE7YtxN66QR7OwE/fuCY0gdm13esxQ/m6XF/+7BeCg3vH4wePohM6QMLiOfe4rFWPE57js/Z+sAM0i99sSoB3+3zTXH9PbBJP6as1QeGycKYS434PJO6nZeT/j2fkYqf5af0gaFux2lSA48l32k5MiEkryM9cX7VPrz0fYAufRmd0gfmd/tAMvADTND3Abr0hXNKH5jf/dxaPhTjuTn5sNz7AbpwPp/SBxo9fMEMB1Zn6NL/OeP5vL1WHxjgdp4NFf6HTuH8nYjHWf1z9XP/3s8mhf+hNKUPDHE7V54rHMe3Y23IudN3Wg5OCMmLuJ80LyfV2of520m9/mHi6YfElD4wu+wYH2RAn6fje0ofWEZn4FH6ctgZ5Hx7+nI7pQ80+v7ckAQwncdhd2Bz8dR/rT4wwPVzw3MY0nGsdXruPyW4nNIHhvg+tu6fT4Z/V/SdFoSQvIT4IeJ2wqydsOPyrvAk7zulD8wu/yAcH9/r+UP0vU39s0R93OF9YCG3D8zZ8V1Zfvvw3HEuzj9gT+kDs+v6HHE73jvOufmXy7X6wCSNnyOe3i/34KYeKOb/k3VKH5hm6OcI32lBCMkrKJ1QayfQISfWvM2UPjC7+IH9fJzH461UD8fgkA/5eZspfWBBt9DjufIvjkM+5FdDyBF9YHZdnyOGBH/VQHHhPjBJy+eI2DcNBoeEhfUQcngfmGbQ54jb5/vk/Fr72TDku2feZkof2IAQkp2rfIhxwubt3D90F4+1eAye6x7MDPmQn7eZ0geWc7sqoFTZ+0AIycvq+hyxVqA4pQ9MMvVzROx3rofzsRCSfev/HFF5T9R+Nkz5fjqlD2xACMmO3T8YPP0ahRM2byf54F07zuJxePtyOORDft5mSh9Yxj2AzI+1+/k/DUOEkLysrs8RawWKU/rAJFM+R8Q+53o6F08JFKf0gWm6P0fcjzPfaUEIyY7dTualk2TtBDrkw3Ped0ofmN39w3f93y7KP9QP+fA8Rx9YQDyvVo+zwof2Aefipy8CU/rA3DqPwwHn3KfPKmv1gSlGfo64/Tw4V+U8HP+nVf0z0vPnmyl9YIquzxG+08IjISQ7df9QMKyuJ9sBJ9+nHxJT+sDspoSDA/o8Hd9T+sD8hpxXnz64D/jw/PSlc0ofmFvncTggsHnqv1YfmGJ4CHk7z5+r6xzcf55+3uaUPjBF/TON77SQE0KyUxNP2LcPE7WA5T7u/QPJlD4wv5YP2LUPE08hztmUPjC3QR+E80Dk9gG79oWxcD6f0gfm1hnu9X/OeD5vr9UHpnj+vFJyO97O1XfI9X42ie+xJICZ0gemqH+muZ93h5XvtLw/ISSvqePDfOcH6MqX0Sl9YHY9H4aLH6Y7+1Q+bEzpA3O7HYe1c2vywf12bu45PovH9pQ+MLN4nFXCkO6wpPzFcq0+MF48luqfnW/H4tDP1z2fx4uf5af0gQlux/PYY6njZ4PvtLwrISSvqevD/O0Em52Aa8uDKX1gdknokgUi9w/r+ZfDWp/6WNP6wNzS4y3/QNyx7hYa1sL1Qtg4pQ/Mqetzy8U9AHxsU1serNUHxorHUyXsuJ17x4Uht4Al61dbHkzpA2MtEUJO+n7qOy0vQAjJa+r5MJ8GNs9VDlem9IH5JV8ES1X64JB+sChU8bPGlD4wu57j/VylY/H+5bFQlZ8LU/rAbHpDyLNbMFOqSlCyVh8YpSuETP8nU1/l/bt/ZpT/Z9KUPjDOIiHkme+0vCMhJK9pyIf5UsjS94NhSh9YwPMHiL4vhqUP9X0fNKb0gfkVPzD3BYOFIKX3y+SUPjCHIZ9bLgqByW76wFDx+Cp9dukOBR+r/Nnn+X8q9X1GmtYHhloqhLzwnZY3I4QEAAAAABYlhAQAAAAAFiWEBAAAAAAWJYQEAAAAABYlhAQAAAAAFiWEBAAAAAAWJYQEAAAAABYlhAQAAAAAFiWEBAAAAAAWJYQEAAAAABYlhAQAAAAAFiWEBAAAAAAWJYQEAAAAABYlhAQAAAAAFiWEBAAAAAAWJYQEAAAAABYlhAQAAAAAFiWEBAAAAAAWJYQEAAAAABYlhAQA4Nmvr9PH+XNh+Gx4r4/T16/r+rfx6/T1cX1+nz+vywqS1+Nj8ovwva3p/VeUPN+ulwUAYCghJAAAD359fXyHcpV6r1BqrRDy5+mzqf/KhJAAwMyEkAAAJO5hWb0+z63ehRCySAgJAMxMCAkAwF1H2JZeIZkHU09XT9aSq5+fj+2qv+L9HIY+h3ePwV6+D6VdeGwTtt0QQmZB3c/P6ziXSp7X03P+rnRzj33rQeVDu4+v069CuHl/jp+nn+m2bxssBc1ZsCyEBABmJoQEAOAuCZ+GXvGYB2i3uoRkd09BZVIPQVcltLvUw5ilMO2xuoK+p+pK23pCyHJdg8jOEDIJQfN62J+Odtd6DiEf63u4rtcsmW8hJAAwMyEkAAAPamFdMYxKArbb+lKAlQZ2t4VJIHYLF0vLzpLt3K8STAO1ypWHcVvF7Yem12XZ8idJ/3IIeQ/w0hCwtK/3ZWnb0v6Xn9O9/2MwGZc/hJDZc7qtq7y2t+alOQQAaCCEBAAg033VXRqi3UK87KrH2/JrgnUPxh6vrry0S1OuUgB39bytJIR8SMqef8W6GPZd1MbI9ISQ6WuSjnlfXlr2vJ/f7stj23tYWv+16di2/lxzz/N82w0hJAAwMyEkAABV9/Drsb6Dqe6w8lLXwLAWQua62j2vK19d+LBf1wStPm4tCMz0hJCPXYeGkPdl1boO/BzARs/jdr/W3XN2ex5CSABgZkJIAACGSYKp73BMCPlqIeRDqBzH8uvYAMAKhJAAANzcQ6rSr/Imodk1wKqHY4/uwdjjuN/Lk7Bs4q9jDw8hl/l17Meupf0qLRsYgJ7d5yULFgv7NSRwfXi9hJAAwAqEkAAA3CWBVFfdQqxSgFUK3JJQ6x64JSHcLTBLQsE02Ey2cw/QSsFeUAj30u0n4z5cGdiVthXCvnpQNzSEDEMUwtHSuMXnn75+9+VDQsj7a/A4xn1qas8NAGAaISQAAA8egrlipeHWY4hVb5eGY8+VBnNp4PZUD4nYiBDyrPd5daVtzSHk8+v03efe9qkeri6tvM4fH0/7VQ8h03Xluj0PISQAMDMhJAAAz5IQKq3HsO/uKdx6CNAShYCxHHI9h3PP2x4XQgb5fn7+rLd90BxCnmXPPV33FJBW9uX5ys3nbXWFkMHjtkKbwmsghAQAZiaEBACAl1ULYgEA9kUICQAAO5dewVm+urL0h4QAAPZDCAkAAHtX+fX4W9V+/R0AYCeEkAAA8BKe/53MS/lHGwGAFyCEBAAAAAAWJYQEAAAAABYlhAQAAAAAFiWEBAAAAAAWJYQEAAAAABZ0Ov3/MzZmQl3YKCwAAAAASUVORK5CYII=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783773" y="2313991"/>
            <a:ext cx="9808029" cy="361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00000"/>
              </a:lnSpc>
            </a:pPr>
            <a:r>
              <a:rPr lang="en-GB" dirty="0"/>
              <a:t>Work Plan Review</a:t>
            </a:r>
          </a:p>
          <a:p>
            <a:pPr>
              <a:lnSpc>
                <a:spcPct val="200000"/>
              </a:lnSpc>
            </a:pPr>
            <a:r>
              <a:rPr lang="en-GB" dirty="0"/>
              <a:t>Diamond detector response</a:t>
            </a:r>
          </a:p>
          <a:p>
            <a:pPr>
              <a:lnSpc>
                <a:spcPct val="200000"/>
              </a:lnSpc>
            </a:pPr>
            <a:r>
              <a:rPr lang="en-GB" dirty="0"/>
              <a:t>Future Work </a:t>
            </a:r>
          </a:p>
          <a:p>
            <a:pPr marL="0" indent="0">
              <a:lnSpc>
                <a:spcPct val="20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71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83360-FB92-2B01-494D-D7A0B4D9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Overview (RHINO)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85E0A-2960-342B-5D1C-7C00FC18A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RHINO is pioneering a new generation of radiation-resistant robots:</a:t>
            </a:r>
          </a:p>
          <a:p>
            <a:pPr lvl="1"/>
            <a:r>
              <a:rPr lang="en-GB" dirty="0"/>
              <a:t>Simplified, robust design focused on surviving extreme environments, not just performing complex tasks</a:t>
            </a:r>
          </a:p>
          <a:p>
            <a:pPr lvl="1"/>
            <a:r>
              <a:rPr lang="en-GB" dirty="0"/>
              <a:t>Equipped with diamond-based radiation detector for real-time radiation monitoring as the robot navigates radioactive zone</a:t>
            </a:r>
          </a:p>
          <a:p>
            <a:r>
              <a:rPr lang="en-GB" dirty="0"/>
              <a:t>What makes RHINO different? </a:t>
            </a:r>
          </a:p>
          <a:p>
            <a:pPr lvl="1"/>
            <a:r>
              <a:rPr lang="en-GB" dirty="0"/>
              <a:t>Continuous radiation tracking allows RHINO to retreat from dangerous areas before reaching critical damage</a:t>
            </a:r>
          </a:p>
          <a:p>
            <a:pPr lvl="1"/>
            <a:r>
              <a:rPr lang="en-GB" dirty="0"/>
              <a:t>Designed to operate in highly radioactive areas like Fukushima melted core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DA494-2F43-220B-6F12-6C0CAF4988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25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F5E8-15CC-08C5-AF85-E568C74E4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Role in the RHINO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E699-1475-6FD1-4CCA-A2EF6A2D0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Focus on Neutron Detection </a:t>
            </a:r>
          </a:p>
          <a:p>
            <a:pPr lvl="1"/>
            <a:r>
              <a:rPr lang="en-GB" dirty="0"/>
              <a:t>Developing a diamond detector specifically for neutron radiation monitoring</a:t>
            </a:r>
          </a:p>
          <a:p>
            <a:r>
              <a:rPr lang="en-GB" dirty="0"/>
              <a:t>Collaboration:</a:t>
            </a:r>
          </a:p>
          <a:p>
            <a:pPr lvl="1"/>
            <a:r>
              <a:rPr lang="en-GB" dirty="0"/>
              <a:t>Working with experts in robotics from University of Manchester, and electronics from Okayama University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92CBD-80AF-A9B6-3A8F-67C504E41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3720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3" y="2313991"/>
            <a:ext cx="10768449" cy="3862971"/>
          </a:xfrm>
        </p:spPr>
        <p:txBody>
          <a:bodyPr>
            <a:normAutofit/>
          </a:bodyPr>
          <a:lstStyle/>
          <a:p>
            <a:r>
              <a:rPr lang="en-GB" dirty="0"/>
              <a:t>It is difficult to confirm the distribution of the fuel debris using </a:t>
            </a:r>
            <a:r>
              <a:rPr lang="el-GR" dirty="0"/>
              <a:t>γ</a:t>
            </a:r>
            <a:r>
              <a:rPr lang="en-GB" dirty="0"/>
              <a:t>-rays detection due to contamination of </a:t>
            </a:r>
            <a:r>
              <a:rPr lang="en-GB" baseline="30000" dirty="0"/>
              <a:t>137</a:t>
            </a:r>
            <a:r>
              <a:rPr lang="en-GB" dirty="0"/>
              <a:t>Cs. </a:t>
            </a:r>
          </a:p>
          <a:p>
            <a:r>
              <a:rPr lang="en-GB" b="1" dirty="0"/>
              <a:t>Possible ways</a:t>
            </a:r>
            <a:r>
              <a:rPr lang="en-GB" dirty="0"/>
              <a:t>: </a:t>
            </a:r>
          </a:p>
          <a:p>
            <a:pPr lvl="1"/>
            <a:r>
              <a:rPr lang="el-GR" dirty="0">
                <a:solidFill>
                  <a:srgbClr val="FF0000"/>
                </a:solidFill>
              </a:rPr>
              <a:t>γ</a:t>
            </a:r>
            <a:r>
              <a:rPr lang="en-GB" dirty="0">
                <a:solidFill>
                  <a:srgbClr val="FF0000"/>
                </a:solidFill>
              </a:rPr>
              <a:t>-rays unique </a:t>
            </a:r>
            <a:r>
              <a:rPr lang="en-GB" dirty="0"/>
              <a:t>to fuel debris by using sensor has high energy resolution, comes from actinides that emits &gt;1MeV</a:t>
            </a:r>
          </a:p>
          <a:p>
            <a:pPr lvl="1"/>
            <a:r>
              <a:rPr lang="en-GB" dirty="0"/>
              <a:t>other way: detect the </a:t>
            </a:r>
            <a:r>
              <a:rPr lang="en-GB" dirty="0">
                <a:solidFill>
                  <a:srgbClr val="FF0000"/>
                </a:solidFill>
              </a:rPr>
              <a:t>spontaneous neutrons </a:t>
            </a:r>
            <a:r>
              <a:rPr lang="en-GB" dirty="0"/>
              <a:t>fission(mainly from </a:t>
            </a:r>
            <a:r>
              <a:rPr lang="en-GB" baseline="30000" dirty="0"/>
              <a:t>244</a:t>
            </a:r>
            <a:r>
              <a:rPr lang="en-GB" dirty="0"/>
              <a:t>Cm (98%))</a:t>
            </a:r>
          </a:p>
          <a:p>
            <a:pPr marL="457200" lvl="1" indent="0">
              <a:buNone/>
            </a:pPr>
            <a:br>
              <a:rPr lang="en-GB" b="1" dirty="0"/>
            </a:br>
            <a:r>
              <a:rPr lang="en-GB" b="1" dirty="0"/>
              <a:t>hence we chose neutron detector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6490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Plan Overview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718874"/>
              </p:ext>
            </p:extLst>
          </p:nvPr>
        </p:nvGraphicFramePr>
        <p:xfrm>
          <a:off x="783773" y="2599588"/>
          <a:ext cx="6637506" cy="3055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133952817"/>
              </p:ext>
            </p:extLst>
          </p:nvPr>
        </p:nvGraphicFramePr>
        <p:xfrm>
          <a:off x="7928181" y="1925487"/>
          <a:ext cx="3480046" cy="3729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Arrow: Left 2">
            <a:extLst>
              <a:ext uri="{FF2B5EF4-FFF2-40B4-BE49-F238E27FC236}">
                <a16:creationId xmlns:a16="http://schemas.microsoft.com/office/drawing/2014/main" id="{4445E454-15F4-CD59-5D11-7EC2A736CEF7}"/>
              </a:ext>
            </a:extLst>
          </p:cNvPr>
          <p:cNvSpPr/>
          <p:nvPr/>
        </p:nvSpPr>
        <p:spPr>
          <a:xfrm>
            <a:off x="7764379" y="4957011"/>
            <a:ext cx="641684" cy="698065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24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FA53-9A7D-9DD9-763E-24D838DB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Choose Diamond Detector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DEDCA-8536-3C3E-9A61-BB4E9247B5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EDD0FED-2B02-CC5E-6D34-B5D28F236E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6634655"/>
              </p:ext>
            </p:extLst>
          </p:nvPr>
        </p:nvGraphicFramePr>
        <p:xfrm>
          <a:off x="552261" y="2131711"/>
          <a:ext cx="5241957" cy="3372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62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Lancaster diamond detector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11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9058" y="4701625"/>
            <a:ext cx="2191056" cy="704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783" y="2374602"/>
            <a:ext cx="3196331" cy="21239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75779" y="1888848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MBX12"/>
              </a:rPr>
              <a:t>Thermal-Neutron Diamond Detector</a:t>
            </a:r>
            <a:endParaRPr lang="en-GB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04730" y="2258180"/>
          <a:ext cx="4679825" cy="31089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96777">
                  <a:extLst>
                    <a:ext uri="{9D8B030D-6E8A-4147-A177-3AD203B41FA5}">
                      <a16:colId xmlns:a16="http://schemas.microsoft.com/office/drawing/2014/main" val="829984489"/>
                    </a:ext>
                  </a:extLst>
                </a:gridCol>
                <a:gridCol w="2683048">
                  <a:extLst>
                    <a:ext uri="{9D8B030D-6E8A-4147-A177-3AD203B41FA5}">
                      <a16:colId xmlns:a16="http://schemas.microsoft.com/office/drawing/2014/main" val="3095119031"/>
                    </a:ext>
                  </a:extLst>
                </a:gridCol>
              </a:tblGrid>
              <a:tr h="233888">
                <a:tc>
                  <a:txBody>
                    <a:bodyPr/>
                    <a:lstStyle/>
                    <a:p>
                      <a:r>
                        <a:rPr lang="en-GB" sz="1800" u="none" strike="noStrike" baseline="0" dirty="0"/>
                        <a:t>Substrate material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sCVD</a:t>
                      </a:r>
                      <a:r>
                        <a:rPr lang="en-GB" dirty="0"/>
                        <a:t> diamond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29847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dirty="0"/>
                        <a:t>Substrate thickness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500 µm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9663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dirty="0"/>
                        <a:t>Active area: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diameter 3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77630"/>
                  </a:ext>
                </a:extLst>
              </a:tr>
              <a:tr h="403698">
                <a:tc>
                  <a:txBody>
                    <a:bodyPr/>
                    <a:lstStyle/>
                    <a:p>
                      <a:r>
                        <a:rPr lang="en-GB" dirty="0"/>
                        <a:t>Thermal neutron converter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6Li(95% enriched)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240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Sensor size: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4.5 mm x 4.5 mm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213"/>
                  </a:ext>
                </a:extLst>
              </a:tr>
              <a:tr h="403698"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Nominal bias voltage: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120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09529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dirty="0"/>
                        <a:t>Housing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44 mm x 47 mm x 5 mm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9577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04730" y="5718006"/>
            <a:ext cx="42611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developed for efficient thermal-neutron flux monitoring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804730" y="6121656"/>
            <a:ext cx="32046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high neutron detection </a:t>
            </a:r>
            <a:r>
              <a:rPr lang="en-US" sz="1400" dirty="0"/>
              <a:t>rates up to 1 MHz</a:t>
            </a:r>
            <a:endParaRPr lang="en-GB" sz="1400" dirty="0"/>
          </a:p>
        </p:txBody>
      </p:sp>
      <p:sp>
        <p:nvSpPr>
          <p:cNvPr id="12" name="Rectangle 11"/>
          <p:cNvSpPr/>
          <p:nvPr/>
        </p:nvSpPr>
        <p:spPr>
          <a:xfrm>
            <a:off x="9099238" y="5406573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www.cividec.at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7598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 setup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12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338" y="2087200"/>
            <a:ext cx="4767399" cy="31509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359" y="2433951"/>
            <a:ext cx="2996943" cy="24574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83998" y="5722941"/>
            <a:ext cx="5731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detector current pulse has 7.2 ns FWHM, and the amplitude of 75 mV</a:t>
            </a:r>
            <a:endParaRPr lang="en-GB" sz="1400" dirty="0"/>
          </a:p>
        </p:txBody>
      </p:sp>
      <p:sp>
        <p:nvSpPr>
          <p:cNvPr id="15" name="Rectangle 14"/>
          <p:cNvSpPr/>
          <p:nvPr/>
        </p:nvSpPr>
        <p:spPr>
          <a:xfrm>
            <a:off x="983997" y="5403578"/>
            <a:ext cx="5226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Calibration </a:t>
            </a:r>
            <a:r>
              <a:rPr lang="en-US" sz="1400" dirty="0"/>
              <a:t>done at the manufacturer with </a:t>
            </a:r>
            <a:r>
              <a:rPr lang="en-US" sz="1400" b="1" dirty="0"/>
              <a:t>alpha particle </a:t>
            </a:r>
            <a:r>
              <a:rPr lang="en-US" sz="1400" dirty="0"/>
              <a:t>of 5 MeV</a:t>
            </a:r>
            <a:endParaRPr lang="en-GB" sz="1400" dirty="0"/>
          </a:p>
        </p:txBody>
      </p:sp>
      <p:sp>
        <p:nvSpPr>
          <p:cNvPr id="16" name="Rectangle 15"/>
          <p:cNvSpPr/>
          <p:nvPr/>
        </p:nvSpPr>
        <p:spPr>
          <a:xfrm>
            <a:off x="983998" y="6064502"/>
            <a:ext cx="61473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Calibration with </a:t>
            </a:r>
            <a:r>
              <a:rPr lang="en-US" sz="1400" b="1" dirty="0"/>
              <a:t>thermal neutrons </a:t>
            </a:r>
            <a:r>
              <a:rPr lang="en-US" sz="1400" dirty="0"/>
              <a:t>with clear peaks of the alpha and He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71890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 Diamond Detector Set up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300" y="2516778"/>
            <a:ext cx="4411777" cy="330883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457" y="1965305"/>
            <a:ext cx="5503570" cy="412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75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 Diamond Detector Set 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554" y="1965305"/>
            <a:ext cx="4997473" cy="3748104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59" y="1965305"/>
            <a:ext cx="3267172" cy="43562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7406BE-23C7-B5FA-BA6B-78A16307A38B}"/>
              </a:ext>
            </a:extLst>
          </p:cNvPr>
          <p:cNvSpPr txBox="1"/>
          <p:nvPr/>
        </p:nvSpPr>
        <p:spPr>
          <a:xfrm>
            <a:off x="4648201" y="5952202"/>
            <a:ext cx="23241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Hamamatsu</a:t>
            </a:r>
            <a:r>
              <a:rPr lang="en-GB" b="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GB" sz="16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c10940-53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0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Rectangular signal (Charged particle)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3" b="8497"/>
          <a:stretch/>
        </p:blipFill>
        <p:spPr>
          <a:xfrm>
            <a:off x="456104" y="2119953"/>
            <a:ext cx="5177555" cy="28090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953" y="1946253"/>
            <a:ext cx="5454573" cy="39701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91252" y="4467386"/>
            <a:ext cx="1302326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/>
              <a:t>20 mV/div</a:t>
            </a:r>
          </a:p>
          <a:p>
            <a:r>
              <a:rPr lang="en-GB" dirty="0"/>
              <a:t>5.00 ns/div</a:t>
            </a:r>
          </a:p>
          <a:p>
            <a:r>
              <a:rPr lang="en-GB" dirty="0"/>
              <a:t>4 GS/s</a:t>
            </a:r>
          </a:p>
        </p:txBody>
      </p:sp>
    </p:spTree>
    <p:extLst>
      <p:ext uri="{BB962C8B-B14F-4D97-AF65-F5344CB8AC3E}">
        <p14:creationId xmlns:p14="http://schemas.microsoft.com/office/powerpoint/2010/main" val="137646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Triangular Signal (</a:t>
            </a:r>
            <a:r>
              <a:rPr lang="el-GR" dirty="0"/>
              <a:t>γ</a:t>
            </a:r>
            <a:r>
              <a:rPr lang="en-GB" dirty="0"/>
              <a:t>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5"/>
          <a:stretch/>
        </p:blipFill>
        <p:spPr>
          <a:xfrm>
            <a:off x="683432" y="2090058"/>
            <a:ext cx="5149850" cy="30244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340" y="1825854"/>
            <a:ext cx="5468431" cy="392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22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External potential facilities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270" y="2052734"/>
            <a:ext cx="9808029" cy="3862971"/>
          </a:xfrm>
        </p:spPr>
        <p:txBody>
          <a:bodyPr>
            <a:normAutofit/>
          </a:bodyPr>
          <a:lstStyle/>
          <a:p>
            <a:pPr lvl="0"/>
            <a:r>
              <a:rPr lang="en-GB" sz="2400" b="1" dirty="0"/>
              <a:t>NILE Facility:</a:t>
            </a:r>
            <a:endParaRPr lang="en-GB" sz="2400" dirty="0"/>
          </a:p>
          <a:p>
            <a:pPr lvl="1"/>
            <a:r>
              <a:rPr lang="en-GB" sz="2000" dirty="0"/>
              <a:t>Mixed flux of fast and thermal neutrons.</a:t>
            </a:r>
          </a:p>
          <a:p>
            <a:pPr lvl="1"/>
            <a:r>
              <a:rPr lang="en-GB" sz="2000" dirty="0"/>
              <a:t>Neutron flux achievable: Up to 10^6 n/s/cm^2.</a:t>
            </a:r>
          </a:p>
          <a:p>
            <a:pPr lvl="0"/>
            <a:r>
              <a:rPr lang="en-GB" sz="2400" b="1" dirty="0"/>
              <a:t>EMMA Thermal Neutron Beamline:</a:t>
            </a:r>
            <a:endParaRPr lang="en-GB" sz="2400" dirty="0"/>
          </a:p>
          <a:p>
            <a:pPr lvl="1"/>
            <a:r>
              <a:rPr lang="en-GB" sz="2000" dirty="0"/>
              <a:t>Thermal neutron flux of around 10^6 n/s/cm^2.</a:t>
            </a:r>
          </a:p>
          <a:p>
            <a:pPr lvl="1"/>
            <a:r>
              <a:rPr lang="en-GB" sz="2000" dirty="0"/>
              <a:t>Neutron energy selection possible with time of flight.</a:t>
            </a:r>
          </a:p>
          <a:p>
            <a:pPr lvl="0"/>
            <a:r>
              <a:rPr lang="en-GB" sz="2400" b="1" dirty="0" err="1"/>
              <a:t>ChipIR</a:t>
            </a:r>
            <a:r>
              <a:rPr lang="en-GB" sz="2400" b="1" dirty="0"/>
              <a:t> Facility:</a:t>
            </a:r>
            <a:endParaRPr lang="en-GB" sz="2400" dirty="0"/>
          </a:p>
          <a:p>
            <a:pPr lvl="1"/>
            <a:r>
              <a:rPr lang="en-GB" sz="2000" dirty="0"/>
              <a:t>Neutron energy may be too high for the experiment.</a:t>
            </a:r>
          </a:p>
          <a:p>
            <a:pPr lvl="1"/>
            <a:r>
              <a:rPr lang="en-GB" sz="2000" dirty="0"/>
              <a:t>Fast neutron flux saturation potential.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Left Arrow 4"/>
          <p:cNvSpPr/>
          <p:nvPr/>
        </p:nvSpPr>
        <p:spPr>
          <a:xfrm>
            <a:off x="7332618" y="2690948"/>
            <a:ext cx="3631474" cy="21161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 understand the detector response for different neutron energies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D104F9-DBE8-EB88-0E3A-70751E91700A}"/>
              </a:ext>
            </a:extLst>
          </p:cNvPr>
          <p:cNvSpPr/>
          <p:nvPr/>
        </p:nvSpPr>
        <p:spPr>
          <a:xfrm>
            <a:off x="6315347" y="5408952"/>
            <a:ext cx="1733550" cy="1190783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NPL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C68D9F-039D-D752-AFF9-B2883CA8E62F}"/>
              </a:ext>
            </a:extLst>
          </p:cNvPr>
          <p:cNvSpPr/>
          <p:nvPr/>
        </p:nvSpPr>
        <p:spPr>
          <a:xfrm>
            <a:off x="4042027" y="5408953"/>
            <a:ext cx="1733550" cy="1190783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IJS - </a:t>
            </a:r>
            <a:r>
              <a:rPr lang="en-GB" sz="2000" b="1" dirty="0" err="1"/>
              <a:t>Jozef</a:t>
            </a:r>
            <a:r>
              <a:rPr lang="en-GB" sz="2000" b="1" dirty="0"/>
              <a:t> Stefan Institute</a:t>
            </a:r>
          </a:p>
        </p:txBody>
      </p:sp>
    </p:spTree>
    <p:extLst>
      <p:ext uri="{BB962C8B-B14F-4D97-AF65-F5344CB8AC3E}">
        <p14:creationId xmlns:p14="http://schemas.microsoft.com/office/powerpoint/2010/main" val="1804913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Geant4 MC Simulation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lowchart: Direct Access Storage 4"/>
          <p:cNvSpPr/>
          <p:nvPr/>
        </p:nvSpPr>
        <p:spPr>
          <a:xfrm>
            <a:off x="1254034" y="2873828"/>
            <a:ext cx="374469" cy="653143"/>
          </a:xfrm>
          <a:prstGeom prst="flowChartMagneticDrum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eft Arrow 5"/>
          <p:cNvSpPr/>
          <p:nvPr/>
        </p:nvSpPr>
        <p:spPr>
          <a:xfrm>
            <a:off x="4406537" y="2926079"/>
            <a:ext cx="2046514" cy="1105989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Neutron Source Cf252</a:t>
            </a:r>
          </a:p>
        </p:txBody>
      </p:sp>
      <p:sp>
        <p:nvSpPr>
          <p:cNvPr id="7" name="Flowchart: Direct Access Storage 6"/>
          <p:cNvSpPr/>
          <p:nvPr/>
        </p:nvSpPr>
        <p:spPr>
          <a:xfrm>
            <a:off x="3056708" y="2769326"/>
            <a:ext cx="714103" cy="1193074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056708" y="4032068"/>
            <a:ext cx="235132" cy="870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80752" y="4972594"/>
            <a:ext cx="2952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Shielding material mix(ZrO2, Concrete, SS)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564" y="4086833"/>
            <a:ext cx="140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Diamond detector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31965" y="3526971"/>
            <a:ext cx="335281" cy="525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985553" y="5537814"/>
            <a:ext cx="2116183" cy="7506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Shielding material with different thicknesses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779" y="1648087"/>
            <a:ext cx="3761831" cy="300946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345680" y="4982141"/>
            <a:ext cx="4506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>
                <a:solidFill>
                  <a:schemeClr val="accent5"/>
                </a:solidFill>
              </a:rPr>
              <a:t>Mao, R., Zhang, L., &amp; Zhu, R.-Y. (2023). "Fast Neutron Induced Nuclear Counter Effect in Hamamatsu Silicon PIN Diodes and APDs."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29624" y="4568010"/>
            <a:ext cx="2725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Cf252 neutron energy spectrum</a:t>
            </a:r>
            <a:br>
              <a:rPr lang="en-GB" sz="1200" dirty="0"/>
            </a:br>
            <a:r>
              <a:rPr lang="en-GB" sz="120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4550698" y="5354264"/>
            <a:ext cx="54738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acceptable tolerance for the bias voltage can be within ±5%. This means the voltage supply can range between 380 volts and 420 volts without significantly affecting the detector's performance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291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Simulated Cf252 spectrum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8" t="5461" r="6883" b="3674"/>
          <a:stretch/>
        </p:blipFill>
        <p:spPr>
          <a:xfrm>
            <a:off x="783773" y="1976845"/>
            <a:ext cx="6000206" cy="4257189"/>
          </a:xfrm>
        </p:spPr>
      </p:pic>
      <p:sp>
        <p:nvSpPr>
          <p:cNvPr id="9" name="TextBox 8"/>
          <p:cNvSpPr txBox="1"/>
          <p:nvPr/>
        </p:nvSpPr>
        <p:spPr>
          <a:xfrm>
            <a:off x="7454538" y="3573335"/>
            <a:ext cx="338763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Neutron energy spectrum of simulated Cf252 neutron source</a:t>
            </a:r>
          </a:p>
        </p:txBody>
      </p:sp>
    </p:spTree>
    <p:extLst>
      <p:ext uri="{BB962C8B-B14F-4D97-AF65-F5344CB8AC3E}">
        <p14:creationId xmlns:p14="http://schemas.microsoft.com/office/powerpoint/2010/main" val="2244002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deposition Vs Shielding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7898670" y="1420954"/>
          <a:ext cx="3494316" cy="495109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73579">
                  <a:extLst>
                    <a:ext uri="{9D8B030D-6E8A-4147-A177-3AD203B41FA5}">
                      <a16:colId xmlns:a16="http://schemas.microsoft.com/office/drawing/2014/main" val="3065385933"/>
                    </a:ext>
                  </a:extLst>
                </a:gridCol>
                <a:gridCol w="873579">
                  <a:extLst>
                    <a:ext uri="{9D8B030D-6E8A-4147-A177-3AD203B41FA5}">
                      <a16:colId xmlns:a16="http://schemas.microsoft.com/office/drawing/2014/main" val="3202842115"/>
                    </a:ext>
                  </a:extLst>
                </a:gridCol>
                <a:gridCol w="873579">
                  <a:extLst>
                    <a:ext uri="{9D8B030D-6E8A-4147-A177-3AD203B41FA5}">
                      <a16:colId xmlns:a16="http://schemas.microsoft.com/office/drawing/2014/main" val="3850739575"/>
                    </a:ext>
                  </a:extLst>
                </a:gridCol>
                <a:gridCol w="873579">
                  <a:extLst>
                    <a:ext uri="{9D8B030D-6E8A-4147-A177-3AD203B41FA5}">
                      <a16:colId xmlns:a16="http://schemas.microsoft.com/office/drawing/2014/main" val="1297022688"/>
                    </a:ext>
                  </a:extLst>
                </a:gridCol>
              </a:tblGrid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Shielding cm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Total Energy(MeV)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Number of Entries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Efficiency %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004550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1346.995238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5617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0.5617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246069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1300.465158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5369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0.5369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959531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1254.038431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5084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0.5084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1203469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1222.0629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4757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0.4757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423927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1119.260467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4416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0.4416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466765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1087.070928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4294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0.4294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2665471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1044.603005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3958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0.3958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006870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1010.694286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3821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0.3821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9553184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960.731924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3646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0.3646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583857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901.1170527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3424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0.3424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100580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859.9461396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3257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0.3257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8680905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865.1586714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3110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910465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796.1386534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2957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0.2957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3586443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742.9587906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2793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0.2793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829464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766.2246952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2694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0.2694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600836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697.9863063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2522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0.2522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939963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696.1249284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2432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0.2432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327567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649.0340454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2286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0.2286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0497941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604.8060927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2164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0.2164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005672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584.5151639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0.2095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818231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559.4185682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1969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0.1969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416625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512.631663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0.1775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8316859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504.3720303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1767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0.1767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711029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508.9169485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1750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126125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454.2168208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1562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0.1562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2986891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415.7863086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0.1475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548822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" t="8561" r="8398" b="2392"/>
          <a:stretch/>
        </p:blipFill>
        <p:spPr>
          <a:xfrm>
            <a:off x="426243" y="2285203"/>
            <a:ext cx="7167155" cy="380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09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Number of Interactions Vs Shielding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5234" r="8000" b="1645"/>
          <a:stretch/>
        </p:blipFill>
        <p:spPr>
          <a:xfrm>
            <a:off x="307174" y="1959429"/>
            <a:ext cx="7890239" cy="4316116"/>
          </a:xfrm>
        </p:spPr>
      </p:pic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8101618" y="1508470"/>
          <a:ext cx="3494316" cy="495109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73579">
                  <a:extLst>
                    <a:ext uri="{9D8B030D-6E8A-4147-A177-3AD203B41FA5}">
                      <a16:colId xmlns:a16="http://schemas.microsoft.com/office/drawing/2014/main" val="3065385933"/>
                    </a:ext>
                  </a:extLst>
                </a:gridCol>
                <a:gridCol w="873579">
                  <a:extLst>
                    <a:ext uri="{9D8B030D-6E8A-4147-A177-3AD203B41FA5}">
                      <a16:colId xmlns:a16="http://schemas.microsoft.com/office/drawing/2014/main" val="3202842115"/>
                    </a:ext>
                  </a:extLst>
                </a:gridCol>
                <a:gridCol w="873579">
                  <a:extLst>
                    <a:ext uri="{9D8B030D-6E8A-4147-A177-3AD203B41FA5}">
                      <a16:colId xmlns:a16="http://schemas.microsoft.com/office/drawing/2014/main" val="3850739575"/>
                    </a:ext>
                  </a:extLst>
                </a:gridCol>
                <a:gridCol w="873579">
                  <a:extLst>
                    <a:ext uri="{9D8B030D-6E8A-4147-A177-3AD203B41FA5}">
                      <a16:colId xmlns:a16="http://schemas.microsoft.com/office/drawing/2014/main" val="1297022688"/>
                    </a:ext>
                  </a:extLst>
                </a:gridCol>
              </a:tblGrid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Shielding cm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Total Energy(MeV)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Number of Entries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Efficiency %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004550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1346.995238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5617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0.5617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246069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1300.465158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5369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0.5369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959531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1254.038431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5084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0.5084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1203469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1222.0629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4757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0.4757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423927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1119.260467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4416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0.4416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466765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1087.070928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4294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0.4294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2665471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1044.603005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3958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0.3958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006870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1010.694286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3821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0.3821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9553184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960.731924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3646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0.3646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583857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901.1170527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3424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0.3424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100580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859.9461396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3257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0.3257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8680905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865.1586714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3110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910465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796.1386534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2957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0.2957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3586443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742.9587906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2793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0.2793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829464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766.2246952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2694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0.2694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600836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697.9863063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2522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0.2522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939963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696.1249284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2432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0.2432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3275677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649.0340454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2286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0.2286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0497941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604.8060927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2164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0.2164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005672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584.5151639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0.2095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818231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559.4185682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1969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0.1969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4166250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512.631663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0.1775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8316859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504.3720303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1767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0.1767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711029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508.9169485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1750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1261252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454.2168208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1562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0.1562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2986891"/>
                  </a:ext>
                </a:extLst>
              </a:tr>
              <a:tr h="1362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415.7863086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0.1475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5488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708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Simulation of </a:t>
            </a:r>
            <a:r>
              <a:rPr lang="en-GB" baseline="30000" dirty="0"/>
              <a:t>226</a:t>
            </a:r>
            <a:r>
              <a:rPr lang="en-GB" dirty="0"/>
              <a:t>Ra Gamma Energy Spectrum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1" y="1912823"/>
            <a:ext cx="6401654" cy="38623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275" y="2143656"/>
            <a:ext cx="4925112" cy="35056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260184" y="5682878"/>
            <a:ext cx="3939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/>
              <a:t>Fig.2 Real </a:t>
            </a:r>
            <a:r>
              <a:rPr lang="en-GB" sz="1200" i="1" baseline="30000" dirty="0"/>
              <a:t>226</a:t>
            </a:r>
            <a:r>
              <a:rPr lang="en-GB" sz="1200" i="1" dirty="0"/>
              <a:t>Ra gamma spectrum  </a:t>
            </a:r>
            <a:r>
              <a:rPr lang="en-GB" sz="1200" u="sng" dirty="0">
                <a:solidFill>
                  <a:srgbClr val="00B0F0"/>
                </a:solidFill>
              </a:rPr>
              <a:t>https://www.gammaspectacular.com/blue/ra226-spectrum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88915" y="5578128"/>
            <a:ext cx="16954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Energy (MeV)</a:t>
            </a:r>
          </a:p>
        </p:txBody>
      </p:sp>
      <p:sp>
        <p:nvSpPr>
          <p:cNvPr id="9" name="Rectangle 8"/>
          <p:cNvSpPr/>
          <p:nvPr/>
        </p:nvSpPr>
        <p:spPr>
          <a:xfrm>
            <a:off x="294987" y="5876107"/>
            <a:ext cx="6216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1" dirty="0"/>
              <a:t>Fig.1</a:t>
            </a:r>
            <a:r>
              <a:rPr lang="en-GB" sz="1400" dirty="0"/>
              <a:t>. Geant4 simulation results for </a:t>
            </a:r>
            <a:r>
              <a:rPr lang="en-GB" sz="1400" baseline="30000" dirty="0"/>
              <a:t>226</a:t>
            </a:r>
            <a:r>
              <a:rPr lang="en-GB" sz="1400" dirty="0"/>
              <a:t>Ra gamma source at Lancaster University Lab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87" y="3372760"/>
            <a:ext cx="228632" cy="60015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139055" y="6218848"/>
            <a:ext cx="286443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dirty="0"/>
              <a:t>Possible beta decay particles</a:t>
            </a:r>
          </a:p>
        </p:txBody>
      </p:sp>
    </p:spTree>
    <p:extLst>
      <p:ext uri="{BB962C8B-B14F-4D97-AF65-F5344CB8AC3E}">
        <p14:creationId xmlns:p14="http://schemas.microsoft.com/office/powerpoint/2010/main" val="341884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Secondary Particles in the Diamond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2" r="7406"/>
          <a:stretch/>
        </p:blipFill>
        <p:spPr>
          <a:xfrm>
            <a:off x="635727" y="2124891"/>
            <a:ext cx="6183084" cy="38410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45530" y="2508068"/>
            <a:ext cx="415398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Number of secondary particles decreases with increasing shielding thickness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689463" y="5898650"/>
            <a:ext cx="4432662" cy="49216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Shielding thickness increases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5530" y="3487782"/>
            <a:ext cx="415398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Knowledge of number of secondary particles with different thickness indicate the </a:t>
            </a:r>
            <a:r>
              <a:rPr lang="en-GB" b="1" dirty="0"/>
              <a:t>location</a:t>
            </a:r>
            <a:r>
              <a:rPr lang="en-GB" dirty="0"/>
              <a:t> of neutron source</a:t>
            </a:r>
          </a:p>
        </p:txBody>
      </p:sp>
    </p:spTree>
    <p:extLst>
      <p:ext uri="{BB962C8B-B14F-4D97-AF65-F5344CB8AC3E}">
        <p14:creationId xmlns:p14="http://schemas.microsoft.com/office/powerpoint/2010/main" val="2539429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Results with Gamma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4" y="2313991"/>
            <a:ext cx="6446760" cy="3862971"/>
          </a:xfrm>
        </p:spPr>
        <p:txBody>
          <a:bodyPr>
            <a:normAutofit/>
          </a:bodyPr>
          <a:lstStyle/>
          <a:p>
            <a:r>
              <a:rPr lang="en-GB" dirty="0"/>
              <a:t>Exposed the detector at Lancaster University to gamma sources such as </a:t>
            </a:r>
            <a:r>
              <a:rPr lang="en-GB" baseline="30000" dirty="0"/>
              <a:t>137</a:t>
            </a:r>
            <a:r>
              <a:rPr lang="en-GB" dirty="0"/>
              <a:t>Cs, </a:t>
            </a:r>
            <a:r>
              <a:rPr lang="en-GB" baseline="30000" dirty="0"/>
              <a:t>60</a:t>
            </a:r>
            <a:r>
              <a:rPr lang="en-GB" dirty="0"/>
              <a:t>Co, </a:t>
            </a:r>
            <a:r>
              <a:rPr lang="en-GB" baseline="30000" dirty="0"/>
              <a:t>152</a:t>
            </a:r>
            <a:r>
              <a:rPr lang="en-GB" dirty="0"/>
              <a:t>Eu</a:t>
            </a:r>
          </a:p>
          <a:p>
            <a:r>
              <a:rPr lang="en-GB" dirty="0"/>
              <a:t>Spectra were not as they supposed to be, </a:t>
            </a:r>
            <a:r>
              <a:rPr lang="en-GB" b="1" dirty="0"/>
              <a:t>diamond thickness is too small </a:t>
            </a:r>
            <a:r>
              <a:rPr lang="en-GB" dirty="0"/>
              <a:t>500µm gamma passes through without interaction.  </a:t>
            </a:r>
          </a:p>
          <a:p>
            <a:r>
              <a:rPr lang="en-GB" b="1" dirty="0">
                <a:solidFill>
                  <a:srgbClr val="FF0000"/>
                </a:solidFill>
              </a:rPr>
              <a:t>Advantages</a:t>
            </a:r>
            <a:r>
              <a:rPr lang="en-GB" dirty="0"/>
              <a:t>: Potential benefits for gamma rejection in mixed radiation environments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830" y="2242703"/>
            <a:ext cx="4382594" cy="28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88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944A-8154-A5BE-47F5-BFD25316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Detector setup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52E00-D289-701F-70C9-226AC6001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FA623E-C9AF-8CC8-C1B1-497544E0DA02}"/>
              </a:ext>
            </a:extLst>
          </p:cNvPr>
          <p:cNvGrpSpPr/>
          <p:nvPr/>
        </p:nvGrpSpPr>
        <p:grpSpPr>
          <a:xfrm>
            <a:off x="751928" y="2101030"/>
            <a:ext cx="6843212" cy="4176215"/>
            <a:chOff x="2099635" y="2088107"/>
            <a:chExt cx="6843212" cy="417621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49F06A1-4EDC-994D-F5FB-9B0E5A5D36B0}"/>
                </a:ext>
              </a:extLst>
            </p:cNvPr>
            <p:cNvSpPr/>
            <p:nvPr/>
          </p:nvSpPr>
          <p:spPr>
            <a:xfrm>
              <a:off x="2099635" y="3231255"/>
              <a:ext cx="1173708" cy="66037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Detector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BD3ED1B-BEAE-1DE9-F642-B809D6CB211C}"/>
                </a:ext>
              </a:extLst>
            </p:cNvPr>
            <p:cNvSpPr/>
            <p:nvPr/>
          </p:nvSpPr>
          <p:spPr>
            <a:xfrm>
              <a:off x="2099635" y="4471409"/>
              <a:ext cx="1173708" cy="660371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Amplifier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5F1B31A-A3D3-949C-47F4-9331C24E14DB}"/>
                </a:ext>
              </a:extLst>
            </p:cNvPr>
            <p:cNvSpPr/>
            <p:nvPr/>
          </p:nvSpPr>
          <p:spPr>
            <a:xfrm>
              <a:off x="7769139" y="4471408"/>
              <a:ext cx="1173708" cy="66037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HV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6D1AB6B-B5E0-6C93-4EC3-AA60F57022CE}"/>
                </a:ext>
              </a:extLst>
            </p:cNvPr>
            <p:cNvSpPr/>
            <p:nvPr/>
          </p:nvSpPr>
          <p:spPr>
            <a:xfrm>
              <a:off x="7769139" y="3231255"/>
              <a:ext cx="1173708" cy="66037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MCA</a:t>
              </a:r>
            </a:p>
          </p:txBody>
        </p:sp>
        <p:sp>
          <p:nvSpPr>
            <p:cNvPr id="9" name="Arrow: Up-Down 8">
              <a:extLst>
                <a:ext uri="{FF2B5EF4-FFF2-40B4-BE49-F238E27FC236}">
                  <a16:creationId xmlns:a16="http://schemas.microsoft.com/office/drawing/2014/main" id="{A4A0F1AD-C281-12EF-4BB3-3CEF1E1F33F3}"/>
                </a:ext>
              </a:extLst>
            </p:cNvPr>
            <p:cNvSpPr/>
            <p:nvPr/>
          </p:nvSpPr>
          <p:spPr>
            <a:xfrm>
              <a:off x="4908802" y="2088107"/>
              <a:ext cx="604894" cy="4176215"/>
            </a:xfrm>
            <a:prstGeom prst="upDown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35F26AD-2220-B763-4B6C-0DEF0CA4F1CF}"/>
                </a:ext>
              </a:extLst>
            </p:cNvPr>
            <p:cNvSpPr/>
            <p:nvPr/>
          </p:nvSpPr>
          <p:spPr>
            <a:xfrm>
              <a:off x="2794536" y="2408499"/>
              <a:ext cx="2006221" cy="49821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On the robot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470C2C-C368-0D38-0D6F-0EE8745284BD}"/>
                </a:ext>
              </a:extLst>
            </p:cNvPr>
            <p:cNvSpPr/>
            <p:nvPr/>
          </p:nvSpPr>
          <p:spPr>
            <a:xfrm>
              <a:off x="5603704" y="2408498"/>
              <a:ext cx="2006221" cy="49821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Off the robot</a:t>
              </a:r>
            </a:p>
          </p:txBody>
        </p: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FB21370A-4DD5-42D3-87FD-4EB244ACC244}"/>
                </a:ext>
              </a:extLst>
            </p:cNvPr>
            <p:cNvCxnSpPr>
              <a:cxnSpLocks/>
              <a:stCxn id="5" idx="1"/>
              <a:endCxn id="7" idx="2"/>
            </p:cNvCxnSpPr>
            <p:nvPr/>
          </p:nvCxnSpPr>
          <p:spPr>
            <a:xfrm rot="10800000" flipH="1" flipV="1">
              <a:off x="2099635" y="3561440"/>
              <a:ext cx="6256358" cy="1570339"/>
            </a:xfrm>
            <a:prstGeom prst="bentConnector4">
              <a:avLst>
                <a:gd name="adj1" fmla="val -3654"/>
                <a:gd name="adj2" fmla="val 180608"/>
              </a:avLst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D77B996-A561-1951-A588-CC605BA26973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>
              <a:off x="2686489" y="3891627"/>
              <a:ext cx="0" cy="57978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F138A57E-A796-E466-8E94-F0F44CFB8E51}"/>
                </a:ext>
              </a:extLst>
            </p:cNvPr>
            <p:cNvCxnSpPr>
              <a:cxnSpLocks/>
              <a:stCxn id="5" idx="0"/>
              <a:endCxn id="8" idx="0"/>
            </p:cNvCxnSpPr>
            <p:nvPr/>
          </p:nvCxnSpPr>
          <p:spPr>
            <a:xfrm rot="5400000" flipH="1" flipV="1">
              <a:off x="5521241" y="396503"/>
              <a:ext cx="12700" cy="5669504"/>
            </a:xfrm>
            <a:prstGeom prst="bentConnector3">
              <a:avLst>
                <a:gd name="adj1" fmla="val 9644772"/>
              </a:avLst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D748FE7-3EBE-6665-EE74-2898F5B0E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034" y="1915121"/>
            <a:ext cx="4357223" cy="130716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E237218-AF71-42BD-C687-46AC1503D573}"/>
              </a:ext>
            </a:extLst>
          </p:cNvPr>
          <p:cNvSpPr txBox="1"/>
          <p:nvPr/>
        </p:nvSpPr>
        <p:spPr>
          <a:xfrm>
            <a:off x="7994168" y="4074153"/>
            <a:ext cx="370409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HV&gt; Cable could be extended to 100m if high quality cable is used (</a:t>
            </a:r>
            <a:r>
              <a:rPr lang="en-GB" b="1" dirty="0"/>
              <a:t>1.6 kg/100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MCA for high accuracy </a:t>
            </a:r>
            <a:r>
              <a:rPr lang="en-GB" b="1" dirty="0"/>
              <a:t>count rate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F4BDC1-F711-E2B2-9C46-82200B6981BC}"/>
              </a:ext>
            </a:extLst>
          </p:cNvPr>
          <p:cNvSpPr txBox="1"/>
          <p:nvPr/>
        </p:nvSpPr>
        <p:spPr>
          <a:xfrm>
            <a:off x="2481784" y="6092983"/>
            <a:ext cx="954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+400 V</a:t>
            </a:r>
          </a:p>
          <a:p>
            <a:endParaRPr lang="en-GB" dirty="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B131DCE-F2AD-0EF1-613C-EA232F2471C1}"/>
              </a:ext>
            </a:extLst>
          </p:cNvPr>
          <p:cNvSpPr/>
          <p:nvPr/>
        </p:nvSpPr>
        <p:spPr>
          <a:xfrm rot="10800000">
            <a:off x="2052048" y="4708753"/>
            <a:ext cx="954038" cy="2081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28FEC2-7D45-AD47-1FBC-4E9620D7C2C4}"/>
              </a:ext>
            </a:extLst>
          </p:cNvPr>
          <p:cNvSpPr txBox="1"/>
          <p:nvPr/>
        </p:nvSpPr>
        <p:spPr>
          <a:xfrm>
            <a:off x="2345474" y="4428477"/>
            <a:ext cx="95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12 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A1618F-37E2-1DAD-B006-ED07024397FA}"/>
              </a:ext>
            </a:extLst>
          </p:cNvPr>
          <p:cNvSpPr txBox="1"/>
          <p:nvPr/>
        </p:nvSpPr>
        <p:spPr>
          <a:xfrm>
            <a:off x="5521825" y="4421930"/>
            <a:ext cx="95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 V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7EC2545-D67B-C357-91CD-4380C058F75E}"/>
              </a:ext>
            </a:extLst>
          </p:cNvPr>
          <p:cNvSpPr/>
          <p:nvPr/>
        </p:nvSpPr>
        <p:spPr>
          <a:xfrm>
            <a:off x="5450166" y="4720472"/>
            <a:ext cx="890940" cy="2144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7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Machine Learning Model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0890" y="2090057"/>
          <a:ext cx="6531430" cy="400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293253" y="2329030"/>
          <a:ext cx="3845009" cy="333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0804">
                  <a:extLst>
                    <a:ext uri="{9D8B030D-6E8A-4147-A177-3AD203B41FA5}">
                      <a16:colId xmlns:a16="http://schemas.microsoft.com/office/drawing/2014/main" val="4073793750"/>
                    </a:ext>
                  </a:extLst>
                </a:gridCol>
                <a:gridCol w="984735">
                  <a:extLst>
                    <a:ext uri="{9D8B030D-6E8A-4147-A177-3AD203B41FA5}">
                      <a16:colId xmlns:a16="http://schemas.microsoft.com/office/drawing/2014/main" val="610495735"/>
                    </a:ext>
                  </a:extLst>
                </a:gridCol>
                <a:gridCol w="984735">
                  <a:extLst>
                    <a:ext uri="{9D8B030D-6E8A-4147-A177-3AD203B41FA5}">
                      <a16:colId xmlns:a16="http://schemas.microsoft.com/office/drawing/2014/main" val="2693736402"/>
                    </a:ext>
                  </a:extLst>
                </a:gridCol>
                <a:gridCol w="984735">
                  <a:extLst>
                    <a:ext uri="{9D8B030D-6E8A-4147-A177-3AD203B41FA5}">
                      <a16:colId xmlns:a16="http://schemas.microsoft.com/office/drawing/2014/main" val="1903177944"/>
                    </a:ext>
                  </a:extLst>
                </a:gridCol>
              </a:tblGrid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Material</a:t>
                      </a:r>
                      <a:endParaRPr lang="en-GB" sz="14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MELCOR</a:t>
                      </a:r>
                      <a:endParaRPr lang="en-GB" sz="14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MAAP</a:t>
                      </a:r>
                      <a:endParaRPr lang="en-GB" sz="14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MCNPX</a:t>
                      </a:r>
                      <a:endParaRPr lang="en-GB" sz="14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39008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UO2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69.4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76.15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75.77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8017398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Zr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25.8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16.59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17.8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6160100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ZrO2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16.6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14.14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13.82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2661754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B4C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0.502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0.59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5551474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Cr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5.9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1.13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1.1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1220187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Cr2O3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0.03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2.732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2.73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2715735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FeO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0.23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11.2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11.2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5012326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Ni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2.53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0.55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0.556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6783832"/>
                  </a:ext>
                </a:extLst>
              </a:tr>
              <a:tr h="333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NiO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0.03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1.2</a:t>
                      </a:r>
                      <a:endParaRPr lang="en-GB" sz="14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1.2</a:t>
                      </a:r>
                      <a:endParaRPr lang="en-GB" sz="14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95432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236475" y="1975564"/>
            <a:ext cx="383310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900" b="1" dirty="0"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Table 1.</a:t>
            </a:r>
            <a:r>
              <a:rPr lang="en-GB" sz="900" dirty="0"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 Corium mixture components inventory at the time of accident in tons.</a:t>
            </a:r>
            <a:endParaRPr lang="en-GB" sz="9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New York"/>
            </a:endParaRPr>
          </a:p>
        </p:txBody>
      </p:sp>
    </p:spTree>
    <p:extLst>
      <p:ext uri="{BB962C8B-B14F-4D97-AF65-F5344CB8AC3E}">
        <p14:creationId xmlns:p14="http://schemas.microsoft.com/office/powerpoint/2010/main" val="1760505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96F40-167C-7C74-F47C-F443D5BFA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0BFCF-6E15-AECC-47B6-CC8AEE700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11280848" cy="38629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/>
              <a:t>Simulation results for the neutron count rate</a:t>
            </a:r>
          </a:p>
          <a:p>
            <a:pPr>
              <a:lnSpc>
                <a:spcPct val="200000"/>
              </a:lnSpc>
            </a:pPr>
            <a:r>
              <a:rPr lang="en-GB" dirty="0"/>
              <a:t>Comparison between Simulation and experimental data </a:t>
            </a:r>
          </a:p>
          <a:p>
            <a:pPr>
              <a:lnSpc>
                <a:spcPct val="200000"/>
              </a:lnSpc>
            </a:pPr>
            <a:r>
              <a:rPr lang="en-GB" dirty="0"/>
              <a:t>Monoenergetic neutron exposure produced by </a:t>
            </a:r>
            <a:r>
              <a:rPr lang="en-GB" b="1" dirty="0"/>
              <a:t>Van de Graaff accelerator, NPL. </a:t>
            </a:r>
            <a:endParaRPr lang="en-GB" dirty="0"/>
          </a:p>
          <a:p>
            <a:pPr marL="0" indent="0">
              <a:lnSpc>
                <a:spcPct val="20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2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23BF-B597-43F1-94B6-13861DD3D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 for attending, 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9E2B71-A89E-4C5F-89E5-622478E55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9072" y="6158300"/>
            <a:ext cx="2743200" cy="365125"/>
          </a:xfrm>
          <a:prstGeom prst="rect">
            <a:avLst/>
          </a:prstGeom>
        </p:spPr>
        <p:txBody>
          <a:bodyPr/>
          <a:lstStyle/>
          <a:p>
            <a:fld id="{6998E55D-8E2A-4AFE-A61C-B5DBBB7761E7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61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889C-EFB1-D0EB-A8AF-58A376B6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Response to Matt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B8F0-C191-7C70-0905-991DA313F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Are we trying to detect the material directly below the robot?</a:t>
            </a:r>
            <a:b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</a:br>
            <a: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	</a:t>
            </a:r>
            <a:r>
              <a:rPr lang="en-GB" sz="2000" dirty="0"/>
              <a:t>Yes, we need no materials in between the detector the corium. </a:t>
            </a:r>
          </a:p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</a:rPr>
              <a:t>Cable selection? </a:t>
            </a:r>
          </a:p>
          <a:p>
            <a: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For the 400V I assume that is very low current? Do you know if it needs to be well regulated.</a:t>
            </a:r>
          </a:p>
          <a:p>
            <a:pPr lvl="2"/>
            <a:r>
              <a:rPr lang="en-GB" dirty="0"/>
              <a:t>Low current, 75mA. </a:t>
            </a:r>
          </a:p>
          <a:p>
            <a:pPr lvl="2"/>
            <a:r>
              <a:rPr lang="en-GB" dirty="0"/>
              <a:t>Yes it is important keep a regulated voltage to ensure consistent and accurate performance</a:t>
            </a:r>
          </a:p>
          <a:p>
            <a:pPr lvl="2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75A78-009C-C876-2E66-050F41E7C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254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Diamond Vs Silicon Carbide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3" y="2117760"/>
            <a:ext cx="5426904" cy="3604030"/>
          </a:xfrm>
        </p:spPr>
        <p:txBody>
          <a:bodyPr>
            <a:normAutofit fontScale="92500"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count rate </a:t>
            </a:r>
            <a:r>
              <a:rPr lang="en-US" dirty="0"/>
              <a:t>of the </a:t>
            </a:r>
            <a:r>
              <a:rPr lang="en-US" b="1" dirty="0"/>
              <a:t>diamond-based</a:t>
            </a:r>
            <a:r>
              <a:rPr lang="en-US" dirty="0"/>
              <a:t> detector has been </a:t>
            </a:r>
            <a:r>
              <a:rPr lang="en-US" b="1" dirty="0"/>
              <a:t>higher</a:t>
            </a:r>
            <a:r>
              <a:rPr lang="en-US" dirty="0"/>
              <a:t> than the count rate of the </a:t>
            </a:r>
            <a:r>
              <a:rPr lang="en-US" dirty="0" err="1"/>
              <a:t>SiC</a:t>
            </a:r>
            <a:r>
              <a:rPr lang="en-US" dirty="0"/>
              <a:t>-based detector. </a:t>
            </a:r>
          </a:p>
          <a:p>
            <a:pPr lvl="1"/>
            <a:r>
              <a:rPr lang="en-US" sz="2000" dirty="0"/>
              <a:t>This fact is due to the smaller thickness of the </a:t>
            </a:r>
            <a:r>
              <a:rPr lang="en-US" sz="2000" b="1" dirty="0"/>
              <a:t>active detection volume</a:t>
            </a:r>
            <a:r>
              <a:rPr lang="en-US" sz="2000" dirty="0"/>
              <a:t> of the </a:t>
            </a:r>
            <a:r>
              <a:rPr lang="en-US" sz="2000" dirty="0" err="1"/>
              <a:t>SiC</a:t>
            </a:r>
            <a:r>
              <a:rPr lang="en-US" sz="2000" dirty="0"/>
              <a:t>-based detector which is limited to </a:t>
            </a:r>
            <a:r>
              <a:rPr lang="en-US" sz="2000" dirty="0">
                <a:solidFill>
                  <a:srgbClr val="FF0000"/>
                </a:solidFill>
              </a:rPr>
              <a:t>21 </a:t>
            </a:r>
            <a:r>
              <a:rPr lang="en-US" sz="2000" dirty="0" err="1">
                <a:solidFill>
                  <a:srgbClr val="FF0000"/>
                </a:solidFill>
              </a:rPr>
              <a:t>μm</a:t>
            </a:r>
            <a:r>
              <a:rPr lang="en-US" sz="2000" dirty="0"/>
              <a:t>. </a:t>
            </a:r>
          </a:p>
          <a:p>
            <a:r>
              <a:rPr lang="en-US" dirty="0"/>
              <a:t>Better </a:t>
            </a:r>
            <a:r>
              <a:rPr lang="en-US" b="1" dirty="0"/>
              <a:t>gamma rejection </a:t>
            </a:r>
            <a:r>
              <a:rPr lang="en-US" dirty="0"/>
              <a:t>of Diamond to that of </a:t>
            </a:r>
            <a:r>
              <a:rPr lang="en-US" dirty="0" err="1"/>
              <a:t>SiC</a:t>
            </a:r>
            <a:endParaRPr lang="en-US" dirty="0"/>
          </a:p>
          <a:p>
            <a:r>
              <a:rPr lang="en-US" dirty="0"/>
              <a:t>PKA in diamond will create fewer atomic displacements than </a:t>
            </a:r>
            <a:r>
              <a:rPr lang="en-US" dirty="0" err="1"/>
              <a:t>SiC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58635" y="2117760"/>
          <a:ext cx="5239623" cy="2631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48839">
                  <a:extLst>
                    <a:ext uri="{9D8B030D-6E8A-4147-A177-3AD203B41FA5}">
                      <a16:colId xmlns:a16="http://schemas.microsoft.com/office/drawing/2014/main" val="4207162966"/>
                    </a:ext>
                  </a:extLst>
                </a:gridCol>
                <a:gridCol w="1031531">
                  <a:extLst>
                    <a:ext uri="{9D8B030D-6E8A-4147-A177-3AD203B41FA5}">
                      <a16:colId xmlns:a16="http://schemas.microsoft.com/office/drawing/2014/main" val="1997135195"/>
                    </a:ext>
                  </a:extLst>
                </a:gridCol>
                <a:gridCol w="1559253">
                  <a:extLst>
                    <a:ext uri="{9D8B030D-6E8A-4147-A177-3AD203B41FA5}">
                      <a16:colId xmlns:a16="http://schemas.microsoft.com/office/drawing/2014/main" val="131897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parameter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SiC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Diamond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11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Electron mobility</a:t>
                      </a:r>
                      <a:r>
                        <a:rPr lang="en-GB" sz="1800" u="none" strike="noStrike" kern="1200" baseline="0" dirty="0"/>
                        <a:t>(cm2/Vs)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62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u="none" strike="noStrike" baseline="0" dirty="0"/>
                        <a:t>displacement</a:t>
                      </a:r>
                    </a:p>
                    <a:p>
                      <a:pPr algn="l"/>
                      <a:r>
                        <a:rPr lang="en-GB" sz="1800" u="none" strike="noStrike" baseline="0" dirty="0"/>
                        <a:t>energy (eV)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20-30</a:t>
                      </a:r>
                    </a:p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40-50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656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DPA(x10E-20)</a:t>
                      </a:r>
                      <a:br>
                        <a:rPr lang="en-GB" dirty="0"/>
                      </a:br>
                      <a:r>
                        <a:rPr lang="en-GB" dirty="0"/>
                        <a:t>(</a:t>
                      </a:r>
                      <a:r>
                        <a:rPr lang="en-GB" sz="1600" dirty="0"/>
                        <a:t>under 1MeV neutron flux)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11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Average PKA energy(</a:t>
                      </a:r>
                      <a:r>
                        <a:rPr lang="en-GB" dirty="0" err="1"/>
                        <a:t>keV</a:t>
                      </a:r>
                      <a:r>
                        <a:rPr lang="en-GB" dirty="0"/>
                        <a:t>) </a:t>
                      </a:r>
                      <a:br>
                        <a:rPr lang="en-GB" dirty="0"/>
                      </a:br>
                      <a:r>
                        <a:rPr lang="en-GB" sz="1600" dirty="0"/>
                        <a:t>under 1MeV neutron flux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73.68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134.30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86107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153827" y="5507049"/>
            <a:ext cx="2136617" cy="461665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200" dirty="0"/>
              <a:t>DPA: displacement per atom</a:t>
            </a:r>
          </a:p>
          <a:p>
            <a:r>
              <a:rPr lang="en-US" sz="1200" dirty="0"/>
              <a:t>PKA: </a:t>
            </a:r>
            <a:r>
              <a:rPr lang="en-GB" sz="1200" dirty="0"/>
              <a:t>primary knock-on atom</a:t>
            </a:r>
          </a:p>
        </p:txBody>
      </p:sp>
      <p:sp>
        <p:nvSpPr>
          <p:cNvPr id="8" name="Rectangle 7"/>
          <p:cNvSpPr/>
          <p:nvPr/>
        </p:nvSpPr>
        <p:spPr>
          <a:xfrm>
            <a:off x="983809" y="5971256"/>
            <a:ext cx="5594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Z. Zhang and M. D. </a:t>
            </a:r>
            <a:r>
              <a:rPr lang="en-GB" sz="1200" dirty="0" err="1">
                <a:latin typeface="Calibri" panose="020F0502020204030204" pitchFamily="34" charset="0"/>
                <a:ea typeface="Malgun Gothic" panose="020B0503020000020004" pitchFamily="34" charset="-127"/>
              </a:rPr>
              <a:t>Aspinal</a:t>
            </a:r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, “Comparison of neutron detection performance of four thin-film semiconductor neutron detectors based on geant4,” </a:t>
            </a:r>
            <a:r>
              <a:rPr lang="en-GB" sz="1200" i="1" dirty="0">
                <a:latin typeface="Calibri" panose="020F0502020204030204" pitchFamily="34" charset="0"/>
                <a:ea typeface="Malgun Gothic" panose="020B0503020000020004" pitchFamily="34" charset="-127"/>
              </a:rPr>
              <a:t>Sensors</a:t>
            </a:r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, vol. 21, no. 23, 2021, </a:t>
            </a:r>
            <a:r>
              <a:rPr lang="en-GB" sz="1200" dirty="0" err="1">
                <a:latin typeface="Calibri" panose="020F0502020204030204" pitchFamily="34" charset="0"/>
                <a:ea typeface="Malgun Gothic" panose="020B0503020000020004" pitchFamily="34" charset="-127"/>
              </a:rPr>
              <a:t>doi</a:t>
            </a:r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: 10.3390/s21237930.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27132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Diamond Vs Silicon Carbide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312" y="2007783"/>
            <a:ext cx="4769234" cy="3587259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GB" b="1" dirty="0"/>
              <a:t>Experiment</a:t>
            </a:r>
            <a:r>
              <a:rPr lang="en-GB" dirty="0"/>
              <a:t> done </a:t>
            </a:r>
            <a:r>
              <a:rPr lang="en-GB" b="1" dirty="0"/>
              <a:t>MINERVE</a:t>
            </a:r>
            <a:r>
              <a:rPr lang="en-GB" dirty="0"/>
              <a:t> facility at CEA </a:t>
            </a:r>
            <a:r>
              <a:rPr lang="en-GB" dirty="0" err="1"/>
              <a:t>Cadarache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The experiment show that </a:t>
            </a:r>
            <a:r>
              <a:rPr lang="en-GB" b="1" dirty="0"/>
              <a:t>diamond</a:t>
            </a:r>
            <a:r>
              <a:rPr lang="en-GB" dirty="0"/>
              <a:t> has higher gamma rejection, as well as higher detection efficiency. </a:t>
            </a:r>
          </a:p>
          <a:p>
            <a:pPr lvl="1"/>
            <a:r>
              <a:rPr lang="en-US" dirty="0"/>
              <a:t>It also shows that the diamond has a better signal-to-noise ratio than the </a:t>
            </a:r>
            <a:r>
              <a:rPr lang="en-US" dirty="0" err="1"/>
              <a:t>SiC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7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78957" y="5707791"/>
            <a:ext cx="5314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O. Obraztsova </a:t>
            </a:r>
            <a:r>
              <a:rPr lang="en-GB" sz="1200" i="1" dirty="0">
                <a:latin typeface="Calibri" panose="020F0502020204030204" pitchFamily="34" charset="0"/>
                <a:ea typeface="Malgun Gothic" panose="020B0503020000020004" pitchFamily="34" charset="-127"/>
              </a:rPr>
              <a:t>et al.</a:t>
            </a:r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, “Comparison between Silicon Carbide and Diamond for Thermal Neutron Detection at Room Temperature,” </a:t>
            </a:r>
            <a:r>
              <a:rPr lang="en-GB" sz="1200" i="1" dirty="0">
                <a:latin typeface="Calibri" panose="020F0502020204030204" pitchFamily="34" charset="0"/>
                <a:ea typeface="Malgun Gothic" panose="020B0503020000020004" pitchFamily="34" charset="-127"/>
              </a:rPr>
              <a:t>IEEE Trans. </a:t>
            </a:r>
            <a:r>
              <a:rPr lang="en-GB" sz="1200" i="1" dirty="0" err="1">
                <a:latin typeface="Calibri" panose="020F0502020204030204" pitchFamily="34" charset="0"/>
                <a:ea typeface="Malgun Gothic" panose="020B0503020000020004" pitchFamily="34" charset="-127"/>
              </a:rPr>
              <a:t>Nucl</a:t>
            </a:r>
            <a:r>
              <a:rPr lang="en-GB" sz="1200" i="1" dirty="0">
                <a:latin typeface="Calibri" panose="020F0502020204030204" pitchFamily="34" charset="0"/>
                <a:ea typeface="Malgun Gothic" panose="020B0503020000020004" pitchFamily="34" charset="-127"/>
              </a:rPr>
              <a:t>. Sci.</a:t>
            </a:r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, vol. 67, no. 5, pp. 863–871, 2020, </a:t>
            </a:r>
            <a:r>
              <a:rPr lang="en-GB" sz="1200" dirty="0" err="1">
                <a:latin typeface="Calibri" panose="020F0502020204030204" pitchFamily="34" charset="0"/>
                <a:ea typeface="Malgun Gothic" panose="020B0503020000020004" pitchFamily="34" charset="-127"/>
              </a:rPr>
              <a:t>doi</a:t>
            </a:r>
            <a:r>
              <a:rPr lang="en-GB" sz="1200" dirty="0">
                <a:latin typeface="Calibri" panose="020F0502020204030204" pitchFamily="34" charset="0"/>
                <a:ea typeface="Malgun Gothic" panose="020B0503020000020004" pitchFamily="34" charset="-127"/>
              </a:rPr>
              <a:t>: 10.1109/TNS.2020.2981059</a:t>
            </a:r>
            <a:endParaRPr lang="en-GB" sz="1200" dirty="0"/>
          </a:p>
        </p:txBody>
      </p:sp>
      <p:sp>
        <p:nvSpPr>
          <p:cNvPr id="11" name="Rectangle 10"/>
          <p:cNvSpPr/>
          <p:nvPr/>
        </p:nvSpPr>
        <p:spPr>
          <a:xfrm>
            <a:off x="5693434" y="2093252"/>
            <a:ext cx="5297473" cy="313932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-Roman"/>
              </a:rPr>
              <a:t>In the same experiment: it Was observed the </a:t>
            </a:r>
            <a:r>
              <a:rPr lang="en-US" b="1" dirty="0">
                <a:latin typeface="Times-Roman"/>
              </a:rPr>
              <a:t>diamond</a:t>
            </a:r>
            <a:r>
              <a:rPr lang="en-US" dirty="0">
                <a:latin typeface="Times-Roman"/>
              </a:rPr>
              <a:t> reaction peak shifting and count rate reduction after </a:t>
            </a:r>
            <a:r>
              <a:rPr lang="en-US" dirty="0">
                <a:solidFill>
                  <a:srgbClr val="FF0000"/>
                </a:solidFill>
                <a:latin typeface="Times-Roman"/>
              </a:rPr>
              <a:t>600s</a:t>
            </a:r>
            <a:r>
              <a:rPr lang="en-US" dirty="0">
                <a:latin typeface="Times-Roman"/>
              </a:rPr>
              <a:t> of neutron irradiation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-Roman"/>
              </a:rPr>
              <a:t>The same effect was noticed for the semi-insulating </a:t>
            </a:r>
            <a:r>
              <a:rPr lang="en-US" dirty="0" err="1">
                <a:latin typeface="Times-Roman"/>
              </a:rPr>
              <a:t>SiC</a:t>
            </a:r>
            <a:r>
              <a:rPr lang="en-US" dirty="0">
                <a:latin typeface="Times-Roman"/>
              </a:rPr>
              <a:t> detectors but </a:t>
            </a:r>
            <a:r>
              <a:rPr lang="en-US" dirty="0">
                <a:solidFill>
                  <a:srgbClr val="FF0000"/>
                </a:solidFill>
                <a:latin typeface="Times-Roman"/>
              </a:rPr>
              <a:t>not for the epitaxial </a:t>
            </a:r>
            <a:r>
              <a:rPr lang="en-US" dirty="0" err="1">
                <a:solidFill>
                  <a:srgbClr val="FF0000"/>
                </a:solidFill>
                <a:latin typeface="Times-Roman"/>
              </a:rPr>
              <a:t>SiC</a:t>
            </a:r>
            <a:r>
              <a:rPr lang="en-US" dirty="0">
                <a:latin typeface="Times-Roman"/>
              </a:rPr>
              <a:t> detectors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-Roman"/>
              </a:rPr>
              <a:t>This effect </a:t>
            </a:r>
            <a:r>
              <a:rPr lang="en-US" dirty="0">
                <a:latin typeface="Times-Roman"/>
              </a:rPr>
              <a:t>could be minimized by the reduction of the diamond thickness and by the increase in the applied bias voltage</a:t>
            </a:r>
            <a:endParaRPr lang="en-GB" dirty="0"/>
          </a:p>
          <a:p>
            <a:endParaRPr lang="en-US" dirty="0">
              <a:latin typeface="Times-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8183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evidence of radiation hardness of Diamond-based sensor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3" y="2185666"/>
            <a:ext cx="10044172" cy="1313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Some experiment reported that for a 25 µm thick diamond no effects are visible up to a 14 MeV neutron effluence of </a:t>
            </a:r>
            <a:r>
              <a:rPr lang="en-US" sz="2400" dirty="0">
                <a:solidFill>
                  <a:srgbClr val="FF0000"/>
                </a:solidFill>
              </a:rPr>
              <a:t>2x10</a:t>
            </a:r>
            <a:r>
              <a:rPr lang="en-US" sz="2400" baseline="30000" dirty="0">
                <a:solidFill>
                  <a:srgbClr val="FF0000"/>
                </a:solidFill>
              </a:rPr>
              <a:t>14</a:t>
            </a:r>
            <a:r>
              <a:rPr lang="en-US" sz="2400" dirty="0">
                <a:solidFill>
                  <a:srgbClr val="FF0000"/>
                </a:solidFill>
              </a:rPr>
              <a:t> n/cm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8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83773" y="4149784"/>
            <a:ext cx="10044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Whereas in another experiment after a effluence of </a:t>
            </a:r>
            <a:r>
              <a:rPr lang="en-US" sz="2400" dirty="0">
                <a:solidFill>
                  <a:srgbClr val="FF0000"/>
                </a:solidFill>
              </a:rPr>
              <a:t>2x10</a:t>
            </a:r>
            <a:r>
              <a:rPr lang="en-US" sz="2400" baseline="30000" dirty="0">
                <a:solidFill>
                  <a:srgbClr val="FF0000"/>
                </a:solidFill>
              </a:rPr>
              <a:t>16</a:t>
            </a:r>
            <a:r>
              <a:rPr lang="en-US" sz="2400" dirty="0">
                <a:solidFill>
                  <a:srgbClr val="FF0000"/>
                </a:solidFill>
              </a:rPr>
              <a:t> n/cm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000000"/>
                </a:solidFill>
              </a:rPr>
              <a:t>, the 25 </a:t>
            </a:r>
            <a:r>
              <a:rPr lang="en-US" sz="2400" dirty="0"/>
              <a:t>µ</a:t>
            </a:r>
            <a:r>
              <a:rPr lang="en-US" sz="2400" dirty="0">
                <a:solidFill>
                  <a:srgbClr val="000000"/>
                </a:solidFill>
              </a:rPr>
              <a:t>m thick diamond showed a severe degradation in efficiency and energy resolution, from 100% to 47% and from 1.4% to 10.3%, respectively</a:t>
            </a:r>
            <a:endParaRPr lang="en-GB" sz="2400" dirty="0"/>
          </a:p>
        </p:txBody>
      </p:sp>
      <p:sp>
        <p:nvSpPr>
          <p:cNvPr id="7" name="Rectangle 6"/>
          <p:cNvSpPr/>
          <p:nvPr/>
        </p:nvSpPr>
        <p:spPr>
          <a:xfrm>
            <a:off x="798634" y="2993239"/>
            <a:ext cx="3688391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200" dirty="0"/>
              <a:t>Pillon, M.; etl. </a:t>
            </a:r>
            <a:r>
              <a:rPr lang="en-US" sz="1200" dirty="0"/>
              <a:t>Radiation tolerance of a high quality synthetic single crystal chemical vapor deposition diamond detector irradiated by 14.8 MeV </a:t>
            </a:r>
            <a:r>
              <a:rPr lang="en-GB" sz="1200" dirty="0"/>
              <a:t>neutrons. J. Appl. Phys. 2008, 104, 054513</a:t>
            </a:r>
          </a:p>
        </p:txBody>
      </p:sp>
      <p:sp>
        <p:nvSpPr>
          <p:cNvPr id="9" name="Rectangle 8"/>
          <p:cNvSpPr/>
          <p:nvPr/>
        </p:nvSpPr>
        <p:spPr>
          <a:xfrm>
            <a:off x="798634" y="5446652"/>
            <a:ext cx="4678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/>
              <a:t>Almaviva, etl.  </a:t>
            </a:r>
            <a:r>
              <a:rPr lang="en-US" sz="1200" dirty="0"/>
              <a:t>Characterization of damage induced by heavy neutron irradiation on multilayered L6iF-single crystal chemical vapor deposition</a:t>
            </a:r>
          </a:p>
          <a:p>
            <a:r>
              <a:rPr lang="en-US" sz="1200" dirty="0"/>
              <a:t>diamond detectors. J. Appl. Phys. 2009</a:t>
            </a:r>
            <a:endParaRPr lang="en-GB" sz="1200" dirty="0"/>
          </a:p>
        </p:txBody>
      </p:sp>
      <p:sp>
        <p:nvSpPr>
          <p:cNvPr id="11" name="Rectangle 10"/>
          <p:cNvSpPr/>
          <p:nvPr/>
        </p:nvSpPr>
        <p:spPr>
          <a:xfrm>
            <a:off x="8646059" y="2915215"/>
            <a:ext cx="2598345" cy="11380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Neutron effluence inside Fukushima melted core is </a:t>
            </a:r>
            <a:r>
              <a:rPr lang="en-US" b="1" dirty="0"/>
              <a:t>~</a:t>
            </a:r>
            <a:r>
              <a:rPr lang="en-GB" b="1" dirty="0"/>
              <a:t> </a:t>
            </a:r>
            <a:r>
              <a:rPr lang="en-GB" sz="2000" b="1" dirty="0"/>
              <a:t>10</a:t>
            </a:r>
            <a:r>
              <a:rPr lang="en-GB" sz="2000" b="1" baseline="30000" dirty="0"/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597612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evidence of radiation hardness of Diamond-based sensor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529" y="2401928"/>
            <a:ext cx="5097101" cy="267765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Few experimental data are available in the literature for gamma exposure </a:t>
            </a:r>
          </a:p>
          <a:p>
            <a:pPr marL="0" indent="0">
              <a:buNone/>
            </a:pPr>
            <a:r>
              <a:rPr lang="en-GB" sz="2400" dirty="0"/>
              <a:t>One experiment where diamond exposed to a high dose up to </a:t>
            </a:r>
            <a:r>
              <a:rPr lang="en-GB" sz="2400" b="1" dirty="0"/>
              <a:t>5MGy</a:t>
            </a:r>
            <a:r>
              <a:rPr lang="en-GB" sz="2400" dirty="0"/>
              <a:t> of </a:t>
            </a:r>
            <a:r>
              <a:rPr lang="en-GB" sz="2400" baseline="30000" dirty="0"/>
              <a:t>60</a:t>
            </a:r>
            <a:r>
              <a:rPr lang="en-GB" sz="2400" dirty="0"/>
              <a:t>Co Energy-gamma=1250keV, showed a damage to the metal contact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9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3773" y="562921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 err="1"/>
              <a:t>Grácio</a:t>
            </a:r>
            <a:r>
              <a:rPr lang="en-GB" sz="1200" dirty="0"/>
              <a:t>, J.; Fan, Q.H.; </a:t>
            </a:r>
            <a:r>
              <a:rPr lang="en-GB" sz="1200" dirty="0" err="1"/>
              <a:t>Madaleno</a:t>
            </a:r>
            <a:r>
              <a:rPr lang="en-GB" sz="1200" dirty="0"/>
              <a:t>, J.C. Diamond growth by chemical vapour deposition. J. Phys. D Appl. Phys. 2010</a:t>
            </a:r>
          </a:p>
        </p:txBody>
      </p:sp>
      <p:sp>
        <p:nvSpPr>
          <p:cNvPr id="6" name="Rectangle 5"/>
          <p:cNvSpPr/>
          <p:nvPr/>
        </p:nvSpPr>
        <p:spPr>
          <a:xfrm>
            <a:off x="7067739" y="2401928"/>
            <a:ext cx="4701766" cy="2677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/>
              <a:t>Inside the melted core radiation intensity could reach </a:t>
            </a:r>
            <a:r>
              <a:rPr lang="en-GB" sz="2400" b="1" dirty="0"/>
              <a:t>1000 </a:t>
            </a:r>
            <a:r>
              <a:rPr lang="en-GB" sz="2400" b="1" dirty="0" err="1"/>
              <a:t>Gy</a:t>
            </a:r>
            <a:r>
              <a:rPr lang="en-GB" sz="2400" b="1" dirty="0"/>
              <a:t>/h</a:t>
            </a:r>
          </a:p>
          <a:p>
            <a:endParaRPr lang="en-US" sz="2400" dirty="0"/>
          </a:p>
          <a:p>
            <a:r>
              <a:rPr lang="en-GB" sz="2400" dirty="0"/>
              <a:t>The pressure vessel is flooded with water which acts as a radiation shield. </a:t>
            </a:r>
            <a:r>
              <a:rPr lang="en-GB" sz="2400" dirty="0">
                <a:solidFill>
                  <a:srgbClr val="FF0000"/>
                </a:solidFill>
              </a:rPr>
              <a:t>Is the robot submerged?</a:t>
            </a:r>
          </a:p>
          <a:p>
            <a:endParaRPr lang="en-GB" sz="2400" dirty="0"/>
          </a:p>
        </p:txBody>
      </p:sp>
      <p:sp>
        <p:nvSpPr>
          <p:cNvPr id="8" name="Right Arrow 7"/>
          <p:cNvSpPr/>
          <p:nvPr/>
        </p:nvSpPr>
        <p:spPr>
          <a:xfrm>
            <a:off x="5694630" y="3547889"/>
            <a:ext cx="1367073" cy="74044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However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3021038"/>
      </p:ext>
    </p:extLst>
  </p:cSld>
  <p:clrMapOvr>
    <a:masterClrMapping/>
  </p:clrMapOvr>
</p:sld>
</file>

<file path=ppt/theme/theme1.xml><?xml version="1.0" encoding="utf-8"?>
<a:theme xmlns:a="http://schemas.openxmlformats.org/drawingml/2006/main" name="LUPowerPointSlides16-9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546A"/>
      </a:hlink>
      <a:folHlink>
        <a:srgbClr val="44546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3488</TotalTime>
  <Words>1809</Words>
  <Application>Microsoft Office PowerPoint</Application>
  <PresentationFormat>Widescreen</PresentationFormat>
  <Paragraphs>467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CMBX12</vt:lpstr>
      <vt:lpstr>Courier New</vt:lpstr>
      <vt:lpstr>Times</vt:lpstr>
      <vt:lpstr>Times-Roman</vt:lpstr>
      <vt:lpstr>LUPowerPointSlides16-9</vt:lpstr>
      <vt:lpstr>RHINO: Radiation Hardened robotics for remote INspectiOn</vt:lpstr>
      <vt:lpstr>Content</vt:lpstr>
      <vt:lpstr>Project Overview (RHINO) </vt:lpstr>
      <vt:lpstr>My Role in the RHINO project</vt:lpstr>
      <vt:lpstr>Overview</vt:lpstr>
      <vt:lpstr>Work Plan Overview </vt:lpstr>
      <vt:lpstr>Why Choose Diamond Detector</vt:lpstr>
      <vt:lpstr>Lancaster diamond detector </vt:lpstr>
      <vt:lpstr>Measurement setup </vt:lpstr>
      <vt:lpstr>LU Diamond Detector Set up </vt:lpstr>
      <vt:lpstr>LU Diamond Detector Set up </vt:lpstr>
      <vt:lpstr>Rectangular signal (Charged particle) </vt:lpstr>
      <vt:lpstr>Triangular Signal (γ)</vt:lpstr>
      <vt:lpstr>External potential facilities</vt:lpstr>
      <vt:lpstr>Geant4 MC Simulation</vt:lpstr>
      <vt:lpstr>Simulated Cf252 spectrum </vt:lpstr>
      <vt:lpstr>Energy deposition Vs Shielding </vt:lpstr>
      <vt:lpstr>Number of Interactions Vs Shielding </vt:lpstr>
      <vt:lpstr>Simulation of 226Ra Gamma Energy Spectrum</vt:lpstr>
      <vt:lpstr>Secondary Particles in the Diamond</vt:lpstr>
      <vt:lpstr>Experimental Results with Gamma sources</vt:lpstr>
      <vt:lpstr>Detector setup </vt:lpstr>
      <vt:lpstr>Machine Learning Model </vt:lpstr>
      <vt:lpstr>Future work</vt:lpstr>
      <vt:lpstr>Thank you for attending, any questions?</vt:lpstr>
      <vt:lpstr>Response to Matt questions </vt:lpstr>
      <vt:lpstr>Diamond Vs Silicon Carbide</vt:lpstr>
      <vt:lpstr>Diamond Vs Silicon Carbide</vt:lpstr>
      <vt:lpstr>Experimental evidence of radiation hardness of Diamond-based sensor</vt:lpstr>
      <vt:lpstr>Experimental evidence of radiation hardness of Diamond-based sensor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RHINO: Radiation Hardened robotics for remote INspectiOn</dc:title>
  <dc:creator>Alrawash, Saed</dc:creator>
  <cp:lastModifiedBy>Saed Alrawash</cp:lastModifiedBy>
  <cp:revision>56</cp:revision>
  <dcterms:created xsi:type="dcterms:W3CDTF">2023-05-11T11:36:02Z</dcterms:created>
  <dcterms:modified xsi:type="dcterms:W3CDTF">2024-09-30T08:50:53Z</dcterms:modified>
</cp:coreProperties>
</file>