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4" r:id="rId3"/>
    <p:sldId id="275" r:id="rId4"/>
    <p:sldId id="276" r:id="rId5"/>
    <p:sldId id="280" r:id="rId6"/>
    <p:sldId id="281" r:id="rId7"/>
    <p:sldId id="271" r:id="rId8"/>
    <p:sldId id="27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rawash, Saed" initials="AS" lastIdx="2" clrIdx="0">
    <p:extLst>
      <p:ext uri="{19B8F6BF-5375-455C-9EA6-DF929625EA0E}">
        <p15:presenceInfo xmlns:p15="http://schemas.microsoft.com/office/powerpoint/2012/main" userId="S::alrawass@lancaster.ac.uk::59662ac4-f811-485c-a809-a1bfd9db98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3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6C48EE-6EEE-4018-A86F-D0BFD3B17A0F}" type="doc">
      <dgm:prSet loTypeId="urn:microsoft.com/office/officeart/2005/8/layout/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6DB1D73-B368-4206-B4D2-5A26CA7FE7A5}">
      <dgm:prSet phldrT="[Text]"/>
      <dgm:spPr/>
      <dgm:t>
        <a:bodyPr/>
        <a:lstStyle/>
        <a:p>
          <a:r>
            <a:rPr lang="en-US" dirty="0"/>
            <a:t>Unknown fuel debris sample</a:t>
          </a:r>
        </a:p>
      </dgm:t>
    </dgm:pt>
    <dgm:pt modelId="{70C7978E-3527-41A3-A25C-477C9E29DD18}" type="parTrans" cxnId="{0111F44D-F3E2-4751-B25A-6556952F1B99}">
      <dgm:prSet/>
      <dgm:spPr/>
      <dgm:t>
        <a:bodyPr/>
        <a:lstStyle/>
        <a:p>
          <a:endParaRPr lang="en-US"/>
        </a:p>
      </dgm:t>
    </dgm:pt>
    <dgm:pt modelId="{E89CF233-BEA3-479F-97AF-54A02C4B2D99}" type="sibTrans" cxnId="{0111F44D-F3E2-4751-B25A-6556952F1B99}">
      <dgm:prSet/>
      <dgm:spPr/>
      <dgm:t>
        <a:bodyPr/>
        <a:lstStyle/>
        <a:p>
          <a:endParaRPr lang="en-US" dirty="0"/>
        </a:p>
      </dgm:t>
    </dgm:pt>
    <dgm:pt modelId="{1E5D9C2A-9C48-4B6B-8030-996671BCE96D}">
      <dgm:prSet phldrT="[Text]"/>
      <dgm:spPr/>
      <dgm:t>
        <a:bodyPr/>
        <a:lstStyle/>
        <a:p>
          <a:r>
            <a:rPr lang="en-US" dirty="0"/>
            <a:t>Diamond detector response </a:t>
          </a:r>
        </a:p>
      </dgm:t>
    </dgm:pt>
    <dgm:pt modelId="{3C9AECD5-A00E-4882-A274-D5D34AFA9E96}" type="parTrans" cxnId="{8E442319-C896-4AF7-B6A2-FAA0CA576949}">
      <dgm:prSet/>
      <dgm:spPr/>
      <dgm:t>
        <a:bodyPr/>
        <a:lstStyle/>
        <a:p>
          <a:endParaRPr lang="en-US"/>
        </a:p>
      </dgm:t>
    </dgm:pt>
    <dgm:pt modelId="{4F8B511B-08A2-4CCA-9C04-8045DD59A417}" type="sibTrans" cxnId="{8E442319-C896-4AF7-B6A2-FAA0CA576949}">
      <dgm:prSet/>
      <dgm:spPr/>
      <dgm:t>
        <a:bodyPr/>
        <a:lstStyle/>
        <a:p>
          <a:endParaRPr lang="en-US"/>
        </a:p>
      </dgm:t>
    </dgm:pt>
    <dgm:pt modelId="{0AD60CBD-0E69-4079-A226-1855C5C4D96E}">
      <dgm:prSet phldrT="[Text]"/>
      <dgm:spPr/>
      <dgm:t>
        <a:bodyPr/>
        <a:lstStyle/>
        <a:p>
          <a:r>
            <a:rPr lang="en-US" dirty="0"/>
            <a:t>Data acquisition system</a:t>
          </a:r>
        </a:p>
        <a:p>
          <a:r>
            <a:rPr lang="en-US" b="1" dirty="0"/>
            <a:t>Counting mode</a:t>
          </a:r>
        </a:p>
      </dgm:t>
    </dgm:pt>
    <dgm:pt modelId="{8E0CE754-7DD2-4EE6-9B51-3FCA3E1EF922}" type="parTrans" cxnId="{268EED4B-AF96-4006-A25A-A3836D174E7B}">
      <dgm:prSet/>
      <dgm:spPr/>
      <dgm:t>
        <a:bodyPr/>
        <a:lstStyle/>
        <a:p>
          <a:endParaRPr lang="en-US"/>
        </a:p>
      </dgm:t>
    </dgm:pt>
    <dgm:pt modelId="{A4AAD26A-AC2D-46AF-801B-4840271A966E}" type="sibTrans" cxnId="{268EED4B-AF96-4006-A25A-A3836D174E7B}">
      <dgm:prSet/>
      <dgm:spPr/>
      <dgm:t>
        <a:bodyPr/>
        <a:lstStyle/>
        <a:p>
          <a:endParaRPr lang="en-US"/>
        </a:p>
      </dgm:t>
    </dgm:pt>
    <dgm:pt modelId="{DC1428DC-9F68-415F-89B3-FF34D76C1F09}">
      <dgm:prSet phldrT="[Text]"/>
      <dgm:spPr/>
      <dgm:t>
        <a:bodyPr/>
        <a:lstStyle/>
        <a:p>
          <a:r>
            <a:rPr lang="en-US" dirty="0"/>
            <a:t>Trained Machine Learning </a:t>
          </a:r>
        </a:p>
      </dgm:t>
    </dgm:pt>
    <dgm:pt modelId="{4494E5B5-058B-44E1-ACD5-12D501F27A79}" type="parTrans" cxnId="{B7065F6E-3F8D-421C-A239-C19952009935}">
      <dgm:prSet/>
      <dgm:spPr/>
      <dgm:t>
        <a:bodyPr/>
        <a:lstStyle/>
        <a:p>
          <a:endParaRPr lang="en-US"/>
        </a:p>
      </dgm:t>
    </dgm:pt>
    <dgm:pt modelId="{A3F53A6D-C5EB-4E1F-B1F0-65C19A725934}" type="sibTrans" cxnId="{B7065F6E-3F8D-421C-A239-C19952009935}">
      <dgm:prSet/>
      <dgm:spPr/>
      <dgm:t>
        <a:bodyPr/>
        <a:lstStyle/>
        <a:p>
          <a:endParaRPr lang="en-US"/>
        </a:p>
      </dgm:t>
    </dgm:pt>
    <dgm:pt modelId="{D9CAD891-DF2A-4872-B2FE-5EE4FAA547F5}">
      <dgm:prSet phldrT="[Text]"/>
      <dgm:spPr/>
      <dgm:t>
        <a:bodyPr/>
        <a:lstStyle/>
        <a:p>
          <a:r>
            <a:rPr lang="en-US" dirty="0"/>
            <a:t>Fuel material Identification </a:t>
          </a:r>
        </a:p>
      </dgm:t>
    </dgm:pt>
    <dgm:pt modelId="{43642386-79A1-4D75-96A9-B6D67601881A}" type="parTrans" cxnId="{D1BE1A61-1A14-4CB8-8A45-9DC1895752F3}">
      <dgm:prSet/>
      <dgm:spPr/>
      <dgm:t>
        <a:bodyPr/>
        <a:lstStyle/>
        <a:p>
          <a:endParaRPr lang="en-US"/>
        </a:p>
      </dgm:t>
    </dgm:pt>
    <dgm:pt modelId="{34D42FCC-B50D-4770-A4E1-6CD981F30593}" type="sibTrans" cxnId="{D1BE1A61-1A14-4CB8-8A45-9DC1895752F3}">
      <dgm:prSet/>
      <dgm:spPr/>
      <dgm:t>
        <a:bodyPr/>
        <a:lstStyle/>
        <a:p>
          <a:endParaRPr lang="en-US"/>
        </a:p>
      </dgm:t>
    </dgm:pt>
    <dgm:pt modelId="{68C07936-3A41-4675-8F76-D02E6D0489E0}" type="pres">
      <dgm:prSet presAssocID="{966C48EE-6EEE-4018-A86F-D0BFD3B17A0F}" presName="diagram" presStyleCnt="0">
        <dgm:presLayoutVars>
          <dgm:dir/>
          <dgm:resizeHandles val="exact"/>
        </dgm:presLayoutVars>
      </dgm:prSet>
      <dgm:spPr/>
    </dgm:pt>
    <dgm:pt modelId="{5265969A-2851-4539-982C-8D78B0FA5582}" type="pres">
      <dgm:prSet presAssocID="{B6DB1D73-B368-4206-B4D2-5A26CA7FE7A5}" presName="node" presStyleLbl="node1" presStyleIdx="0" presStyleCnt="5">
        <dgm:presLayoutVars>
          <dgm:bulletEnabled val="1"/>
        </dgm:presLayoutVars>
      </dgm:prSet>
      <dgm:spPr/>
    </dgm:pt>
    <dgm:pt modelId="{E766BB18-FEB3-47BE-83DC-97765C579456}" type="pres">
      <dgm:prSet presAssocID="{E89CF233-BEA3-479F-97AF-54A02C4B2D99}" presName="sibTrans" presStyleLbl="sibTrans2D1" presStyleIdx="0" presStyleCnt="4"/>
      <dgm:spPr/>
    </dgm:pt>
    <dgm:pt modelId="{280693B0-F799-4349-A335-34827F3D127F}" type="pres">
      <dgm:prSet presAssocID="{E89CF233-BEA3-479F-97AF-54A02C4B2D99}" presName="connectorText" presStyleLbl="sibTrans2D1" presStyleIdx="0" presStyleCnt="4"/>
      <dgm:spPr/>
    </dgm:pt>
    <dgm:pt modelId="{6AC181B6-9A77-4A2C-B90B-5C44FAE61B16}" type="pres">
      <dgm:prSet presAssocID="{1E5D9C2A-9C48-4B6B-8030-996671BCE96D}" presName="node" presStyleLbl="node1" presStyleIdx="1" presStyleCnt="5">
        <dgm:presLayoutVars>
          <dgm:bulletEnabled val="1"/>
        </dgm:presLayoutVars>
      </dgm:prSet>
      <dgm:spPr/>
    </dgm:pt>
    <dgm:pt modelId="{74687708-B032-4269-A8EF-FAB3AF9FBDB6}" type="pres">
      <dgm:prSet presAssocID="{4F8B511B-08A2-4CCA-9C04-8045DD59A417}" presName="sibTrans" presStyleLbl="sibTrans2D1" presStyleIdx="1" presStyleCnt="4"/>
      <dgm:spPr/>
    </dgm:pt>
    <dgm:pt modelId="{5B05EE8D-8D64-4E68-B308-AA0FF557508D}" type="pres">
      <dgm:prSet presAssocID="{4F8B511B-08A2-4CCA-9C04-8045DD59A417}" presName="connectorText" presStyleLbl="sibTrans2D1" presStyleIdx="1" presStyleCnt="4"/>
      <dgm:spPr/>
    </dgm:pt>
    <dgm:pt modelId="{81DCF7A8-C2C6-4A25-BCBC-B1D9ADD45EBF}" type="pres">
      <dgm:prSet presAssocID="{0AD60CBD-0E69-4079-A226-1855C5C4D96E}" presName="node" presStyleLbl="node1" presStyleIdx="2" presStyleCnt="5">
        <dgm:presLayoutVars>
          <dgm:bulletEnabled val="1"/>
        </dgm:presLayoutVars>
      </dgm:prSet>
      <dgm:spPr/>
    </dgm:pt>
    <dgm:pt modelId="{DD0026FC-566F-4977-B72F-D2486B3BF485}" type="pres">
      <dgm:prSet presAssocID="{A4AAD26A-AC2D-46AF-801B-4840271A966E}" presName="sibTrans" presStyleLbl="sibTrans2D1" presStyleIdx="2" presStyleCnt="4"/>
      <dgm:spPr/>
    </dgm:pt>
    <dgm:pt modelId="{37CDAA6A-7E5C-423C-BE5F-80176752931A}" type="pres">
      <dgm:prSet presAssocID="{A4AAD26A-AC2D-46AF-801B-4840271A966E}" presName="connectorText" presStyleLbl="sibTrans2D1" presStyleIdx="2" presStyleCnt="4"/>
      <dgm:spPr/>
    </dgm:pt>
    <dgm:pt modelId="{45E3A2DF-20F1-4B9D-9608-2E90C393DAE5}" type="pres">
      <dgm:prSet presAssocID="{DC1428DC-9F68-415F-89B3-FF34D76C1F09}" presName="node" presStyleLbl="node1" presStyleIdx="3" presStyleCnt="5">
        <dgm:presLayoutVars>
          <dgm:bulletEnabled val="1"/>
        </dgm:presLayoutVars>
      </dgm:prSet>
      <dgm:spPr/>
    </dgm:pt>
    <dgm:pt modelId="{10F8403B-CC98-41F8-9D0D-7FCFBAE3655F}" type="pres">
      <dgm:prSet presAssocID="{A3F53A6D-C5EB-4E1F-B1F0-65C19A725934}" presName="sibTrans" presStyleLbl="sibTrans2D1" presStyleIdx="3" presStyleCnt="4"/>
      <dgm:spPr/>
    </dgm:pt>
    <dgm:pt modelId="{932092BB-282F-40C1-8FAD-B72144473BF7}" type="pres">
      <dgm:prSet presAssocID="{A3F53A6D-C5EB-4E1F-B1F0-65C19A725934}" presName="connectorText" presStyleLbl="sibTrans2D1" presStyleIdx="3" presStyleCnt="4"/>
      <dgm:spPr/>
    </dgm:pt>
    <dgm:pt modelId="{D2C8FC08-9641-409C-B3CC-05A41E10CD36}" type="pres">
      <dgm:prSet presAssocID="{D9CAD891-DF2A-4872-B2FE-5EE4FAA547F5}" presName="node" presStyleLbl="node1" presStyleIdx="4" presStyleCnt="5">
        <dgm:presLayoutVars>
          <dgm:bulletEnabled val="1"/>
        </dgm:presLayoutVars>
      </dgm:prSet>
      <dgm:spPr/>
    </dgm:pt>
  </dgm:ptLst>
  <dgm:cxnLst>
    <dgm:cxn modelId="{8E442319-C896-4AF7-B6A2-FAA0CA576949}" srcId="{966C48EE-6EEE-4018-A86F-D0BFD3B17A0F}" destId="{1E5D9C2A-9C48-4B6B-8030-996671BCE96D}" srcOrd="1" destOrd="0" parTransId="{3C9AECD5-A00E-4882-A274-D5D34AFA9E96}" sibTransId="{4F8B511B-08A2-4CCA-9C04-8045DD59A417}"/>
    <dgm:cxn modelId="{73E2F936-1B17-4AF6-B5BF-A430B642C80A}" type="presOf" srcId="{DC1428DC-9F68-415F-89B3-FF34D76C1F09}" destId="{45E3A2DF-20F1-4B9D-9608-2E90C393DAE5}" srcOrd="0" destOrd="0" presId="urn:microsoft.com/office/officeart/2005/8/layout/process5"/>
    <dgm:cxn modelId="{BD3CCB3C-70E9-4E64-B74E-F57C54D6138E}" type="presOf" srcId="{A4AAD26A-AC2D-46AF-801B-4840271A966E}" destId="{DD0026FC-566F-4977-B72F-D2486B3BF485}" srcOrd="0" destOrd="0" presId="urn:microsoft.com/office/officeart/2005/8/layout/process5"/>
    <dgm:cxn modelId="{503A5F60-6551-4FD0-B77B-AAFF2C53EC6A}" type="presOf" srcId="{A3F53A6D-C5EB-4E1F-B1F0-65C19A725934}" destId="{932092BB-282F-40C1-8FAD-B72144473BF7}" srcOrd="1" destOrd="0" presId="urn:microsoft.com/office/officeart/2005/8/layout/process5"/>
    <dgm:cxn modelId="{D1BE1A61-1A14-4CB8-8A45-9DC1895752F3}" srcId="{966C48EE-6EEE-4018-A86F-D0BFD3B17A0F}" destId="{D9CAD891-DF2A-4872-B2FE-5EE4FAA547F5}" srcOrd="4" destOrd="0" parTransId="{43642386-79A1-4D75-96A9-B6D67601881A}" sibTransId="{34D42FCC-B50D-4770-A4E1-6CD981F30593}"/>
    <dgm:cxn modelId="{9A44DF42-8B41-4012-8C5D-5B97BA833A36}" type="presOf" srcId="{D9CAD891-DF2A-4872-B2FE-5EE4FAA547F5}" destId="{D2C8FC08-9641-409C-B3CC-05A41E10CD36}" srcOrd="0" destOrd="0" presId="urn:microsoft.com/office/officeart/2005/8/layout/process5"/>
    <dgm:cxn modelId="{E762FD45-24FA-46BE-BAED-BF5D48F5226E}" type="presOf" srcId="{4F8B511B-08A2-4CCA-9C04-8045DD59A417}" destId="{74687708-B032-4269-A8EF-FAB3AF9FBDB6}" srcOrd="0" destOrd="0" presId="urn:microsoft.com/office/officeart/2005/8/layout/process5"/>
    <dgm:cxn modelId="{268EED4B-AF96-4006-A25A-A3836D174E7B}" srcId="{966C48EE-6EEE-4018-A86F-D0BFD3B17A0F}" destId="{0AD60CBD-0E69-4079-A226-1855C5C4D96E}" srcOrd="2" destOrd="0" parTransId="{8E0CE754-7DD2-4EE6-9B51-3FCA3E1EF922}" sibTransId="{A4AAD26A-AC2D-46AF-801B-4840271A966E}"/>
    <dgm:cxn modelId="{0111F44D-F3E2-4751-B25A-6556952F1B99}" srcId="{966C48EE-6EEE-4018-A86F-D0BFD3B17A0F}" destId="{B6DB1D73-B368-4206-B4D2-5A26CA7FE7A5}" srcOrd="0" destOrd="0" parTransId="{70C7978E-3527-41A3-A25C-477C9E29DD18}" sibTransId="{E89CF233-BEA3-479F-97AF-54A02C4B2D99}"/>
    <dgm:cxn modelId="{B7065F6E-3F8D-421C-A239-C19952009935}" srcId="{966C48EE-6EEE-4018-A86F-D0BFD3B17A0F}" destId="{DC1428DC-9F68-415F-89B3-FF34D76C1F09}" srcOrd="3" destOrd="0" parTransId="{4494E5B5-058B-44E1-ACD5-12D501F27A79}" sibTransId="{A3F53A6D-C5EB-4E1F-B1F0-65C19A725934}"/>
    <dgm:cxn modelId="{5A167B6E-EF22-400C-B8A3-94597D5EC8CB}" type="presOf" srcId="{0AD60CBD-0E69-4079-A226-1855C5C4D96E}" destId="{81DCF7A8-C2C6-4A25-BCBC-B1D9ADD45EBF}" srcOrd="0" destOrd="0" presId="urn:microsoft.com/office/officeart/2005/8/layout/process5"/>
    <dgm:cxn modelId="{8BEF6A57-BFBB-471D-902A-D5F8C78466B9}" type="presOf" srcId="{E89CF233-BEA3-479F-97AF-54A02C4B2D99}" destId="{280693B0-F799-4349-A335-34827F3D127F}" srcOrd="1" destOrd="0" presId="urn:microsoft.com/office/officeart/2005/8/layout/process5"/>
    <dgm:cxn modelId="{037A0B8C-94DB-4420-A65D-9EC22424B2E1}" type="presOf" srcId="{A3F53A6D-C5EB-4E1F-B1F0-65C19A725934}" destId="{10F8403B-CC98-41F8-9D0D-7FCFBAE3655F}" srcOrd="0" destOrd="0" presId="urn:microsoft.com/office/officeart/2005/8/layout/process5"/>
    <dgm:cxn modelId="{463BFD8D-45D8-4D12-974F-B45C8580FABA}" type="presOf" srcId="{E89CF233-BEA3-479F-97AF-54A02C4B2D99}" destId="{E766BB18-FEB3-47BE-83DC-97765C579456}" srcOrd="0" destOrd="0" presId="urn:microsoft.com/office/officeart/2005/8/layout/process5"/>
    <dgm:cxn modelId="{3F05E19A-AE60-464E-B689-74044AFD221B}" type="presOf" srcId="{1E5D9C2A-9C48-4B6B-8030-996671BCE96D}" destId="{6AC181B6-9A77-4A2C-B90B-5C44FAE61B16}" srcOrd="0" destOrd="0" presId="urn:microsoft.com/office/officeart/2005/8/layout/process5"/>
    <dgm:cxn modelId="{41EC19A8-C118-4A29-B745-30D8DDEFEA99}" type="presOf" srcId="{966C48EE-6EEE-4018-A86F-D0BFD3B17A0F}" destId="{68C07936-3A41-4675-8F76-D02E6D0489E0}" srcOrd="0" destOrd="0" presId="urn:microsoft.com/office/officeart/2005/8/layout/process5"/>
    <dgm:cxn modelId="{C2D5BACA-A50D-4A2A-9282-BA7B603CCBAC}" type="presOf" srcId="{A4AAD26A-AC2D-46AF-801B-4840271A966E}" destId="{37CDAA6A-7E5C-423C-BE5F-80176752931A}" srcOrd="1" destOrd="0" presId="urn:microsoft.com/office/officeart/2005/8/layout/process5"/>
    <dgm:cxn modelId="{38C1D2D8-1D99-4B2C-964A-43701C3E2A78}" type="presOf" srcId="{4F8B511B-08A2-4CCA-9C04-8045DD59A417}" destId="{5B05EE8D-8D64-4E68-B308-AA0FF557508D}" srcOrd="1" destOrd="0" presId="urn:microsoft.com/office/officeart/2005/8/layout/process5"/>
    <dgm:cxn modelId="{74FF3BEE-BE8C-469D-8D95-A8F81E937E48}" type="presOf" srcId="{B6DB1D73-B368-4206-B4D2-5A26CA7FE7A5}" destId="{5265969A-2851-4539-982C-8D78B0FA5582}" srcOrd="0" destOrd="0" presId="urn:microsoft.com/office/officeart/2005/8/layout/process5"/>
    <dgm:cxn modelId="{473BDDD4-66E0-4C23-A467-3293357E3D9F}" type="presParOf" srcId="{68C07936-3A41-4675-8F76-D02E6D0489E0}" destId="{5265969A-2851-4539-982C-8D78B0FA5582}" srcOrd="0" destOrd="0" presId="urn:microsoft.com/office/officeart/2005/8/layout/process5"/>
    <dgm:cxn modelId="{63BC5C13-2361-440E-86E5-100D887EFCF0}" type="presParOf" srcId="{68C07936-3A41-4675-8F76-D02E6D0489E0}" destId="{E766BB18-FEB3-47BE-83DC-97765C579456}" srcOrd="1" destOrd="0" presId="urn:microsoft.com/office/officeart/2005/8/layout/process5"/>
    <dgm:cxn modelId="{893DC4BB-2E25-4690-BFA0-B1F701AA9043}" type="presParOf" srcId="{E766BB18-FEB3-47BE-83DC-97765C579456}" destId="{280693B0-F799-4349-A335-34827F3D127F}" srcOrd="0" destOrd="0" presId="urn:microsoft.com/office/officeart/2005/8/layout/process5"/>
    <dgm:cxn modelId="{7AF02866-8723-4FCB-9C2D-1A21787FB8F2}" type="presParOf" srcId="{68C07936-3A41-4675-8F76-D02E6D0489E0}" destId="{6AC181B6-9A77-4A2C-B90B-5C44FAE61B16}" srcOrd="2" destOrd="0" presId="urn:microsoft.com/office/officeart/2005/8/layout/process5"/>
    <dgm:cxn modelId="{E9383A9B-DB46-42C6-8048-173B88DA6C75}" type="presParOf" srcId="{68C07936-3A41-4675-8F76-D02E6D0489E0}" destId="{74687708-B032-4269-A8EF-FAB3AF9FBDB6}" srcOrd="3" destOrd="0" presId="urn:microsoft.com/office/officeart/2005/8/layout/process5"/>
    <dgm:cxn modelId="{DB4B15DC-3BBA-4388-8334-5A4308F5EE4C}" type="presParOf" srcId="{74687708-B032-4269-A8EF-FAB3AF9FBDB6}" destId="{5B05EE8D-8D64-4E68-B308-AA0FF557508D}" srcOrd="0" destOrd="0" presId="urn:microsoft.com/office/officeart/2005/8/layout/process5"/>
    <dgm:cxn modelId="{C13018C0-295D-48C8-B652-4A65C27588A8}" type="presParOf" srcId="{68C07936-3A41-4675-8F76-D02E6D0489E0}" destId="{81DCF7A8-C2C6-4A25-BCBC-B1D9ADD45EBF}" srcOrd="4" destOrd="0" presId="urn:microsoft.com/office/officeart/2005/8/layout/process5"/>
    <dgm:cxn modelId="{2EF0C54F-1F57-46D9-8EE2-1ACE375AF6BC}" type="presParOf" srcId="{68C07936-3A41-4675-8F76-D02E6D0489E0}" destId="{DD0026FC-566F-4977-B72F-D2486B3BF485}" srcOrd="5" destOrd="0" presId="urn:microsoft.com/office/officeart/2005/8/layout/process5"/>
    <dgm:cxn modelId="{B1B666D7-1661-4366-B505-CA3448DC9BEA}" type="presParOf" srcId="{DD0026FC-566F-4977-B72F-D2486B3BF485}" destId="{37CDAA6A-7E5C-423C-BE5F-80176752931A}" srcOrd="0" destOrd="0" presId="urn:microsoft.com/office/officeart/2005/8/layout/process5"/>
    <dgm:cxn modelId="{A39DD889-EDB5-4439-B8D4-2FB3DAD18521}" type="presParOf" srcId="{68C07936-3A41-4675-8F76-D02E6D0489E0}" destId="{45E3A2DF-20F1-4B9D-9608-2E90C393DAE5}" srcOrd="6" destOrd="0" presId="urn:microsoft.com/office/officeart/2005/8/layout/process5"/>
    <dgm:cxn modelId="{1350DF0A-D5B2-428C-AAB4-E849C178B583}" type="presParOf" srcId="{68C07936-3A41-4675-8F76-D02E6D0489E0}" destId="{10F8403B-CC98-41F8-9D0D-7FCFBAE3655F}" srcOrd="7" destOrd="0" presId="urn:microsoft.com/office/officeart/2005/8/layout/process5"/>
    <dgm:cxn modelId="{9216C437-6CD0-47C6-BD1A-62466EAF061D}" type="presParOf" srcId="{10F8403B-CC98-41F8-9D0D-7FCFBAE3655F}" destId="{932092BB-282F-40C1-8FAD-B72144473BF7}" srcOrd="0" destOrd="0" presId="urn:microsoft.com/office/officeart/2005/8/layout/process5"/>
    <dgm:cxn modelId="{2ADBD246-7859-45BD-899B-C6AD12449871}" type="presParOf" srcId="{68C07936-3A41-4675-8F76-D02E6D0489E0}" destId="{D2C8FC08-9641-409C-B3CC-05A41E10CD36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674D53-1816-45B7-88FF-E6FA726CC2DF}" type="doc">
      <dgm:prSet loTypeId="urn:microsoft.com/office/officeart/2005/8/layout/process2" loCatId="process" qsTypeId="urn:microsoft.com/office/officeart/2005/8/quickstyle/simple1" qsCatId="simple" csTypeId="urn:microsoft.com/office/officeart/2005/8/colors/colorful5" csCatId="colorful" phldr="1"/>
      <dgm:spPr/>
    </dgm:pt>
    <dgm:pt modelId="{28D0C88B-9DFE-401F-BB27-039E7FDE1299}">
      <dgm:prSet phldrT="[Text]"/>
      <dgm:spPr/>
      <dgm:t>
        <a:bodyPr/>
        <a:lstStyle/>
        <a:p>
          <a:r>
            <a:rPr lang="en-US" dirty="0"/>
            <a:t>Monte Carlo Simulations</a:t>
          </a:r>
        </a:p>
      </dgm:t>
    </dgm:pt>
    <dgm:pt modelId="{67CE0D57-B162-42A5-B7A1-EE902702DF3E}" type="parTrans" cxnId="{F3F19664-B441-4685-B835-0B84EC0BAECC}">
      <dgm:prSet/>
      <dgm:spPr/>
      <dgm:t>
        <a:bodyPr/>
        <a:lstStyle/>
        <a:p>
          <a:endParaRPr lang="en-US"/>
        </a:p>
      </dgm:t>
    </dgm:pt>
    <dgm:pt modelId="{32290769-07ED-48CD-9015-9DC6AF9B3780}" type="sibTrans" cxnId="{F3F19664-B441-4685-B835-0B84EC0BAECC}">
      <dgm:prSet/>
      <dgm:spPr/>
      <dgm:t>
        <a:bodyPr/>
        <a:lstStyle/>
        <a:p>
          <a:endParaRPr lang="en-US"/>
        </a:p>
      </dgm:t>
    </dgm:pt>
    <dgm:pt modelId="{8617F30A-583B-448C-8DF6-5C525A23B70C}">
      <dgm:prSet phldrT="[Text]"/>
      <dgm:spPr/>
      <dgm:t>
        <a:bodyPr/>
        <a:lstStyle/>
        <a:p>
          <a:r>
            <a:rPr lang="en-US" dirty="0"/>
            <a:t>Real-World Data Collection</a:t>
          </a:r>
        </a:p>
      </dgm:t>
    </dgm:pt>
    <dgm:pt modelId="{CB342EEE-39E3-4BAC-9837-5406845E64BB}" type="parTrans" cxnId="{DBC47B2E-13B1-460C-B9EA-E925EFBE4A7E}">
      <dgm:prSet/>
      <dgm:spPr/>
      <dgm:t>
        <a:bodyPr/>
        <a:lstStyle/>
        <a:p>
          <a:endParaRPr lang="en-US"/>
        </a:p>
      </dgm:t>
    </dgm:pt>
    <dgm:pt modelId="{47ECA329-F948-4A75-A0BD-E9368C14CA8A}" type="sibTrans" cxnId="{DBC47B2E-13B1-460C-B9EA-E925EFBE4A7E}">
      <dgm:prSet/>
      <dgm:spPr/>
      <dgm:t>
        <a:bodyPr/>
        <a:lstStyle/>
        <a:p>
          <a:endParaRPr lang="en-US"/>
        </a:p>
      </dgm:t>
    </dgm:pt>
    <dgm:pt modelId="{220591CC-3D30-486C-9AF1-E743A4636E98}">
      <dgm:prSet phldrT="[Text]"/>
      <dgm:spPr/>
      <dgm:t>
        <a:bodyPr/>
        <a:lstStyle/>
        <a:p>
          <a:r>
            <a:rPr lang="en-US" dirty="0"/>
            <a:t>Machine Learning Training</a:t>
          </a:r>
        </a:p>
      </dgm:t>
    </dgm:pt>
    <dgm:pt modelId="{F432948A-C163-4F58-B473-E8C4714CB83D}" type="parTrans" cxnId="{4873576C-A016-4A2A-AA1B-D3C525691378}">
      <dgm:prSet/>
      <dgm:spPr/>
      <dgm:t>
        <a:bodyPr/>
        <a:lstStyle/>
        <a:p>
          <a:endParaRPr lang="en-US"/>
        </a:p>
      </dgm:t>
    </dgm:pt>
    <dgm:pt modelId="{3E3CEAD0-1F7A-46C5-80BD-F040DF89DDD8}" type="sibTrans" cxnId="{4873576C-A016-4A2A-AA1B-D3C525691378}">
      <dgm:prSet/>
      <dgm:spPr/>
      <dgm:t>
        <a:bodyPr/>
        <a:lstStyle/>
        <a:p>
          <a:endParaRPr lang="en-US"/>
        </a:p>
      </dgm:t>
    </dgm:pt>
    <dgm:pt modelId="{670AF6E9-4746-411D-B958-16A17F2FBFA8}" type="pres">
      <dgm:prSet presAssocID="{84674D53-1816-45B7-88FF-E6FA726CC2DF}" presName="linearFlow" presStyleCnt="0">
        <dgm:presLayoutVars>
          <dgm:resizeHandles val="exact"/>
        </dgm:presLayoutVars>
      </dgm:prSet>
      <dgm:spPr/>
    </dgm:pt>
    <dgm:pt modelId="{0FD6D4DB-55DE-4458-B517-E95FE99379E6}" type="pres">
      <dgm:prSet presAssocID="{28D0C88B-9DFE-401F-BB27-039E7FDE1299}" presName="node" presStyleLbl="node1" presStyleIdx="0" presStyleCnt="3">
        <dgm:presLayoutVars>
          <dgm:bulletEnabled val="1"/>
        </dgm:presLayoutVars>
      </dgm:prSet>
      <dgm:spPr/>
    </dgm:pt>
    <dgm:pt modelId="{2C723370-6DF3-41D7-93D3-AA23CA3FFEA2}" type="pres">
      <dgm:prSet presAssocID="{32290769-07ED-48CD-9015-9DC6AF9B3780}" presName="sibTrans" presStyleLbl="sibTrans2D1" presStyleIdx="0" presStyleCnt="2"/>
      <dgm:spPr/>
    </dgm:pt>
    <dgm:pt modelId="{439B81DF-8891-4100-87AC-0F24669244B5}" type="pres">
      <dgm:prSet presAssocID="{32290769-07ED-48CD-9015-9DC6AF9B3780}" presName="connectorText" presStyleLbl="sibTrans2D1" presStyleIdx="0" presStyleCnt="2"/>
      <dgm:spPr/>
    </dgm:pt>
    <dgm:pt modelId="{2F56EE62-F432-45A0-9931-978E1003BEBF}" type="pres">
      <dgm:prSet presAssocID="{8617F30A-583B-448C-8DF6-5C525A23B70C}" presName="node" presStyleLbl="node1" presStyleIdx="1" presStyleCnt="3">
        <dgm:presLayoutVars>
          <dgm:bulletEnabled val="1"/>
        </dgm:presLayoutVars>
      </dgm:prSet>
      <dgm:spPr/>
    </dgm:pt>
    <dgm:pt modelId="{3167BD5A-8302-43E6-923F-D4D5673AC612}" type="pres">
      <dgm:prSet presAssocID="{47ECA329-F948-4A75-A0BD-E9368C14CA8A}" presName="sibTrans" presStyleLbl="sibTrans2D1" presStyleIdx="1" presStyleCnt="2"/>
      <dgm:spPr/>
    </dgm:pt>
    <dgm:pt modelId="{38DD7E74-3F49-4721-B3E6-D2BB5DC07634}" type="pres">
      <dgm:prSet presAssocID="{47ECA329-F948-4A75-A0BD-E9368C14CA8A}" presName="connectorText" presStyleLbl="sibTrans2D1" presStyleIdx="1" presStyleCnt="2"/>
      <dgm:spPr/>
    </dgm:pt>
    <dgm:pt modelId="{2C738C4F-25B9-456F-AD58-E9470D233F5F}" type="pres">
      <dgm:prSet presAssocID="{220591CC-3D30-486C-9AF1-E743A4636E98}" presName="node" presStyleLbl="node1" presStyleIdx="2" presStyleCnt="3">
        <dgm:presLayoutVars>
          <dgm:bulletEnabled val="1"/>
        </dgm:presLayoutVars>
      </dgm:prSet>
      <dgm:spPr/>
    </dgm:pt>
  </dgm:ptLst>
  <dgm:cxnLst>
    <dgm:cxn modelId="{DB5D911A-44B9-4267-94C3-B16D2CE36211}" type="presOf" srcId="{8617F30A-583B-448C-8DF6-5C525A23B70C}" destId="{2F56EE62-F432-45A0-9931-978E1003BEBF}" srcOrd="0" destOrd="0" presId="urn:microsoft.com/office/officeart/2005/8/layout/process2"/>
    <dgm:cxn modelId="{DBC47B2E-13B1-460C-B9EA-E925EFBE4A7E}" srcId="{84674D53-1816-45B7-88FF-E6FA726CC2DF}" destId="{8617F30A-583B-448C-8DF6-5C525A23B70C}" srcOrd="1" destOrd="0" parTransId="{CB342EEE-39E3-4BAC-9837-5406845E64BB}" sibTransId="{47ECA329-F948-4A75-A0BD-E9368C14CA8A}"/>
    <dgm:cxn modelId="{0F534132-AC3E-46BF-9849-15063B364C11}" type="presOf" srcId="{220591CC-3D30-486C-9AF1-E743A4636E98}" destId="{2C738C4F-25B9-456F-AD58-E9470D233F5F}" srcOrd="0" destOrd="0" presId="urn:microsoft.com/office/officeart/2005/8/layout/process2"/>
    <dgm:cxn modelId="{76070542-87BF-4D69-B508-2A7F8BAB5BE1}" type="presOf" srcId="{84674D53-1816-45B7-88FF-E6FA726CC2DF}" destId="{670AF6E9-4746-411D-B958-16A17F2FBFA8}" srcOrd="0" destOrd="0" presId="urn:microsoft.com/office/officeart/2005/8/layout/process2"/>
    <dgm:cxn modelId="{F3F19664-B441-4685-B835-0B84EC0BAECC}" srcId="{84674D53-1816-45B7-88FF-E6FA726CC2DF}" destId="{28D0C88B-9DFE-401F-BB27-039E7FDE1299}" srcOrd="0" destOrd="0" parTransId="{67CE0D57-B162-42A5-B7A1-EE902702DF3E}" sibTransId="{32290769-07ED-48CD-9015-9DC6AF9B3780}"/>
    <dgm:cxn modelId="{4873576C-A016-4A2A-AA1B-D3C525691378}" srcId="{84674D53-1816-45B7-88FF-E6FA726CC2DF}" destId="{220591CC-3D30-486C-9AF1-E743A4636E98}" srcOrd="2" destOrd="0" parTransId="{F432948A-C163-4F58-B473-E8C4714CB83D}" sibTransId="{3E3CEAD0-1F7A-46C5-80BD-F040DF89DDD8}"/>
    <dgm:cxn modelId="{3F359A6E-7CDB-4535-9BDE-BCD8A7CD050F}" type="presOf" srcId="{47ECA329-F948-4A75-A0BD-E9368C14CA8A}" destId="{3167BD5A-8302-43E6-923F-D4D5673AC612}" srcOrd="0" destOrd="0" presId="urn:microsoft.com/office/officeart/2005/8/layout/process2"/>
    <dgm:cxn modelId="{33E1BE87-7082-4F82-958E-742CBFDA2A21}" type="presOf" srcId="{32290769-07ED-48CD-9015-9DC6AF9B3780}" destId="{439B81DF-8891-4100-87AC-0F24669244B5}" srcOrd="1" destOrd="0" presId="urn:microsoft.com/office/officeart/2005/8/layout/process2"/>
    <dgm:cxn modelId="{511DEDAE-F181-4A9D-8C8B-8FA9E85C598F}" type="presOf" srcId="{32290769-07ED-48CD-9015-9DC6AF9B3780}" destId="{2C723370-6DF3-41D7-93D3-AA23CA3FFEA2}" srcOrd="0" destOrd="0" presId="urn:microsoft.com/office/officeart/2005/8/layout/process2"/>
    <dgm:cxn modelId="{3FFCFAB6-383D-4E76-8741-6E49DD908AE9}" type="presOf" srcId="{47ECA329-F948-4A75-A0BD-E9368C14CA8A}" destId="{38DD7E74-3F49-4721-B3E6-D2BB5DC07634}" srcOrd="1" destOrd="0" presId="urn:microsoft.com/office/officeart/2005/8/layout/process2"/>
    <dgm:cxn modelId="{EF40D4C1-06EB-4387-B411-1481F0A88248}" type="presOf" srcId="{28D0C88B-9DFE-401F-BB27-039E7FDE1299}" destId="{0FD6D4DB-55DE-4458-B517-E95FE99379E6}" srcOrd="0" destOrd="0" presId="urn:microsoft.com/office/officeart/2005/8/layout/process2"/>
    <dgm:cxn modelId="{606939B9-20FC-4686-B493-5A6900CA0272}" type="presParOf" srcId="{670AF6E9-4746-411D-B958-16A17F2FBFA8}" destId="{0FD6D4DB-55DE-4458-B517-E95FE99379E6}" srcOrd="0" destOrd="0" presId="urn:microsoft.com/office/officeart/2005/8/layout/process2"/>
    <dgm:cxn modelId="{C7B67D91-1FA5-4E97-9248-961B49370CF0}" type="presParOf" srcId="{670AF6E9-4746-411D-B958-16A17F2FBFA8}" destId="{2C723370-6DF3-41D7-93D3-AA23CA3FFEA2}" srcOrd="1" destOrd="0" presId="urn:microsoft.com/office/officeart/2005/8/layout/process2"/>
    <dgm:cxn modelId="{09E94D37-945A-414B-BAF8-F40FBBEC7C80}" type="presParOf" srcId="{2C723370-6DF3-41D7-93D3-AA23CA3FFEA2}" destId="{439B81DF-8891-4100-87AC-0F24669244B5}" srcOrd="0" destOrd="0" presId="urn:microsoft.com/office/officeart/2005/8/layout/process2"/>
    <dgm:cxn modelId="{9C1085E3-8C81-48E1-8D95-A3AADD3D80CF}" type="presParOf" srcId="{670AF6E9-4746-411D-B958-16A17F2FBFA8}" destId="{2F56EE62-F432-45A0-9931-978E1003BEBF}" srcOrd="2" destOrd="0" presId="urn:microsoft.com/office/officeart/2005/8/layout/process2"/>
    <dgm:cxn modelId="{B397AF6A-47F7-40F6-BF4C-B4A927473F7B}" type="presParOf" srcId="{670AF6E9-4746-411D-B958-16A17F2FBFA8}" destId="{3167BD5A-8302-43E6-923F-D4D5673AC612}" srcOrd="3" destOrd="0" presId="urn:microsoft.com/office/officeart/2005/8/layout/process2"/>
    <dgm:cxn modelId="{5E935104-A822-41F8-BD99-2181D4177460}" type="presParOf" srcId="{3167BD5A-8302-43E6-923F-D4D5673AC612}" destId="{38DD7E74-3F49-4721-B3E6-D2BB5DC07634}" srcOrd="0" destOrd="0" presId="urn:microsoft.com/office/officeart/2005/8/layout/process2"/>
    <dgm:cxn modelId="{5EDDB2C3-5DB9-4FE6-A2AB-A8B9B9878B83}" type="presParOf" srcId="{670AF6E9-4746-411D-B958-16A17F2FBFA8}" destId="{2C738C4F-25B9-456F-AD58-E9470D233F5F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65969A-2851-4539-982C-8D78B0FA5582}">
      <dsp:nvSpPr>
        <dsp:cNvPr id="0" name=""/>
        <dsp:cNvSpPr/>
      </dsp:nvSpPr>
      <dsp:spPr>
        <a:xfrm>
          <a:off x="5833" y="132830"/>
          <a:ext cx="1743641" cy="104618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Unknown fuel debris sample</a:t>
          </a:r>
        </a:p>
      </dsp:txBody>
      <dsp:txXfrm>
        <a:off x="36475" y="163472"/>
        <a:ext cx="1682357" cy="984901"/>
      </dsp:txXfrm>
    </dsp:sp>
    <dsp:sp modelId="{E766BB18-FEB3-47BE-83DC-97765C579456}">
      <dsp:nvSpPr>
        <dsp:cNvPr id="0" name=""/>
        <dsp:cNvSpPr/>
      </dsp:nvSpPr>
      <dsp:spPr>
        <a:xfrm>
          <a:off x="1902915" y="439711"/>
          <a:ext cx="369652" cy="432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1902915" y="526196"/>
        <a:ext cx="258756" cy="259453"/>
      </dsp:txXfrm>
    </dsp:sp>
    <dsp:sp modelId="{6AC181B6-9A77-4A2C-B90B-5C44FAE61B16}">
      <dsp:nvSpPr>
        <dsp:cNvPr id="0" name=""/>
        <dsp:cNvSpPr/>
      </dsp:nvSpPr>
      <dsp:spPr>
        <a:xfrm>
          <a:off x="2446932" y="132830"/>
          <a:ext cx="1743641" cy="1046185"/>
        </a:xfrm>
        <a:prstGeom prst="roundRect">
          <a:avLst>
            <a:gd name="adj" fmla="val 10000"/>
          </a:avLst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Diamond detector response </a:t>
          </a:r>
        </a:p>
      </dsp:txBody>
      <dsp:txXfrm>
        <a:off x="2477574" y="163472"/>
        <a:ext cx="1682357" cy="984901"/>
      </dsp:txXfrm>
    </dsp:sp>
    <dsp:sp modelId="{74687708-B032-4269-A8EF-FAB3AF9FBDB6}">
      <dsp:nvSpPr>
        <dsp:cNvPr id="0" name=""/>
        <dsp:cNvSpPr/>
      </dsp:nvSpPr>
      <dsp:spPr>
        <a:xfrm>
          <a:off x="4344014" y="439711"/>
          <a:ext cx="369652" cy="432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344014" y="526196"/>
        <a:ext cx="258756" cy="259453"/>
      </dsp:txXfrm>
    </dsp:sp>
    <dsp:sp modelId="{81DCF7A8-C2C6-4A25-BCBC-B1D9ADD45EBF}">
      <dsp:nvSpPr>
        <dsp:cNvPr id="0" name=""/>
        <dsp:cNvSpPr/>
      </dsp:nvSpPr>
      <dsp:spPr>
        <a:xfrm>
          <a:off x="4888030" y="132830"/>
          <a:ext cx="1743641" cy="1046185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 acquisition system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Counting mode</a:t>
          </a:r>
        </a:p>
      </dsp:txBody>
      <dsp:txXfrm>
        <a:off x="4918672" y="163472"/>
        <a:ext cx="1682357" cy="984901"/>
      </dsp:txXfrm>
    </dsp:sp>
    <dsp:sp modelId="{DD0026FC-566F-4977-B72F-D2486B3BF485}">
      <dsp:nvSpPr>
        <dsp:cNvPr id="0" name=""/>
        <dsp:cNvSpPr/>
      </dsp:nvSpPr>
      <dsp:spPr>
        <a:xfrm rot="5400000">
          <a:off x="5575025" y="1301070"/>
          <a:ext cx="369652" cy="432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5630125" y="1332455"/>
        <a:ext cx="259453" cy="258756"/>
      </dsp:txXfrm>
    </dsp:sp>
    <dsp:sp modelId="{45E3A2DF-20F1-4B9D-9608-2E90C393DAE5}">
      <dsp:nvSpPr>
        <dsp:cNvPr id="0" name=""/>
        <dsp:cNvSpPr/>
      </dsp:nvSpPr>
      <dsp:spPr>
        <a:xfrm>
          <a:off x="4888030" y="1876472"/>
          <a:ext cx="1743641" cy="1046185"/>
        </a:xfrm>
        <a:prstGeom prst="roundRect">
          <a:avLst>
            <a:gd name="adj" fmla="val 10000"/>
          </a:avLst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Trained Machine Learning </a:t>
          </a:r>
        </a:p>
      </dsp:txBody>
      <dsp:txXfrm>
        <a:off x="4918672" y="1907114"/>
        <a:ext cx="1682357" cy="984901"/>
      </dsp:txXfrm>
    </dsp:sp>
    <dsp:sp modelId="{10F8403B-CC98-41F8-9D0D-7FCFBAE3655F}">
      <dsp:nvSpPr>
        <dsp:cNvPr id="0" name=""/>
        <dsp:cNvSpPr/>
      </dsp:nvSpPr>
      <dsp:spPr>
        <a:xfrm rot="10800000">
          <a:off x="4364938" y="2183353"/>
          <a:ext cx="369652" cy="432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4475834" y="2269838"/>
        <a:ext cx="258756" cy="259453"/>
      </dsp:txXfrm>
    </dsp:sp>
    <dsp:sp modelId="{D2C8FC08-9641-409C-B3CC-05A41E10CD36}">
      <dsp:nvSpPr>
        <dsp:cNvPr id="0" name=""/>
        <dsp:cNvSpPr/>
      </dsp:nvSpPr>
      <dsp:spPr>
        <a:xfrm>
          <a:off x="2446932" y="1876472"/>
          <a:ext cx="1743641" cy="1046185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Fuel material Identification </a:t>
          </a:r>
        </a:p>
      </dsp:txBody>
      <dsp:txXfrm>
        <a:off x="2477574" y="1907114"/>
        <a:ext cx="1682357" cy="9849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6D4DB-55DE-4458-B517-E95FE99379E6}">
      <dsp:nvSpPr>
        <dsp:cNvPr id="0" name=""/>
        <dsp:cNvSpPr/>
      </dsp:nvSpPr>
      <dsp:spPr>
        <a:xfrm>
          <a:off x="836763" y="0"/>
          <a:ext cx="1806519" cy="93239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Monte Carlo Simulations</a:t>
          </a:r>
        </a:p>
      </dsp:txBody>
      <dsp:txXfrm>
        <a:off x="864072" y="27309"/>
        <a:ext cx="1751901" cy="877779"/>
      </dsp:txXfrm>
    </dsp:sp>
    <dsp:sp modelId="{2C723370-6DF3-41D7-93D3-AA23CA3FFEA2}">
      <dsp:nvSpPr>
        <dsp:cNvPr id="0" name=""/>
        <dsp:cNvSpPr/>
      </dsp:nvSpPr>
      <dsp:spPr>
        <a:xfrm rot="5400000">
          <a:off x="1565198" y="955707"/>
          <a:ext cx="349648" cy="41957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614149" y="990672"/>
        <a:ext cx="251746" cy="244754"/>
      </dsp:txXfrm>
    </dsp:sp>
    <dsp:sp modelId="{2F56EE62-F432-45A0-9931-978E1003BEBF}">
      <dsp:nvSpPr>
        <dsp:cNvPr id="0" name=""/>
        <dsp:cNvSpPr/>
      </dsp:nvSpPr>
      <dsp:spPr>
        <a:xfrm>
          <a:off x="836763" y="1398595"/>
          <a:ext cx="1806519" cy="932397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Real-World Data Collection</a:t>
          </a:r>
        </a:p>
      </dsp:txBody>
      <dsp:txXfrm>
        <a:off x="864072" y="1425904"/>
        <a:ext cx="1751901" cy="877779"/>
      </dsp:txXfrm>
    </dsp:sp>
    <dsp:sp modelId="{3167BD5A-8302-43E6-923F-D4D5673AC612}">
      <dsp:nvSpPr>
        <dsp:cNvPr id="0" name=""/>
        <dsp:cNvSpPr/>
      </dsp:nvSpPr>
      <dsp:spPr>
        <a:xfrm rot="5400000">
          <a:off x="1565198" y="2354303"/>
          <a:ext cx="349648" cy="41957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614149" y="2389268"/>
        <a:ext cx="251746" cy="244754"/>
      </dsp:txXfrm>
    </dsp:sp>
    <dsp:sp modelId="{2C738C4F-25B9-456F-AD58-E9470D233F5F}">
      <dsp:nvSpPr>
        <dsp:cNvPr id="0" name=""/>
        <dsp:cNvSpPr/>
      </dsp:nvSpPr>
      <dsp:spPr>
        <a:xfrm>
          <a:off x="836763" y="2797191"/>
          <a:ext cx="1806519" cy="932397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Machine Learning Training</a:t>
          </a:r>
        </a:p>
      </dsp:txBody>
      <dsp:txXfrm>
        <a:off x="864072" y="2824500"/>
        <a:ext cx="1751901" cy="8777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>
            <a:extLst>
              <a:ext uri="{FF2B5EF4-FFF2-40B4-BE49-F238E27FC236}">
                <a16:creationId xmlns:a16="http://schemas.microsoft.com/office/drawing/2014/main" id="{1EF2C280-F524-405F-B409-A0B3EEB3A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5942" y="195942"/>
            <a:ext cx="11812555" cy="6475445"/>
          </a:xfrm>
          <a:custGeom>
            <a:avLst/>
            <a:gdLst/>
            <a:ahLst/>
            <a:cxnLst/>
            <a:rect l="l" t="t" r="r" b="b"/>
            <a:pathLst>
              <a:path w="12048490" h="6713220">
                <a:moveTo>
                  <a:pt x="0" y="6713004"/>
                </a:moveTo>
                <a:lnTo>
                  <a:pt x="12048210" y="6713004"/>
                </a:lnTo>
                <a:lnTo>
                  <a:pt x="12048210" y="0"/>
                </a:lnTo>
                <a:lnTo>
                  <a:pt x="0" y="0"/>
                </a:lnTo>
                <a:lnTo>
                  <a:pt x="0" y="6713004"/>
                </a:lnTo>
                <a:close/>
              </a:path>
            </a:pathLst>
          </a:custGeom>
          <a:solidFill>
            <a:srgbClr val="B5111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 descr="Lancaster University">
            <a:extLst>
              <a:ext uri="{FF2B5EF4-FFF2-40B4-BE49-F238E27FC236}">
                <a16:creationId xmlns:a16="http://schemas.microsoft.com/office/drawing/2014/main" id="{B4C545BB-4FC6-4C07-B4BC-1B3873E92B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942" y="762000"/>
            <a:ext cx="2552491" cy="8069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0CF9F2-6D22-4CA4-A596-A6A43B8C79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14400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 </a:t>
            </a:r>
            <a:br>
              <a:rPr lang="en-US" dirty="0"/>
            </a:br>
            <a:r>
              <a:rPr lang="en-US" dirty="0"/>
              <a:t>presentation title goes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1B88C-C94B-424C-B0DC-611AA046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4338" y="4152381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</a:p>
          <a:p>
            <a:r>
              <a:rPr lang="en-US" dirty="0"/>
              <a:t>Insert presenter name</a:t>
            </a:r>
            <a:endParaRPr lang="en-GB" dirty="0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4260E1F7-11D6-4F9A-9CDB-A1450D1E497D}"/>
              </a:ext>
            </a:extLst>
          </p:cNvPr>
          <p:cNvSpPr/>
          <p:nvPr/>
        </p:nvSpPr>
        <p:spPr>
          <a:xfrm>
            <a:off x="992097" y="3829921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BCDE62AB-9720-4075-A15D-483E19C7D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1922" y="3832747"/>
            <a:ext cx="1590675" cy="0"/>
          </a:xfrm>
          <a:custGeom>
            <a:avLst/>
            <a:gdLst/>
            <a:ahLst/>
            <a:cxnLst/>
            <a:rect l="l" t="t" r="r" b="b"/>
            <a:pathLst>
              <a:path w="1590675">
                <a:moveTo>
                  <a:pt x="0" y="0"/>
                </a:moveTo>
                <a:lnTo>
                  <a:pt x="1590421" y="0"/>
                </a:lnTo>
              </a:path>
            </a:pathLst>
          </a:custGeom>
          <a:ln w="17043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BD4E107-ACD4-4A6A-8618-FDF878C3B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EF36CC3-F358-4BE9-BA91-B6F6D3C16FF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5612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CF9F2-6D22-4CA4-A596-A6A43B8C79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14400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 </a:t>
            </a:r>
            <a:br>
              <a:rPr lang="en-US" dirty="0"/>
            </a:br>
            <a:r>
              <a:rPr lang="en-US" dirty="0"/>
              <a:t>presentation title goes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1B88C-C94B-424C-B0DC-611AA046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4338" y="4152381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</a:p>
          <a:p>
            <a:r>
              <a:rPr lang="en-US" dirty="0"/>
              <a:t>Insert presenter name</a:t>
            </a:r>
            <a:endParaRPr lang="en-GB" dirty="0"/>
          </a:p>
        </p:txBody>
      </p:sp>
      <p:pic>
        <p:nvPicPr>
          <p:cNvPr id="7" name="Picture 6" descr="Lancaster University">
            <a:extLst>
              <a:ext uri="{FF2B5EF4-FFF2-40B4-BE49-F238E27FC236}">
                <a16:creationId xmlns:a16="http://schemas.microsoft.com/office/drawing/2014/main" id="{2528AF01-8AC0-4C10-8386-19F11482E5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682" y="762000"/>
            <a:ext cx="2565317" cy="810971"/>
          </a:xfrm>
          <a:prstGeom prst="rect">
            <a:avLst/>
          </a:prstGeom>
        </p:spPr>
      </p:pic>
      <p:sp>
        <p:nvSpPr>
          <p:cNvPr id="8" name="object 6">
            <a:extLst>
              <a:ext uri="{FF2B5EF4-FFF2-40B4-BE49-F238E27FC236}">
                <a16:creationId xmlns:a16="http://schemas.microsoft.com/office/drawing/2014/main" id="{4260E1F7-11D6-4F9A-9CDB-A1450D1E4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2097" y="3829921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95C828A-191B-48BF-BB4A-DF202F883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8169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CF9F2-6D22-4CA4-A596-A6A43B8C79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14400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 </a:t>
            </a:r>
            <a:br>
              <a:rPr lang="en-US" dirty="0"/>
            </a:br>
            <a:r>
              <a:rPr lang="en-US" dirty="0"/>
              <a:t>presentation title goes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1B88C-C94B-424C-B0DC-611AA046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4338" y="4152381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</a:p>
          <a:p>
            <a:r>
              <a:rPr lang="en-US" dirty="0"/>
              <a:t>Insert presenter name</a:t>
            </a:r>
            <a:endParaRPr lang="en-GB" dirty="0"/>
          </a:p>
        </p:txBody>
      </p:sp>
      <p:pic>
        <p:nvPicPr>
          <p:cNvPr id="7" name="Picture 6" descr="Lancaster University">
            <a:extLst>
              <a:ext uri="{FF2B5EF4-FFF2-40B4-BE49-F238E27FC236}">
                <a16:creationId xmlns:a16="http://schemas.microsoft.com/office/drawing/2014/main" id="{2528AF01-8AC0-4C10-8386-19F11482E5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682" y="762000"/>
            <a:ext cx="2565317" cy="810971"/>
          </a:xfrm>
          <a:prstGeom prst="rect">
            <a:avLst/>
          </a:prstGeom>
        </p:spPr>
      </p:pic>
      <p:sp>
        <p:nvSpPr>
          <p:cNvPr id="8" name="object 6">
            <a:extLst>
              <a:ext uri="{FF2B5EF4-FFF2-40B4-BE49-F238E27FC236}">
                <a16:creationId xmlns:a16="http://schemas.microsoft.com/office/drawing/2014/main" id="{4260E1F7-11D6-4F9A-9CDB-A1450D1E4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2097" y="3829921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8" descr="University Academy 92 Manchester">
            <a:extLst>
              <a:ext uri="{FF2B5EF4-FFF2-40B4-BE49-F238E27FC236}">
                <a16:creationId xmlns:a16="http://schemas.microsoft.com/office/drawing/2014/main" id="{97C89DA9-7708-4EE0-9C2E-17C843B198F5}"/>
              </a:ext>
            </a:extLst>
          </p:cNvPr>
          <p:cNvSpPr/>
          <p:nvPr/>
        </p:nvSpPr>
        <p:spPr>
          <a:xfrm>
            <a:off x="6888886" y="697941"/>
            <a:ext cx="1481137" cy="7776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 descr="Blackburn College">
            <a:extLst>
              <a:ext uri="{FF2B5EF4-FFF2-40B4-BE49-F238E27FC236}">
                <a16:creationId xmlns:a16="http://schemas.microsoft.com/office/drawing/2014/main" id="{B2D8FC4D-6A10-4AFC-90EE-36BEDC612D9F}"/>
              </a:ext>
            </a:extLst>
          </p:cNvPr>
          <p:cNvSpPr/>
          <p:nvPr/>
        </p:nvSpPr>
        <p:spPr>
          <a:xfrm>
            <a:off x="4800858" y="717994"/>
            <a:ext cx="1763493" cy="6179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 descr="Blackpool &amp; The Fylde college">
            <a:extLst>
              <a:ext uri="{FF2B5EF4-FFF2-40B4-BE49-F238E27FC236}">
                <a16:creationId xmlns:a16="http://schemas.microsoft.com/office/drawing/2014/main" id="{74C67722-6D8E-4717-BBA0-D9603159F8C3}"/>
              </a:ext>
            </a:extLst>
          </p:cNvPr>
          <p:cNvSpPr/>
          <p:nvPr/>
        </p:nvSpPr>
        <p:spPr>
          <a:xfrm>
            <a:off x="2927182" y="665080"/>
            <a:ext cx="1543981" cy="6424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 descr="Furness college">
            <a:extLst>
              <a:ext uri="{FF2B5EF4-FFF2-40B4-BE49-F238E27FC236}">
                <a16:creationId xmlns:a16="http://schemas.microsoft.com/office/drawing/2014/main" id="{544291F1-FBE8-4BF5-82D3-3E12A047DE75}"/>
              </a:ext>
            </a:extLst>
          </p:cNvPr>
          <p:cNvSpPr/>
          <p:nvPr/>
        </p:nvSpPr>
        <p:spPr>
          <a:xfrm>
            <a:off x="891120" y="700908"/>
            <a:ext cx="1786115" cy="69955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B57897E-9B28-47E3-BC7F-FA671A168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412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>
            <a:extLst>
              <a:ext uri="{FF2B5EF4-FFF2-40B4-BE49-F238E27FC236}">
                <a16:creationId xmlns:a16="http://schemas.microsoft.com/office/drawing/2014/main" id="{35A2C7DA-9587-4F85-9BC4-F30F0308A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5057" y="181946"/>
            <a:ext cx="11821886" cy="6494107"/>
          </a:xfrm>
          <a:custGeom>
            <a:avLst/>
            <a:gdLst/>
            <a:ahLst/>
            <a:cxnLst/>
            <a:rect l="l" t="t" r="r" b="b"/>
            <a:pathLst>
              <a:path w="12049125" h="6713855">
                <a:moveTo>
                  <a:pt x="0" y="6713410"/>
                </a:moveTo>
                <a:lnTo>
                  <a:pt x="12048617" y="6713410"/>
                </a:lnTo>
                <a:lnTo>
                  <a:pt x="12048617" y="0"/>
                </a:lnTo>
                <a:lnTo>
                  <a:pt x="0" y="0"/>
                </a:lnTo>
                <a:lnTo>
                  <a:pt x="0" y="6713410"/>
                </a:lnTo>
                <a:close/>
              </a:path>
            </a:pathLst>
          </a:custGeom>
          <a:solidFill>
            <a:srgbClr val="7CB1C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 descr="Lancaster University">
            <a:extLst>
              <a:ext uri="{FF2B5EF4-FFF2-40B4-BE49-F238E27FC236}">
                <a16:creationId xmlns:a16="http://schemas.microsoft.com/office/drawing/2014/main" id="{B4C545BB-4FC6-4C07-B4BC-1B3873E92B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942" y="762000"/>
            <a:ext cx="2552491" cy="8069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0CF9F2-6D22-4CA4-A596-A6A43B8C79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14400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 </a:t>
            </a:r>
            <a:br>
              <a:rPr lang="en-US" dirty="0"/>
            </a:br>
            <a:r>
              <a:rPr lang="en-US" dirty="0"/>
              <a:t>section title goes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1B88C-C94B-424C-B0DC-611AA046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4338" y="4152381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</a:p>
          <a:p>
            <a:r>
              <a:rPr lang="en-US" dirty="0"/>
              <a:t>Insert presenter name</a:t>
            </a:r>
            <a:endParaRPr lang="en-GB" dirty="0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4260E1F7-11D6-4F9A-9CDB-A1450D1E497D}"/>
              </a:ext>
            </a:extLst>
          </p:cNvPr>
          <p:cNvSpPr/>
          <p:nvPr/>
        </p:nvSpPr>
        <p:spPr>
          <a:xfrm>
            <a:off x="992097" y="3829921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BCDE62AB-9720-4075-A15D-483E19C7D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1922" y="3832747"/>
            <a:ext cx="1590675" cy="0"/>
          </a:xfrm>
          <a:custGeom>
            <a:avLst/>
            <a:gdLst/>
            <a:ahLst/>
            <a:cxnLst/>
            <a:rect l="l" t="t" r="r" b="b"/>
            <a:pathLst>
              <a:path w="1590675">
                <a:moveTo>
                  <a:pt x="0" y="0"/>
                </a:moveTo>
                <a:lnTo>
                  <a:pt x="1590421" y="0"/>
                </a:lnTo>
              </a:path>
            </a:pathLst>
          </a:custGeom>
          <a:ln w="17043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B6FFB34-2A03-4DFF-8F1A-D7E69F6F82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392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6C40D-D6BC-4D4D-AF4C-44A15AE97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3" y="475866"/>
            <a:ext cx="8250058" cy="1224153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462D4-273F-48E4-BC67-135E64C37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3" y="2313991"/>
            <a:ext cx="9808029" cy="3862971"/>
          </a:xfrm>
        </p:spPr>
        <p:txBody>
          <a:bodyPr/>
          <a:lstStyle>
            <a:lvl1pPr>
              <a:buClr>
                <a:srgbClr val="AEB4B9"/>
              </a:buClr>
              <a:defRPr sz="260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A95A3A47-0757-4333-ACCD-258450620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1766" y="1841477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DE9228C-9B11-4DC9-8F13-D4D1ED507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14" name="Picture 13" descr="Lancaster University">
            <a:extLst>
              <a:ext uri="{FF2B5EF4-FFF2-40B4-BE49-F238E27FC236}">
                <a16:creationId xmlns:a16="http://schemas.microsoft.com/office/drawing/2014/main" id="{0D9761CB-0BB4-44A2-BF26-F0470B4DCF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399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462D4-273F-48E4-BC67-135E64C379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72883" y="2313991"/>
            <a:ext cx="9742714" cy="3862971"/>
          </a:xfrm>
        </p:spPr>
        <p:txBody>
          <a:bodyPr/>
          <a:lstStyle>
            <a:lvl1pPr marL="0" indent="0">
              <a:spcAft>
                <a:spcPts val="600"/>
              </a:spcAft>
              <a:buClr>
                <a:srgbClr val="AEB4B9"/>
              </a:buClr>
              <a:buNone/>
              <a:defRPr sz="2600" i="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Template slide: text only (use italics for sub-headings)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59C926E-B465-430E-9BB4-30F751A3E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3" y="475866"/>
            <a:ext cx="8040738" cy="1224153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BDBDF81-CC4C-4516-B38C-887511BA3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1766" y="1841477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31E803A-17E5-4587-B9C8-543F40CC1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1023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7" name="Picture 16" descr="Lancaster University">
            <a:extLst>
              <a:ext uri="{FF2B5EF4-FFF2-40B4-BE49-F238E27FC236}">
                <a16:creationId xmlns:a16="http://schemas.microsoft.com/office/drawing/2014/main" id="{15D4E1DC-C857-4EB7-8E98-3A0E76300C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60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575D8C4-2991-4037-8748-66E7016A65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91324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question text here</a:t>
            </a:r>
            <a:endParaRPr lang="en-GB" dirty="0"/>
          </a:p>
        </p:txBody>
      </p:sp>
      <p:pic>
        <p:nvPicPr>
          <p:cNvPr id="8" name="Picture 7" descr="Lancaster University">
            <a:extLst>
              <a:ext uri="{FF2B5EF4-FFF2-40B4-BE49-F238E27FC236}">
                <a16:creationId xmlns:a16="http://schemas.microsoft.com/office/drawing/2014/main" id="{5A0CDDDE-2A8D-4F00-B876-791A126CBD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  <p:sp>
        <p:nvSpPr>
          <p:cNvPr id="9" name="object 5">
            <a:extLst>
              <a:ext uri="{FF2B5EF4-FFF2-40B4-BE49-F238E27FC236}">
                <a16:creationId xmlns:a16="http://schemas.microsoft.com/office/drawing/2014/main" id="{A1F40E0C-FCFE-45A8-B4CD-8E1C0339D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2097" y="3830968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55EE488-FA38-4ABE-A8A1-1C0A496D55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880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EAACC63-D887-40E8-8239-FD16AE528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24D0BDC-AEAF-40AB-BD13-7775E2037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538" y="2313991"/>
            <a:ext cx="4965441" cy="3862971"/>
          </a:xfrm>
        </p:spPr>
        <p:txBody>
          <a:bodyPr/>
          <a:lstStyle>
            <a:lvl1pPr>
              <a:buClr>
                <a:srgbClr val="AEB4B9"/>
              </a:buClr>
              <a:defRPr sz="260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81B46DBF-1B89-405C-A53C-EE0D38B3C8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4508" y="1832146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9DC973B-EFE1-44F1-9FB7-36E4227439C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69696" y="2317095"/>
            <a:ext cx="4965442" cy="3862971"/>
          </a:xfrm>
        </p:spPr>
        <p:txBody>
          <a:bodyPr/>
          <a:lstStyle>
            <a:lvl1pPr>
              <a:buClr>
                <a:srgbClr val="AEB4B9"/>
              </a:buClr>
              <a:defRPr sz="260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749C0CEC-03F4-4704-9D20-E00E4CD065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/>
          </a:p>
        </p:txBody>
      </p:sp>
      <p:pic>
        <p:nvPicPr>
          <p:cNvPr id="21" name="Picture 20" descr="Lancaster University">
            <a:extLst>
              <a:ext uri="{FF2B5EF4-FFF2-40B4-BE49-F238E27FC236}">
                <a16:creationId xmlns:a16="http://schemas.microsoft.com/office/drawing/2014/main" id="{607635CB-A9C5-437C-8837-4C730E8C63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739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75887E-4F05-4593-B389-647D40DD0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647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C9B9D8-EA34-4852-A458-9C736D59E6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6478" y="2505075"/>
            <a:ext cx="5157787" cy="3684588"/>
          </a:xfrm>
        </p:spPr>
        <p:txBody>
          <a:bodyPr/>
          <a:lstStyle>
            <a:lvl1pPr>
              <a:buClr>
                <a:srgbClr val="AEB4B9"/>
              </a:buClr>
              <a:defRPr sz="2600"/>
            </a:lvl1pPr>
            <a:lvl2pPr>
              <a:buClr>
                <a:srgbClr val="AEB4B9"/>
              </a:buClr>
              <a:defRPr/>
            </a:lvl2pPr>
            <a:lvl3pPr>
              <a:buClr>
                <a:srgbClr val="AEB4B9"/>
              </a:buClr>
              <a:defRPr/>
            </a:lvl3pPr>
            <a:lvl4pPr>
              <a:buClr>
                <a:srgbClr val="AEB4B9"/>
              </a:buClr>
              <a:defRPr/>
            </a:lvl4pPr>
            <a:lvl5pPr>
              <a:buClr>
                <a:srgbClr val="AEB4B9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3E91B9-1447-4EAE-9AB6-9200E96A98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05AF1-67AB-413D-B37A-83B233A5D7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buClr>
                <a:srgbClr val="AEB4B9"/>
              </a:buClr>
              <a:defRPr sz="2600"/>
            </a:lvl1pPr>
            <a:lvl2pPr>
              <a:buClr>
                <a:srgbClr val="AEB4B9"/>
              </a:buClr>
              <a:defRPr/>
            </a:lvl2pPr>
            <a:lvl3pPr>
              <a:buClr>
                <a:srgbClr val="AEB4B9"/>
              </a:buClr>
              <a:defRPr/>
            </a:lvl3pPr>
            <a:lvl4pPr>
              <a:buClr>
                <a:srgbClr val="AEB4B9"/>
              </a:buClr>
              <a:defRPr/>
            </a:lvl4pPr>
            <a:lvl5pPr>
              <a:buClr>
                <a:srgbClr val="AEB4B9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BFEF35C-6404-4538-8F34-0A8878183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559" y="531848"/>
            <a:ext cx="7568682" cy="1158840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3D487BA0-3AE0-4031-8055-C6AFDC31E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846" y="1832146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83E33A9-9C13-43F2-93A7-5CD7A6D522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/>
          </a:p>
        </p:txBody>
      </p:sp>
      <p:pic>
        <p:nvPicPr>
          <p:cNvPr id="17" name="Picture 16" descr="Lancaster University">
            <a:extLst>
              <a:ext uri="{FF2B5EF4-FFF2-40B4-BE49-F238E27FC236}">
                <a16:creationId xmlns:a16="http://schemas.microsoft.com/office/drawing/2014/main" id="{24641CFC-5847-40DB-B4F0-5496D257DA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46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4">
            <a:extLst>
              <a:ext uri="{FF2B5EF4-FFF2-40B4-BE49-F238E27FC236}">
                <a16:creationId xmlns:a16="http://schemas.microsoft.com/office/drawing/2014/main" id="{E911A0A4-9D31-4F34-8E71-4A07A9FDE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4508" y="1832146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BE2592A-4048-4211-B609-EB603E5AE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559" y="531848"/>
            <a:ext cx="7568682" cy="1158840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32CECB2-8BBC-4238-95E4-9CF53BEC0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/>
          </a:p>
        </p:txBody>
      </p:sp>
      <p:pic>
        <p:nvPicPr>
          <p:cNvPr id="15" name="Picture 14" descr="Lancaster University">
            <a:extLst>
              <a:ext uri="{FF2B5EF4-FFF2-40B4-BE49-F238E27FC236}">
                <a16:creationId xmlns:a16="http://schemas.microsoft.com/office/drawing/2014/main" id="{F43189D6-09CC-4664-8F2F-E317A914F4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625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EB81DE-9DB5-4365-A5C5-617C96B6EE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0EF36CC3-F358-4BE9-BA91-B6F6D3C16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155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k object 16">
            <a:extLst>
              <a:ext uri="{FF2B5EF4-FFF2-40B4-BE49-F238E27FC236}">
                <a16:creationId xmlns:a16="http://schemas.microsoft.com/office/drawing/2014/main" id="{AEA68D54-1EAD-45D6-B6CC-D07221904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986" y="95973"/>
            <a:ext cx="12001500" cy="6666230"/>
          </a:xfrm>
          <a:custGeom>
            <a:avLst/>
            <a:gdLst/>
            <a:ahLst/>
            <a:cxnLst/>
            <a:rect l="l" t="t" r="r" b="b"/>
            <a:pathLst>
              <a:path w="12001500" h="6666230">
                <a:moveTo>
                  <a:pt x="0" y="6666039"/>
                </a:moveTo>
                <a:lnTo>
                  <a:pt x="12001233" y="6666039"/>
                </a:lnTo>
                <a:lnTo>
                  <a:pt x="12001233" y="0"/>
                </a:lnTo>
                <a:lnTo>
                  <a:pt x="0" y="0"/>
                </a:lnTo>
                <a:lnTo>
                  <a:pt x="0" y="6666039"/>
                </a:lnTo>
                <a:close/>
              </a:path>
            </a:pathLst>
          </a:custGeom>
          <a:ln w="191960">
            <a:solidFill>
              <a:srgbClr val="E9EC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5B8E11-7BA2-4A60-A654-2F22523E4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8189B7-2C82-485D-8C8C-9F6C4A029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5935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AEB4B9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EB4B9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EB4B9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EB4B9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EB4B9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+mn-lt"/>
                <a:cs typeface="Arial" panose="020B0604020202020204" pitchFamily="34" charset="0"/>
              </a:rPr>
              <a:t>RHINO</a:t>
            </a:r>
            <a:r>
              <a:rPr lang="en-GB" dirty="0">
                <a:latin typeface="+mn-lt"/>
              </a:rPr>
              <a:t>: Radiation Hardened robotics for remote </a:t>
            </a:r>
            <a:r>
              <a:rPr lang="en-GB" dirty="0" err="1">
                <a:latin typeface="+mn-lt"/>
              </a:rPr>
              <a:t>INspectiOn</a:t>
            </a:r>
            <a:endParaRPr lang="en-GB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8657" y="4281546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cs typeface="Arial" panose="020B0604020202020204" pitchFamily="34" charset="0"/>
              </a:rPr>
              <a:t>10 October 2024</a:t>
            </a:r>
          </a:p>
          <a:p>
            <a:pPr algn="l"/>
            <a:r>
              <a:rPr lang="en-GB" dirty="0">
                <a:cs typeface="Arial" panose="020B0604020202020204" pitchFamily="34" charset="0"/>
              </a:rPr>
              <a:t>Dr Saed Alrawash </a:t>
            </a:r>
          </a:p>
          <a:p>
            <a:pPr algn="l"/>
            <a:endParaRPr lang="en-GB" dirty="0"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F36CC3-F358-4BE9-BA91-B6F6D3C16FFA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0693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AutoShape 2" descr="data:image/png;base64,iVBORw0KGgoAAAANSUhEUgAABSEAAAKPCAYAAACSOg+aAAAAAXNSR0IArs4c6QAAAARnQU1BAACxjwv8YQUAAAAJcEhZcwAADsMAAA7DAcdvqGQAAGqwSURBVHhe7d07kiu7nS/qNao9hhqGZF5DXg3gOgp1z6Fm0AoZiusvV1Yr5MtYQzh9zunzNHgJFkGCIJAv5IvM74v4b5KZADJJJLPI385a9eO//Jf/ctpT/cd//IdaoP7rf/2vSr1U/bf/9t/UAvXf//t/VwvUf/7nfyr1UvU//sf/UAvU//yf/1MtVP/rf/0vpV6m/vf//t9qofo//+f/qAXq//7f/6vUKiWEPEiVQh6l9lylAE21VylAU+1VCnmU2nOVAjTVXqXwTM1TpaBHqb1WKTxT81QpQFPtVQqLlFqihJAHqVLIo9SeqxSgqfYqBWiqvUohj1J7rlKAptqrFJ6peaoU9Ci11yqFZ2qeKgVoqr1KYZFSS5QQ8iBVCnmU2nOVAjTVXqUATbVXKeRRas9VCtBUe5XCMzVPlYIepfZapfBMzVOlAE21VyksUmqJ6gkh/+30ux8/Tj+S+t2/ldqNqH//0+m3H7+d/vTvhXXnKgVoY+rPv3vc31i//elP5+dy3u7fy/2m158njtvVb+qY9coDnr99/eH0h6+/PS2fVn87ff3hj6e//rO07rku2/7Dc/3xr38dNc7wGrd/9+rqN3XMvvrz6ffZsfv7P5fa7bj+/i/n93jyHH77l9PfS+16qhSgtddfzq/vb6d//UdpXalC++S5PPQdO9Y+qhSgqfYqhTxK7blKAZpqr1J4puapUtCj1F6rFJ6peaoUoKn2KoVFSi1RA0LIJDD8t9+dv4T/7vRvT+3SyvqMrFKANq3yIG/+YO+7XjCE/OdfT3/849fp649zhWhzhXxLBXtz7d/QdS0VQsjfTv/y9+vjP//+/J77/enPT+2mVjb+3HUJIB/H//Pvp+1/KUBrrykh5L39P/71t9OP3/719I/CunrtK6wsBWiqvUohj1J7rlKAptqrFJ6peaoU9Ci11yqFZ2qeKgVoqr1KYZFSS9S4EHJQwCiEHFbbhZD//OsfT3/86z9vt+m6aTVXyLdUsDfX/g1d11J5SDh3aLhkCPn307/8Nt+Vm6UArb3aQsjHx0JIda9SyKPUnqsUoKn2KoVnap4qBT1K7bVK4Zmap0oBmmqvUlik1BI1/krI3/50+ve4/vKr1fHXFMMVkqF98quLv/u32xi/+91vSZtkzGyMP//H309/+u3H6Xd/TkK0P39v9+/h/t/z9km7h6qEkH++9//tT39/WBf38TJmcTvf+/a9LO5j17j5OOnzyvYvabfEr47fw51/nv4ar4C8XBH519M/b+uuwdrfzstvvyIdQ8oB6/4Zxv7D6etvcbxz/e3r9IeHbaSVB3n92/j6+uN5+dfpb2FZ2P9ru9uyy/OLy+K+dI2bj5Puf7Z/SbvlfnW8cCVk+uvMD7/qHK8w/A7/4jF2CwGf2oax7+1+/P7P3+3mqsv2uq56/H5uv/99eJ99t/vz7/P9uQeZt+DsL+E1CFcf/uP0r+nz/EsM1srL//Iw9l+ubbNA8B//+vAa/eXSJq0RIeTDWHE/Qpv7svt+bFelAE21VynkUWrPVQrQVHuVwjM1T5WCHqX2WqXwTM1TpQBNtVcpLFJqiRr3b0JeQsV03W8PAeVvf/r35+XXMb7X5f1KY/z9O3T83Z9vAVr4dx4fAr8Yzp3bPQR+D5W1vTw+P4cYZoZt3MLF73V5KPm0nWy/ho57Cx4vQWMcN93GY7u//ymENOm+t9ctCHoIHpNA8vI4hG5/uIeGl9Atru9bd70fQsfk35oM//7jQyj5UFnIl28jjHULF7/XPQef177ntpd12faHjnvbx9rzytqFq0j/8LDvc1VXUPgcUP72L3//DiqfAsVK23z5nBVCyCQw/fu/hOM4PI+4ve/n9r0fSb9LJft1fT4xNAth4iXQC2HkU4j3HUD+9q//yJanVQsOsxDxPP7zOI9t6r+OHe4nweglkKxsZ+MqBWiqvUohj1J7rlKAptqrFJ6peaoU9Ci11yqFZ2qeKgVoqr1KYZFSS9TwKyEvVywm/x7kwxWM10qufHwMISuPi2OEkC+EckmQV7wKMm3/GLh9Vxry9T3O1tW2c13+GHx2jHtpH5/HdxUD1dAuPsd8jKRvS8WwJ/8V7EuYdgvtsmDvXPcQcei6cD8J+G6BZ6nyMbseZ+uSqxJvFZ7HdfnDlY5d417ax/39ruLzCu0enks+5lyVhHH5lYUPVzZeK4SP1+UP4V6t7dIh5NOVkOn2CtsOgeNtH9N28arEv5x+H0O/65WGD0HhZVnpCsZzhdAyGfspEMyuXLzUU8j5HS7e26Tbysd63I9beCqEPESVQh6l9lylAE21Vyk8U/NUKehRaq9VCs/UPFUK0FR7lcIipZaoUb+O/e9/+u10u6IxDyVvNTaEfBwjhmbhasAQ9sXby/JCqFevjnDw6XG2rmc731cqVq7OTB/vLoQMwVkW3F0qvSowDdbSX68evm74vzmZj9n1OFtXCA/T+r5SsbbvyeM9h5Dnx+Fqwlu4WAz57hWvPLz8Ona17YIhZHHsdFm2/mEfw69hZ8/7X/9xufIwvzrxcjVieJ4h4KuFkA/Lw9WStRCyEmDeqitAFEKqe5VCHqX2XKUATbVXKTxT81Qp6FFqr1UKz9Q8VQrQVHuVwiKllqiGP0wT7oerAuOvWZfa9D1+HuMWnF2Cud+dfneue4gXwrn8SsRadYSDT49L67q3cw9H+8bNfx07Pp96u8V+HTv8GvLTlYl5mJhcRfgQ0PWtywLCQX99Ow/yuh6X1uVXPD7WPQTtGzc+/3NVn9dju++QMx1zrsqDvDzEOx+XxV9n/q57aFlrm48/b30HoWn4me9/su1wFWT89e1LIJmsC49/+/3p97fw8LHu4WTl17Fv/47k+f4lIIzjpIFguF/o+1ADQ8jrWI+/jh1Dya4x1q9SgKbaqxTyKLXnKgVoqr1K4Zmap0pBj1J7rVJ4puapUoCm2qsUFim1RI0MIb+vhrz9cZr816mv/2bkv/0ufdwTSj6NEX+9+vpHYPJft74EeaX2eXWFg/njfN25Stu5/HuPcVkpTCw8fhino10y9lJ/mCZc4VcK7S6B2uVXsr9Dt+8//vJ9leQtnBuwLg3kwrae/23GvPJ+XY+ft/EdGMarOa/bu/x7j3FZJSTNHz+M09EuGXu1P0xzrkuw9xDWxePpXOFXrB9+pTkJAEttz8tvfwzm+nj2etifNAjNn1vyB3WugWP6vC9/WCb99eiHX69Orzr8DgDjuu8gMPljNQ9hZhYIXsLCe9/yr2MPCSHP9TDWY5/bH8nxh2netkohj1J7rlKAptqrFJ6peaoU9Ci11yqFZ2qeKgVoqr1KYZFSS1RPCLl+lQI01V4x2OmuQtA3aN1z3X+lWalpdf91ZjVnlQI01V6lkEepPVcpQFPtVQrP1DxVCnqU2muVwjM1T5UCNNVepbBIqSVKCHmQKoU8zzVTCHn5deyuP0ijVE9dfh07/hVqNWeVAjTVXqWQR6k9VylAU+1VCs/UPFUKepTaa5XCMzVPlQI01V6lsEipJUoIeZAqBj1P1RpCfv/7ksv8W4nqGBV/Rbv2K9CqtUoBmmqvUsij1J6rFKCp9iqFZ2qeKgU9Su21SuGZmqdKAZpqr1JYpNQSJYQ8SJUDH6X2W6UATbVXKUBT7VUKeZTac5UCNNVepfBMzVOloEepvVYpPFPzVClAU+1VCouUWqKEkAepUsij1J6rFKCp9ioFaKq9SiGPUnuuUoCm2qsUnql5qhT0KLXXKoVnap4qBWiqvUphkVJLlBDyIFUKeZTac5UCNNVepQBNtVcp5FFqz1UK0FR7lcIzNU+Vgh6l9lql8EzNU6UATbVXKSxSaokSQh6kSiGPUnuuUoCm2qsUoKn2KoU8Su25SgGaaq9SeKbmqVLQo9ReqxSeqXmqFKCp9iqFRUotUULIg1Qp5FFqz1UK0FR7lQI01V6lkEepPVcpQFPtVQrP1DxVCnqU2muVwjM1T5UCNNVepbBIqSVqdyGkUkoppZRSSimllFLqvUoIqZRSSimllFJKKaWUWrSEkEoppZRSSimllFJKqUXrKYT88eOHUkoppZRSSimllFJKzVelEBIAAAAAYC5CSAAAAABgUUJIAAAAAGBRQkgAAAAAYFFCSAAAAABgUUJIAAAAAGBRQkgAAAAAYFFCSAAAAABgUUJIAAAAAGBRQkgAAAAAYFFCSAAAAABgUUJIAAAAAGBRQkgAAAAAYFFCSAAAAABgUUJIAAAAAGBRQkgAAAAAYFFCSAAAAABgUUJIAAAAAGBRQkgAAAAAYFFCSAAAAABgUUJIAOD9/fo6fZw/4/z48XH6+nVdlrqtv9bH16nU7PTz897mWp8/r+uG6tuXs5+fA7bRtC8/T58PfT/PSwbKX6tq3+s2Sq/lgNfg2a/T10e63e/6GD5Am8vrXXiuteULyI+LvPL5v7WvHc9DrPj8AID3JoQEAN5cGrgVQq9CmPddj8HLr6+PQpvvGh6E9ezLw/rHSrfRtS+9QeRTiBhrQNA0pm98XZ92qO81KKhu91rD09dJ7q937ZhYJ6TrCyFDpcdJawi59vMDAN6bEBIAeF9PAWMeeiVX18UgKwm87oFOEpwlgdc9FBoQ0vTuSzn0eQ6Skn3uXFb2PF75uZU8Pd/ia/UtPpeHIQe8BiX37dZryRzylULI7mNnHCEkADAnISQA8JbuAUpaWeiVhGhpiPUU3iThWTlU6w7TBu1LEiR2X1l5Dw3LV0d2BUY9fTvDqlLfQoh79f0a3p/jsNegpCNgTa+QfEohk3D1WqXXtbRfxeeX1sfn6bO4PNm/p6s383lJX8+fyXbqr0lXqHh/Hvf+Xe1v62I9tKk97+dxAACGEkICAG/pFsqEcKoWFlZCyHug030FWCn4KRm/L48B2mO+Vgrl6mHgg8rzve/TyCveauFsDNiS0GrQa1D0GIh1Pb2bpwAwqWSA+/w913cQOTGETF6Xx0qf73NIeqmOoG+eELKy3UvFvkJIAGB+QkgA4C2FUOaWNw0K/q7Lzu5XiXWFZEmY0xPOjN2XUj2Gb7UgqSdE7A0hu57vo/RKuqcrDON2ko0Meg1qaqHe44tylQZo99fjeU7vr+F9mKRvMqf3gO/x9S0vT+bmNnAy7v1FSOZw2OuQvub1Kjzn5LmUj+3ysVx73gAAUwghAYD3Vw29CuHLQxhYC4fSAGng1XnRoBAyhj7lUOxheVoPbQpmCyHz7ZfDuerrMnp79zGLlT7vzufYEabd9ul5zFEhZO253ZbHtqWwstuQEDId6jmEvG/zKTgu7LcQEgCYkxASAHh/tWAoyMOnhyqFZI8BZOnfGexU25ckPHsY86l96aq6WliZmS2EjMrb/Q6/OsaavL2z2nzFJ1R7jiW1sUJNDCHvy2oVn3NHIFjRHUI+v5ZPIWTXa1NYJ4QEAOYkhAQA3l9f6PUQRn2eft4e5+FLYwAZ1PZlaAjZEiT29p0QNj1tNwaTHWMN2ddB0isyr9vrCtpSSbt723KoursQsitoTgghAYA9EUICAO9vZOh1C18ewp4ZAsigui/J+GlClLfvDRK7nmM5+Co/38zQ7cZ2TylXYsx83NqWX/P71YHPr89D++vy227dxk0DtvYQcvhz2yCE7NpmYb+FkADAnISQAMD7qwZDpeCvHNTcw67u0Kg3KOoIqZ4CtWIoluzzbVnhisCz0r50BVNpcNjZrrTduOz6/DqDtcFBXZBst6tK+5S8FvdA7RpE3vahFEye6zZe2ndACJnu78DXc70QMln28NqX5rb+vAEAphBCAgDvryP0SsOph0qDnuTqunLdx+0NijoDuHrgluRZ9X0+VzE4HfRcHoOmYt80pMsq7t93v55wsfM1KOjYbqz09emcr9vz6Qk3u553XFdZ3jU/9/3cJoRMt/tcWdhYe94AABMIIQGA99cTej2FRg+JVneo9F1zhZBBeiVfR7s8IDpXttsd+5IHUc9XulX7PgV8ad+47z1XzvW+BiX563KtajBWCNvyFyh7LpcwsLhv+bbj86stP3t6nfLnulUI+e22LlZxzI7nBwAwkhASAAAAAFiUEBIAAAAAWJQQEgAAAABYlBASAAAAAFiUEBIAAAAAWJQQEgAAAABYlBASAAAAAFiUEBIAAAAAWJQQEgAAAABYlBASAAAAAFiUEBIAAAAAWJQQEgAAAABYlBASAAAAAFiUEBIAAAAAWJQQEgAAAABYlBASAAAAAFiUEBIAAAAAWJQQksucK6WUUkqp1y0AgL0TQmLOAQBemM9yAMArEEJizgEAXpjPcgDAKxBCYs4BAF6Yz3IAwCsQQmLOf32dPs6vwY+Pr9Ov66Lcz8/u9e1+nb4+fpw+f14fchw/Py/vwcf6PDkUmE08x/XV9Rz36+vj/Pjj9LXcCW+wufdl6Hh7eg1ezvWc9tHz4s35Goef0Q/bu+7DIj9Tlxy7QdgnAIC9E0JizpMv6LUvTYuHkNd9EEIeyc/T5/W4q1Xfl3j248f/e56zrHZDCHnzViHk//P/PdcufP9Pte6fmdfz3yw/V7/HEkL6/A4A7J8QEnN+/YL+8VH/0imEZF7XL+nnOS8eV7fQaOchCMXwMa/9uQZAlROOEHJfr8GTUviY18a+X7+On2mzBnmFEHJJQkgAgMmEkJjzWwB4DYYK3yxqIeRl+blvrLxr7Ytsujx+WbvVdTvfyz9PP5OrmNIvWcO3nV1xt2SYyjDXL7G1EOgiznveJvZN6vHLd/KFPDl20nl/OHYexm/pe9W7f++jFDjWal+Gh5AP852dO1rPUcHT+S9rNHRfor5tpuPdPZ4jQ59yux0oBY612lLt/HX1PU+P/+xEfiw8nTcu55bCz7SHuo5ZCQrz4+N5/5L/QXSr7J/HqIy9tbBPAAB7J4TEnF+/LF2+UHR9cXn40lv/EpR+cap9kU2X51+84nZim4/bF6I4zphtl9vVvhiyjtIX8CG65vQ+99/Hx8fn5z1EjHWe96cv4eeap+/Q/XsfpbCxVvtyPYdUzgPx3PP5WZjPpM9i56jCNvr2Zdw2k3NyGrbfKm7v+dy9uVLYWKuN1c9z+fFXCv6ulc7xNYS8H2/nn9Xnc9VD+2oIOWQb9WPo4XkIIQEAJhNCYs7TEPKs9MXpsiwJIW9fnh++hcQvOfe+T194r2pfhNPhbtsoXn2Ubzt+ebqPeWv38Fxiu8fnx5ryL+BDPR9fF09XHN2/SN/Dl/QLeNL/+mV6nr5D9+89lILGvtqP7mPwfu5Iz13P545x56j8+Lg+zvrm59/R+/KwzdguPy/eH8dgvRyOptvcgVLQ2FdbqoV1l+XJaxvPJcVjodAuP8dc5zmdw6dtD9nGtc3DOGe1/ai8fTYT9gkAYO+EkJjzpwDw+Qv65UvI7ctL+cvzRTZW/oU3elreEUI+ftGpBD1B9gWq3D9+oSr0ZyXPx1d0Dz+SKh1nFzFgudZtvOvyrF/n8XRr29I3V9u/91AKGftqP+rHYDD03DH6uHg4z8Vz2eOYuWH7Mva8GM+99X19Cp72oBQy9tWmSsfZ82te/5n03f8WClZCwqd2QRYUTvm5F4+97xJCAgDMQQjJqnO+y8OrEAAWv8DcvjRl4Uqhyl94756WV0PIvO/1C1zx28/jF7HB235359dkX0pfzL99z83jsfQQkFyPk6c2ofLjMxu/83iape/ZoP3bj1JQuPeaR/0YDIaeO8rtrmN3VB4qPdbjeMP2Zep5sf461LbbrBQU7r0afL+OSfh3PUfcA8Pr3N3mv1Bxfqrh3+McXzy0LZyrKr7DynLdtiuEBACYTAiJOS+FkGfplRNCSOYTv3T3XZWTf3F+PO7uh8B1ed4uO0Y6j6c5+16rvn/voRQQ9tV+lOc5GnruKLd7PA5K9RAWxeMoaxN3bdi+XMcoPp/v/SmfF+uvQ227myoFhH21texn2/frmp77yvP/ULHzwiHk975dt5m0jctv2xVCAgBMJoTEnFdCyPSLzWMI2fWFN1P5svIdcCZfcMeGkKUA67otIeQLuM5V9zGUfXGuHafX5ffjsxysdB5Pc/QdvH/voRQy9tV+1MO3YOi5o/O4qIzdK3tvDNuXqefF/Pi/ezpH70EpZOyrzaWvcfnYePz52qHy8/S8oieEjPNZPz5Cu9p+fPdNtlvdj22FfQIA2DshJOa8Fp6cxS+sl7/GmXw5+V6efek5i8vzLyvpl67Y5uEL7nUf0vEevyzf3fo/7PA1VEjad/ff2Zfrw4mhSajSFZFxPs8Vj7sY5hXnPWkXl2UHdHne8xCmoe/g/XsfpaCxq/ajPM/R0HNHd7u+8+N1H/LjIjsXjtuX/DnF46++z6V+t2WF7W6uFDR21R5cfg6eX8uflZ+1hZ+TF9flt+OoGv4Vjue8bdzGw/EWj4/vc3ApeL4fC89jPe/HtsI+AQDsnRASc94RQp5X3sOi4peXQvW2+zh9fj5+EY77kPbPvyzfdWw7eRK1/vVxWVfHPN4qnac0uCzU7bi7jpsd0OV5nzGEjI/TfUrr4X3xHkpBY632pTzP0dBzR/1c0nFsJ8fBd/9CmwHbeF7esc3O82KpX+EcvReloLFWu/H9Gn98nF/T4nmg69yR/E+avhAybf/Utr6NPOSs1W0sISQAwGRCSMx5Zwh5FgPCpy9PhS81pUHSgPH6pbb0xTr+yldXm7vnbeebHv7lnU09HB+xavOTBybf7R6v4Lm2yQ6I8rxfj6Pbsd3SNxiyf++lFDjmtT/leY6Gnju6zyXDzo/fY6TtHq8MHrov36aeFx/7hT7dz21jpcAxr52JP9/yq2NT95+B18p/5naEf+lxdFlfaZtvo3x8JG2+D4bvc3RsLIQEAJhMCIk5B2hUCh9DwWJK4WMoDslnOQDgFQghMecAAC/MZzkA4BUIITHnAAAvzGc5AOAVCCEx5wAAL8xnOQDgFQghMecAAC/MZzkA4BUIITHnAAAvzGc5AOAVCCEx5wAAL8xnOQDgFQghucy5UkoppZR63QIA2DshJAAAAACwKCEkAAAAALAoISQAAAAAsCghJAAAAACwKCEkAAAAALAoISQAAAAAsCghJAAAAACwKCEkAAAAALAoISQAAAAAsCghJAAAAACwKCEklzlXSimllFJKKaWUUqqvphJCMmrOX/n4sO/bsO/bsO/bsO/beOV9D7z227Dv27Dv27Dv27Dv2/Hab8O+b2PtfW/ZnhCSUXPujbkN+74N+74N+74N+74dr/027Ps27Ps27Ps27Pt2vPbbsO/bWHvfW7YnhGTUnHtjbsO+b8O+b8O+b8O+b8drvw37vg37vg37vg37vh2v/Tbs+zbW3veW7QkhGTXn3pjbsO/bsO/bsO/bsO/b8dpvw75vw75vw75vw75vx2u/Dfu+jbX3vWV7QkgOM+eObY7E8c6RON45Gsc8R+J452gc8+xdyzEqhOQwc+7Y5kgc7xyJ452jccxzJI53jsYxz961HKNCSA4z545tjsTxzpE43jkaxzxH4njnaBzz7F3LMSqE5DBz7tjmSBzvHInjnaNxzHMkjneOxjHP3rUco0JIzDm8Ie9rAAAA5iaEpIk5BwAAAKCPEJIm5hwAAACAPkJImphzAAAAAPoIIWlizgEAAADoI4RklDDHfQUAAAAAc2VGQkjMOQAAAAC9hJA0MecAAAAA9BFC0sScAwAAANBHCEkTcw4AAABAHyHkIL9OXx+P/5Dmjx+fp5/XtTU/P/M+H6evX9eVFWv1mUvYHgAAAAB0acmQjhFC/vo6fdzCvef6KKZ9P0+fhbaxtu0zr7AdAAAAAOjSkiEdIIRMroD8+Do/urtfffh81eF93ePVknvoM7ewHQAAAADo0pIhvX8I+fPzGuaVfvX6HlA+XHF4u3KyHADeAsLPZMS1+iwgbAMAAAAAurRkSG8fQv76+ugM8kpB361PduXkTSHYXKvPEsI2AAAAAKBLS4Z0oD9MU1K+EjIGk/V/jzH+O473KxjX6rOEY805AAAAAFO0ZEgHDiHTv5adXmlY+RXtB/c23xdQrtVnGWF8AAAAAOjSkiEdLoS8/Qp0rKdfhR4S/NUDxWX7LCOMDwAAwHvxVQ+YW0uGdLgQ8vZvQKb1EESuFShO6bOMMD4AAAAAdGnJkI79b0Le/jr1uW5B5FqB4pQ+ywjjAwAAAECXlgzp4H+Y5uwWRI75gzHP4eBafZYQxgcAAACALi0ZkhByUjj4On8dO4w/RwEAAADw3kqZUF5TvXkIeQ8Yx1xtePvjNU9/tObq5+f3+uSvaq/VZwlhGwAAAADQpSVDevsrIYcHfcnVhoVf0U7FKxh/pL8jvVafBYRtAAAAAECXlgzp/X8du/jHZ65uAeRz0HcLALOAsLY8WKvP3MJ2AGB1fv4AAMBLacmQjvFvQqZhY6mKV0nGf4+xXOVf716rz7zCdgAAAACgS0uGdKA/THP/tx/v1X+V4f2KxP31mUvYHgBsxs8hAAB4CS0Z0oFCSGrMOQAAAAB9hJA0MecAAAAA9BFC0sScAwAAANBHCEkTcw4AAABAHyEkTcw5AAAAAH2EkDQx5wAAAAD0EULSxJwDAAAA0EcISRNzDgAAAEAfISRNzDnAC3CuBgAANiaEpIk5B2BVfu4AAMBLEkIySpjjvgIAAACAuTIjISTmHAAAAIBeQkiamHOAF+TcDQAArEwISRNzDgAAAEAfISRNzDnAjjgnA8ADPxoB9kMISRNzDgAAAEAfISRNzDkAAAAAfYSQNDHnABtyDgYAAF6EEJIm5hwAAACAPkJImphzAAAAAPoIIWlizgEAAADoI4SkiTkHeAHO1QAAwMaEkDQx5wAAAAD0EULSxJwDAAAA0EcISRNzDgAAAEAfISRNzDkAAAAAfYSQNDHnAAAAAPQRQjJKmOO+AgAAAODY5syMhJCYcwAAAAB6CSFpYs4BAAAA6COEpIk5BwAAAKCPEJIm5hwAAACAPkJImphzAAAAAPoIIWlizgEAAADoI4SkiTkHAAAAoI8QkibmHAAAAIA+QkiamHMAAAAA+gghaWLOAQAAAOgjhKSJOQcAAACgjxCSJuYcAAAAgD5CSJqYcwAAAAD6CCFpYs4BYEZ+rgIA8KaEkDQx5wDwhvx8BwBgZkJIRglz3FcAAAAAHNucmZEQEnMOAAAAQC8hJE3MOQAAAAB9hJA0MecAMIKfmwAAHJQQkibmHAAAAIA+QkiamHMAAAAA+gghaWLOAQAAAOgjhKSJOQcAAACgjxCSJuYcAAAAgD5CSJqYcwAAAAD6CCFpYs4BAAAA6COEpIk5BwAAAKCPEJIm5hwAAACAPkJImphzAAAAAPoIIWlizgEAAADoI4SkiTkH4CX5+QUAAKsSQtLEnAMAAADQRwjJKGGO+woA3oKfaQAA0GSuzEgIiTkHAAAAoJcQkibmHAAAAIA+QkiamHMAAAAA+gghaWLOAQAAAOgjhBzk1+nr4/Ef0gz18fXruj5Xbv9Qnz+vbR/9/Mzbfpyqm7ma0mcuYXsA8DL83Do8hwAAwDZaMqRjhJA/Py/Pq16fp6c48dfX6aPYNqmnEPLn6bPU7lrlwHNKn3mF7QAAAABAl5YM6QAhZBLyfXydHiK9NJzMA8W4Lu/T4X4142OoeV/+fHXjlD5zC9sBgLfiZxsAAMyuJUN6/xCyL0y8BZGPYd+vr4/L8sFXIt6unCyHhrdQMQ07p/RZQNgGALwkP8MAAGA1LRnS24eQMcirh4nxSsnHIDD2G5r/xdCyP+y8X/E4pc8SwjYAAAAAoEtLhnSgP0xTUwoh02XP/2ZjKdCcEnZODUjnFvYBAAAAALq0ZEhCyNKvaw/5ozQPVy/e/5J2PVC8t/m+unJKn2WE8QEAAACgS0uGdPAQ8n6V40PId/s16EJAmKy7/1uNQ8LCegg5vM8ywvgAwAL8jAUA4I20ZEgHDiGTX7Mem/Ddgsj4a9JCSAAAAADeW0uGdNAQsiGAvLiHg99XSgohAQAAAHhvLRnS8ULI4q9Tj5f/UZn+PzLzHChO6bOEMD4ArGLJnzl+ngEAwKJaMqRDhZC/vj4uzy9UPfgbZnwIud1fx47PuaUAAAAAeG+lTCivqQ4TQsbAL1T3VYX3qw/7w8H7WLeA8+GvZiduV2B+nnt/m9JnCWEbAPAS/MwCAIDNtGRIhwgh71dADrui8N6+HP4V1//6On10bOMWgqYJ6JQ+CwjbAAAyfj4CAMCDlgzp/UPIp79kPcAtHDxXdpXiPYB8vlLyfrXl47Zqy4MpfeYWtgMAL8nPMAAAWE1LhvTmIeT9V6v7Kwv70j9gU6ri1YnJX90uVPnXu6f0mVfYDgB0Cj8rhvy8aP2Z4mcSAADsVkuG9OYhZHfA91ilKw5LIWb/lYn3qxiX7TOXsD0A2CU/owAAYDdaMqTD/GEa6sw5ALMKP1f8bAEAgLcjhKSJOQfgYqmfB37OAADAWxBC0sScAzDKO/zc8LMPAABGE0LSxJwDAAAA0EcISRNzDnBwY34OzPkzw88fAAB4KUJImphzgANZ+py/xc8UP8cAAGAVQkiamHOAFxXP30PP43s53x/g544frQAAvCMhJE3MOcAGWs69Q/tObRcfh9uhYwAAAG9PCEkTcw7wRpY8p48d288XAAB4K0JImphz3p5jnCOIx3m4dcwDAAALEEIySpjjvgLgBQw9X5fa1fr6GQAAACTmyoyEkJhzgD3b6hztZwMAAJARQtLEnMOGvP/ez1JzOmXcLY4vxzQAALwtISRNzDnAC3HOBgAANiKEpIk5hxl5P72OpedqyviOHwAAYMeEkDQx5wAvRLgJAABsRAhJE3MOsJC+82tYv8dzcLpPfkYAAABXQkiamHOAFyAYBAAANiaEpIk55y04jnkHLcex9wAAALAwISRNzDnATow5Hzt3AwAAKxNC0sScAzR6tfOo8z4AADCBEJIm5hxgoL7zZev6ObzLOd3PJgAA2B0hJE3MOcBAzpcAAMCBCSFpYs4ZxHECAAAAhyaEpIk5B97KkHNaqU2+zLkRAADggRCSJuYcOAQh4+Nz3vr5+9kDAAAvRwhJE3MO8Kac3wEAgBkJIRklzHFfAbyl2vmttDxfNqTN3JYefy6vsp8AAMAoc2ZGQkjMOXBcc5//1jqfbnHe7tumnyUAAPD2hJA0MedvyrzCo6Hvidb3Tqm/9yMAAPAGhJA0MecAC9j7udW5HwAAGEkISRNzDrCx2nk4XV67DwAAsBIhJE3MOcBOjT0/5+2d3wEAgBkJIWlizoGX9ernr6H77zwNAADsgBCSJuYceDlLnbemjJv2ebXzadf+vtpzAQAAFieEpIk5Bw5rzvNfy1h72Q8AAIAOQkiamPMZeS29BryeIcfsGsd13EZ+O1bab439BgAADkMISRNzDjCz0nk1XfbK510/MwAA4LCEkDQx5wALWPLcOmRs53YAAGBmQkiamHPgLY05t8W2fX3WPl86PwMAADsihKSJOQdeSu2ctdS5LIxbGnvI9qbs01zPY65x3oCXAgAA5iGEpIk5H8nrBWypdg5ybgIAABYmhKSJOQde1hbnr75tDt2nsfvuXA0AAGxMCMkoYY776q29+/MDltFy7oh91z7/ON8BAAAN5syMhJCY8xKvCayn9f1W67/1+9h5BAAAeDNCSJqYc+AQ5jzXrXXeLG3HORsAANiIEJIm5vxqzOvgNYN9qL0Xh75Hl3ovh3G7xl5quwAAAAsSQtLEnAMvJT1nTT1/De03dzsAAIAXJoSkyW7m3H4AS1nyfV0bu2WbU/s6fwEAAAsSQtLk7ebcMQzvp/S+Tpfl67vOA6V+tfZheddYW9vzvgEAAG9HCEmT4pw7DoA1DT3nhHaxWuVjDB13jm0vae/7BwAAvCwhJE3MecbrAcua8z02ZKzYptZ27PLc0HZzWXt7AAAAV0JImphzYDYt55O5zkW1ccaOn7efa//G2GKbAAAAFUJImqwy544reA/pe7nlfR36ju2/dPslxH1I92UP+wUAADCBEJIm5hyYzdDzSd5u7HkobT/XOWzMOH3bn7JPcz0PAACAhQghabLJnG91nDm+oV3L+6irb1zXN/7c7+PaeGH53NsCAAB4YUJImphzYPdq56mu81e6bqnz3Nhxl9oPAACAFQghabK7OXcMwn51vT9b37uvcC56t+cIAAAwghCSJuYceDDmnDD2/DGkfVeblvNV7Nsyxpz2sh8AAAADCSFpYs6BWXWdU6aeb7Y6T219fnR+BgAAdkQIyShhjvtqNnOOBRzb3s4ncX+c5wAAgDc2V2YkhMScA/sx5Xw0pE9os9S5Lh13qW0AAADswI5DyJ+nz/N4Yczh9XnuxZrC637+z/VRo7nGAeYx93vSe3w+XksAAODFXDKkiYSQXF53gMGWPmd0jV9aN3R/pu73ls8XAABgR1oyJCEkl9cdYLCWc0at75AxQ5u+dkP3be52e/Fq+wsAALyUlgzpQP8m5K/T18dz6Pnx9eu6vuznZ97n49TTZbU+cwnbA7iZ45xQG6Nv7HT9lP2YY98BAAAoasmQdhdC/vxc4ErIn5+X51Wv0ja7r+Ish5dr9ZlX2A7AxRzng7FjhPalPmPGmWO/X80RnzMAALCplgxp5RCyfDXiY80dQiYh38fXeQ8SaTj5+bjV+5WJj/tzX/58peJafeYWtnOT3gfYUjwfTTkvTT2XhX7OgwAAAEUPGdJIq4aQ92Ctq2YOIWPQmAeQ0S2ITMK+X1+nj3xZ4vY80uByrT4LCNsAWFztXJMubz0fDek/1zlvrnEAAABeREuGtGIIOeQqyPmv+otBXv3XmuOVkvdt//r6+N6f3uDyHpiu1WcJYRvAC9vbe3iu/Wkdx7kNAABgVi0Z0oohZAz7roHaNWC7X+R3DSkXvurv2XMIOSW4XKvPEgbN+ZA2wOua8z2+x/NFyz7lfZ0PAQCAgxqUIVWsH0LervrLH8dQbtmr/p7Eqw1v+3G/YrMeDt7bfGema/VZRhgf4MkW54a1tjlmO86RAAAAFy0Z0ga/jh2v6rsHbI+1ZggZrzQsXJH5sCyXt1mrzzLC+AC70XpOck4DAABYREuGtOofprn9G4jZr2Q/1JJp24N7APm4zbUCxSl9lhHGB7iYej5wHgEAAHh7LRnSqiFkcAkin34F+1q1P9Ayu1oAGawVKE7ps4wwPvBGau/pMe/1vO2U80RfnyljbqG2n637/yrPHwAA4KolQ1o9hNxcevVlJdnr/4Mxz+HgWn2WEMYHDm4P54Ex+zCkrXMbAADArFoypA3+TchzLZmodbj/OnhX8DckHIxXUr7GX8eOz7mlgBc19P279fu8tH3nHgAAgFWVMqG8ploxhLz/CvQWGWQM/IZs/xZW1n49/HY15f2P6KzVZwlhG8ABtb73Q/9Yc1tq3FzrNtbYRwAAgJ1oyZC2+cM0q/3bj9/uV0AOvKLw19fpo6P9LdBM08y1+iwgbANgsHDOaD1v1PqXxh6yrdb9AQAAoFdLhrTJlZDdNfNVf7erCcf9SvP9ysnHfrXlwVp95ha2A/AgPS8MPUeM7RPaxOoyZKxoTNsh5h4PAADghbVkSG8eQib/DmVv5WFf9/6W/x3HtfrMK2wH2JnW92Wtf7587vd/33jp+jFtW4Rx5hoLAADgwFoypDcPIYduM1T5isP7FYnd7VJr9ZlL2B7AzdBzQl+7IeOENnm7odsvaekLAABAp5YMadV/E5J9Mue8vVc6xve0r6V9ictq+1laX1tWalPSta7VkmMDAAC8GSEkTcw5L6t27DqmtxVe/3QOSvPRNUdj529sewAAACZ5kRByzK9Gh1rv15GPLrze8Fb6jmnH/DTp69b1Gg59ffN2fY+DIW3mtsY2AAAAXkBLhrTjEPK7Pmf9U9mUhNcZdqnl2FzjuN7je6d1n9L+U8fK+w0dZ2q/Ln1jzLENAACAg2jJkHYfQv6QQi4uvM6wmfT4m3osznUMt4xz5PfRkOdea5MvH/o6tmwTAACASVoypHX/TchfX6eP8/gfhd+z/v7r0Mlfxr62nfevZVMihGQXuo7DsC6uz9ul61KlZUOVtrF3Xfs4df/7+qXrW7c/tn++bMg2plhqXAAAgBf0IiHkr9PXx4/Tj4+v872S65WSt/XX9kLIxQkh2VQ8/qYeh3Mcv1tuO5hrnKlq219jv+I2xu5DX7+lbbVdAACADb1ICHn/dez6lZBp6BjbCyGXJoRklD0cL3PtQ2mcuGyJ57mH125Jczy/2hhjx55rHAAAAG5eJISMVzb21OVKyOTfj6xeOclcwusMkyx17PSNO2V9V5+wrrY+riutr/Xh+TXLX6shr11X/znMMeYS+wUAALBTLRnSJv8m5CVcLNbH6fsiye6rJplXeJ2h2dbHUdh+3IeWfZnjeUwZY47t1gwZO7Tpalda19d+bJ8grq+16+sfDW0HAADAYC0Z0roh5EXlisj0iscYVvrL2It4eu0LBYONPV6mHF9bHJPv+D7Y43Nac5/ybb3jHAMAAMxsrsxogxCSvTHnPBl7TEw5hmKfWt/S+tqy9HGrfKw5x06Vxl1qW13m3mY6Xry/9PPa4nUDAAA4ICEkTcw5k0w5btY61tY+ptfYXmkbc2w3HSMfb+z4c+xPqjTe3NsAAABgsJcLIe9/Cftcl1+5/v43IP329TaEkOxOPCZLx2ZYNuaYTdv29Rsz7lG1vkZT524O5hcAAKDJ64SQpT9Mk4SQ4bEgcn2LzjnvYe5jJIyXj7n1cbjU9l/leaXt4v2+vks+tyXHBgAAYJKWDGnVEPLhCshYIXVMw8n0D9SwivC6c1B7nHvH4+vI5yo+HjKH5hkAAODltGRIK4aQ8WrHj9PXJWW8/pXs26WPcf3n+R5rEkJys9SxkI8bH/dtL203tE9ubPtXtNRzrI2bLx+6/TH9wrpYqa4+uTFtAQAA6PUeIeTtakgh5NqEkG9ojjmtjTF27LR9X9/S+qnbC7dj+o7dzlqG7tfa+59ub+q21+6XWvv1AgAAeAMvEkJWfh07L/8o5OrC6w7Nuo6jfN1cbekXX78xr3mfqWOGZWO3FdT6TBkLAACAyVoypHX/MM3tashaxaskWVN47eHB2GNizmMojJWPt+QxuuTYc9lqH/u2u/fXLt+/V5hrAACAHWvJkFYOIb9V/0ANm1hjznlz4RiKx1F6Pzd2+RAtfY+s9XWb83UvjbXV/s35vAAAAN5MS4a0SQjJvphzBnOsrG+p17xvXHMNAABA5kVCyJ6/fv3z87LtHx9fJ7+RvS4h5Jtae17T7dW2vcQ+OX7btL5+c7/+W8ynYwgAAGCQ9wghe9ezFCEks8uPqSHHmONwOVPmIzfXHE6d57X7ceMlBAAAoh2HkH1/iKZUQsi1hdcdRht73Axt73j8NsfrFdf1jZWuL7Ud07+kb300pN3QsWjiZQYAAEpaMqTFr4T89fVxGXNw+XXs1YXXHVY19ZhzrHoNlnz+jq9mXkIAAHhvLRnSCr+OPeZqyI/TlwRydeG1hweOiX2ZYz6GjFFqE5bV+qbLh4xfkvcbM+bUbQ619PgAAAAvpiVD2tG/Ccla7qFvvTiA2jyXls95TIwdy/HYZs3Xr3Vb5hoAAGBX5syMVgwh2Stzzs3YY8GxM6/89Vzq9R27nbH70brfSz1vAAAAmrxQCPnr9PXxnKA+lisl1xZedxjM8VI352vTOtbQ/mm7Up++cfL14XGtT99YAAAA7FpLhrRqCPnzsxQ65iWEXFt43aHTkseI428b+etemoehy6aq7cOc2wAAAGA2LRnSBv8mZF8JIdcWXnfexJC5LLVxDLymMG9LzF1tzLHbWnPfAAAAWFxLhrRBCOkvYO+NEPLFlOYrX2ZO31OY19rczjHncYw1j581trXm8wEAAHhjLxJCXn8d++PrJIPcFyEkbGDo+66rXW3dkLHTNnn7+HjIOENNHWvOfQAAAKDJy4SQp19fp4/z+B8uhdwVISTMZOh7aa73XBinZaxa37i8b+w5tz12rKHtW/YRAACABy8SQvo3IfcqvO7ARsa8/0LbUvu9vIfz/Zu6X3t5PgO92O4CAABM1pIhCSG5vO40GPP6ea2ZS+1Yajke4+Opx2no19d36thz2HLbAAAAb6AlQxJCcnndgY3U3n9zvC9bxujrm65v3U6tf7quZRsAAADMoiVDWvffhGSXzPmLW2v+HCdlQ1+XuV+/rvHm2lZpnKHLgnz5XPs1xJrbAgAAOAghJE3M+Y4sNRfm+Li2mPu4za5tp+vydkP3eWi7oeYeDwAA4M3sOIQc+ivYafl17LWF150GS79+5udY8vkeOv+xXVf7uY+l2jbHbGfN/QUAAKBJS4YkhOTyujMjrye5pY6JOG5+O1TafkzfvO3Y7QIAAPCSWjIkISSX1/3Qjv782b+uYzSsG3MM523j49ryLWy5bQAAAKpaMiT/JuQB3QPfegELmPu9NXa8Kdtf+nyQjh/ud21v6X0BAADgyVyZkRAScz6U14klzXV8LXmchrHT8Wv3gzn2Y44xAAAAmI0QkibmHA4gf59Ped9PPVc4xwAAALwFISRNzPnOmI/X0jpfsf+c8z5lzFLbvv6t66cIYw4dd4ntAwAAHJgQkiaHmnPHN3sw5DjsajP2OE7bz/UeyMeZa9w+a20HAACAJ0JImpjzgbxOTFE7brqOp3xdeBxrirRfaYyp45bkY3WN3bfdOfcLAACAZi8SQv48fZ7H/vHj83yv4OfnZds/Pr5Ov66LWIcQEl7EFu/V2ja79mXqurG2eD0AAAAO7D1CyN71LGX1EHLJ7a39XCBa49grbaO23TFtg3xda/8+Q7YHAADAruw4hIzB4pgSQq4tvO7ADqTvxfx92fU+La0Ly2p9amPHPun6vO1Q+ThDxPZTtwkAAMCiWjKkxa+E/PX1cRlzcPl17NWF131Tc21/6+cBcwnH8pjjudZ2iffE3GPOOd4SzxcAAICblgxphV/HHnM15MfpSwK5uvDaAzML76ul3lvpuGO309K21nfMmMHY9gAAAOxCS4a0o38Tkq0IIeFFtLxXS32HLuuT9unrP2V8AAAAduFFQkj2ypzDTMJ7Kb6f5npfTRkn3Y+o9ji/DfK2UW15zdj2AAAA7NpLhZCXfyPy9u8+/jp9fdx/HfvD72JvYvCcL3xswCEs8X4LbYe0L7UZs52xlhwbAACA1b1MCHn7IzXXEPLn5z2AjCWIXF943YGFjX2fldpPfa+29JvaN4r9p4zT1ad1vwAAABitJUNaMYRMr3oM/y5k5Q/W+OvYqwuvO7Bj+Xt06Hu21q/WP18fbmtt57DU2EvuMwAAwIG1ZEjb/WGan5+XbYX6vvrRH67ZihASCoa+L17p/TPXvoZx4lgtY/b1nWt/AQAAmMVLhpD3X8X+OH3/BrYQci3fr3t3AQPM9V5pHWdK/1Kfufaja5zWbYyw4qYAAADe0pyZ0Ua/jp1U+PXr5KpIv469vvC6Axtpef919R2zrtQ2LquN09VnqLHtAQAA2FRLhrTNH6ZJ6vKr2L++Th/Xx58ug1xdeN0f5I+Bbi3vmVrf0vKhy6K+/eobr68/AAAAh/KUIY2waggZPPxF7Fvi+P2r2ALIbSw957C5VznGu/Yzrtviuez59XuVuQUAAHgDLxVCsj+zzbljB+YR3ktd76cx77W+sWpqffLlU8YOpvYDAABgMy8SQib/JuQOLnn8/tXw+EdxSir/hmValefxcLXnpbq2821Kn7mE7QErC++7WCVLvS/HjJu2jffH7O+YbQEAALB7LRnSiiFk/OvXO/i169sfwukI+pJ/p7JaT0/k/hxLdfn3L59M6TOvsB14e3s8zvN92nofx2x/qX3d4zwBAABw0ZIhbfOHabb8C9jpX+LuCiFjuxH7er+a8fOUxpP35c/bm9JnbmE7wBsJ7+lYJV3v+XRdvJ8v6+qfK43RKh9rzrEBAACoasmQNrkSsrsew7j5lH69uh7wxcB08JWItysny2PeQsX06skpfRYQtgHsUP7ejI9r79l0ealvrV9N3qfUvzbm2G0BAACwey0Z0jFCyIdfrQ7jx32ph5AxABya//Ve5Xm7AvP+/Kb0WULYBtAofx+NfV/N/T6sjTd1P+fev5I1tgEAAMBkLRnSoULI+1WNfSFkuv55v0tXR8bQsn7l5PM2p/RZQtgH4IWU3rP5sq426br8fte6mriuq03J0PZjx62YaRgAAIDDasmQVv03IfejJ9wb8kdpHq5evP+qdz1QvLf5vrpySp9lhPGBnel7X4b1Q967pTZp3yFjBEPb5dJ+U8fosdCwAAAAZFoyJCFkKf9L/njNU0CY/mGbWzI4JCysh5DD+ywjjA/MJH8/TXl/hT61fqXx0/a1fkG6rut+bYx8Xa1dqqvNkP4AAADsRkuGtHAIef9V5s+f9/vdtey/f/it8decb0Fk7C+EhMOb+j5K++VjdI3Z1zY8nrosiMtq69e09fYBAAC4aMmQhJBTQsgkHPy+UvKNQsj0PtCu9J4a8j6LbcJt3n7ImKU2Y5XGjJU+7pO3qfUZMhYAAACbeciQRhJCTgohw8WQ3/sbf127/4/MPAeKU/osIYwPDBTfL+F27HsnbZ+OE3Xdj1XStT5dXlof1JZPNfd4AAAA7EJLhuTfhFwthHze5pQ+U4RttBYcXv4+SB+X7re8b0LfWLl82ZjtlPoO7T9mO8HY9kMsMSYAAAA3pUwor6mEkE/h3v3qw/5w8H6F4q+vj8vjx7+anbj9O5L3Kz2n9FlC2AYwQXzvlN5D6bLW91jePzyOFR/XpOvydqV+XWPlusYOxowFAADA7rVkSCv9OnbblXzz696vWzhYCf+K6399nT46xoxXPd7/ovbZlD4LmHfOYYfCMb7FcR63Wdt2ujxtW1uey5eV2sxtjW0AAACwSy0Z0gYh5JArDZfWE47ewsFzZVcp3gPI5/2/hYbZuLXlwZQ+cwvbgV1b6hhtGXdo39guv436xgnrS21axhuqa+x4P78FAADgbbVkSELI2i7cfhW6UsWrE+O45So/3yl95hW2A6vYw7E2xz7EMWpjdW0j7Vtqly6rtUn1rY9iu1r7fPnY9gAAALy9lgxJCNm5C/d9vVf/lYn3qxiX7TOXsD3YhXgslo7JIcdp2qZrjL52qa5xSkrbCPq2E6Rt+tqH9bFNrV/fGF2m9G3ZHgAAALvXkiEdNIQkJYRksKHHSusxFfvn45SW19qmwrpSnyHytvFxbflQY9vnSvsR7peW9ym1HdMfAACAQxBC0kQIyazy46nr+Kq1rd3mwvKudS26xh4i7ZuPk4/dtZ1Su1L72hhDl4fHtbYlQ9qOGQ8AAIDde4EQckyV/yI1ywmvO8yudlzF5eE2Vi5tE5Xa9j0OSv2Wlm4v3s/3Id2vfF0ubRv19Ym62g0do89c40yw4aYBAAAOpyVDEkJyed1hkNqxki4P9/PH8ba2LpW2z5X6ltpFY9uPVRurtLy0L1HXPvWNFeXj54/z23R9rrY+XxYfd40FAADA22jJkISQXF53Dqxl/tO++f1YqfxxSdqv1n/I8rxNLqzva1MytM+UsYO8X3xcGy8sL/UpLesS16d9S336xpnLWtsBAABgsJYMaeEQkldgzhklHC9dx0y6Pm3XtTy9zaXrY+Vqy/L2pXbR0HZBXJ/fRn39c0PahzZpleTr83bp43wdAAAA9BBC0sScM8iQ4yS0iZVKH6fr83ZD5eOVxO10rY/yNrU+QWldWNbVpybtU+tfalNqG5Z1jZGvq40xxNB20dj2iYauAAAAzEwISRNzzs2QYyG2ydumj7vWRaVxwv1Y+eO0oni/tC6oLUtv+5Ta9fUdOvYQte2P2caU/altI13WNe6UbQIAALBrQkiamPM3F+e3dZ5D/3SMfLx0fd62pNQ/6uqfrutqE2/72kRdbVvFcceM39UnLCutz9uW+ka1dV19AAAAODQhJE3MOU/SYyI/PsLjWKn4OL8N8rZdQtvSGLm0XZ+h7Upa+s4h3/6Y/Sm1jctax4nGjAMAAMBLE0LSxJy/sLFzl7ePj0vjpMumbCcdO72fyh9HXe2G3A/C43xZUFu+pnT7+f7U9i1fHvsNbR/VlpeMaRtN6QMAAMBLEEIySpjjvuJgSnMelvUdC2OOldi2tq2SvuW19V2G9Alt8nZD++Vq/UrbSOXrS+1Ly8Ya2r91O12WHBsAAIAmc2VGQkjMOcONPVZajq2+vnMft7XxSsuHbDu0GbuPsU/sN6T/0G3k7dLtBKVxautLbQEAAHh7QkiamHMWUTuu8uVDj7+5j9PW8ab2D/1KfYeMl/eN9/uW5br6TdHSFwAAgJchhKSJOWewcKykx0t+7PQ9LulqU1sXl7eOv6baPofH6bLa/SC2jRWXdUnbpW27+vWNuaId7QoAAMDhCSFpYs4ZLT1m1jp+8u3s4bgds09969JKpY9r96PSsmDomEFtjLFK48w1NgAAAJsQQtLEnLOpvR5/Yb9K+xaXTdnvvj752OE2X9ZnTPuhY0Zj2wMAAPBWhJA0MedULXFsvMvxVnsecfmU5xn6xMp1rculbeL9Wr8h4wEAAMCZEJIm5pxdS4/POY/VONaQMcdud+p+1vpN2cdSn3RZuD+kDwAAAFwJIWlizpnFUY+jqc+71C9fFh/XttG1Pl3XtT4ore8ytj0AAABvQQhJE3MOjbreQ3FdrU26PNzPH8fbfF2UL4/3a+2jrnWpvnEAAAA4DCEkTcw5hzH1WM/79Y0zdjtp+3i/Nka+vGtbpbGGtB8qbz+2PwAAAC9FCEkTcw4N4vun9D4Ky2rvr3R5aYx0We1+lzFta9IxupS2M3WbAAAA7JYQkibmnMMYc6yX2taW9bUdOlbU17cktEsrNXSMPuk4c40JAADAyxBC0sScwwRD3zdpu1qffHl4HKuktDwuy29TtfGG6OvbMjYAAAAvQQhJE3MOI6XvmdL7Jyyrva/yvvFxbXmUtsvXBen6eJtWXFaTrqu17+oPAADA2xNC0sScQ0H6vqjdrym1D7exovR+kD/ODRkjKLVL1ZYDAABAByEko4Q57is4vCHvg7xNeByXldalt7kh6/vaBF3r+nRte6KW3QEAAGBbc2ZGQkjMOe9l7PE8pH1sk7bt61daXxonKD2OlT7u09cmXT9kvGBoOwAAAN6eEJIm5hxGqL1fwvJ0Xd4uPs5vo/A4X5artSktr41VW14ypO2Y8QAAAHhpQkiamHNe2tzH79jx8vZD+oc2sVLp43g/b9Ol1Ker/9B2AAAAcCaEpIk5hwHi+6Tr/RLWpevHvrf6+sbxh4zbN1ZuSJtGK2wCAACABQkhaWLOeXtjj/HQfmqf2C+/P1Tsl/aP8mX5+lSpPwAAADQQQtLEnPNWlj6ea+PH5en6cD9WTb4+3h/SL0r7RH39h5pjjIoFhwYAAGABQkiamHPoMfQ90tIuLGt5L8a+reOk5hoHAACAtyCEpIk5h4r0vRHuxxqiq11p3Hg/6uqfiv1jpeLj2vJUaVmfKX0AAAB4WUJImphzDi0e/33vg6Hvk6HjBXmb9HG4n4+VLovyZWnbMdJxxvYFAADgEISQNDHnvLQpx2/aJ+8/9HF+mwvLY6WP4/1U/jgoLYvGtk8NbQcAAAAZISRNzDkM0Po+if3TcWpjhuV5xeXpbZe0zZD+Q5el+tYDAADwVoSQNDHnMFJ4z8QaI+2T30/FdWnlasujfF36eEy/mqTd0C4AAAC8NiEkTcw5LKT23hryngttYruucYaM1WqNbQAAALB7QkiamHOYIL5vut4/tXWl5el4sWq6+kdd/VND2wEAAHB4QkiamHMoSN8X8X7+XqktD8KyWDX5+lrb0jjxca1PydC2tW0BAABwaEJIRglz3FdwSK3Hftq/a6x8Xd92w/pam67lab9aOwAAAOgwV2YkhMScQ5++90i6PtyPj2v3U13L09sob19an94GeZsxWvoCAADwVoSQNDHnvLQljt+uMfN14XG6LN5Pl5fWR7Fd3rarXb6uZEib1Ij2Y4cGAADgPQghaWLOoUfXeyRd13U/rXRZlK8rGbJ8bN+RZhoGAACAFySEpIk555BKx32+bOzj1JDxo7i8Nn7fWKV2tb7545qh7QAAADgMISRNzDlU5O+N8DivmnR9X7so7TNFS18AAADoIYSkiTnnMPJjvevYD+ti1cR1aZt0WawoX9d3Pyot6zO07ZgxAQAAODQhJE3MOYdROtbjsnCbr+9qH6R9422+LJcv7+ubL0vXBenydF2tHQAAAEwkhKSJOYez8D5I3wul98XQZVEcs9YvX54vi/fT27xNVFo2Rmt/AAAA3p4QkibmHAaK75Wu90zaJm8fl+VVU1ufLsvblNqn+tYDAABAhRCSJuacQyod93FZvq7vcZAuC/fzx7nYJq7L7+dKbfN2+eOo1HaAid0AAAB4U0JImphzDik97sP9+Di/TZWW5eJYacXlXdK2QVffvF1Jre+MFhwaAACAHRJC0sScQya8J2rvi651Ubq+q20cK7bJH3fJ2+a3QXp/gindGzcJAADAjgkhaWLOOZz0mM+P//g43Pa9N9K2Nek46f0oLkvX5Y9zpXWltrX+Uc/6vu4AAAAcixCSJuacwwnHfN9xX1ofl8X+6eNUvr6ktD5dlq/Pl6ePU/ljAAAAmIkQkibmnMOJx3y4jTVE2i7tVxqja1mt8jZR7X6Xvna19dnyoZsDAADg/QkhaWLOeXulY3zMcV/rn1a6LL2fV1xXuk2ly8L9UptgzPJaWwAAABhACMkoYY77Ct5e13Ee1uVVMnR9lLfPb1OldmMM6TNlXAAAAA5jzsxICIk55z0MPY5Du1Lbvv6lfunjeD+/DcL9dHn6OFVbnhqyPm/T1wcAAAAGEELSxJzz1mrHd1yery89LrXNl5XWlaTtY5WUlufLan0nmnk4AAAA3owQkibmnJc25PidcoyHPrHi4/Q26Lqftk8rlbdJlZYFteUAAACwMCEkTcw5h5cHe6XHudgmrkvvp9L18TZtW1oeK5U/jkptg1p7AAAAmEgIOcGvr4/zc/04ff26Lqj4+Zn/A5z76TOXsD14e/E4n3K8p33ycUq3fcvSisvibbwf5W1KSutq/brGuRrQBAAAgANqyZCOGUL+/Lw8z+6g7+fp89KmXB/Fjmv1mVfYDry12jGeL08fx/vhtrY8Su8HsU+s0rJYtXVjlfpMGQcAAAAqWjKk44WQtwAyVD2EvF+Z+Hn6eV0W3Jc/912rz9zCduCw4vGf3qYV5cv71oWqrYvLc+mytH2pbW5IGwAAAGjQkiEdKIT8dfr6iMFeT8D36+v00bH+FhB+JrHhWn0WELYBb6HlWI5909tS5dJltfVxeXo/yNvX1uftxmjpWzDzcAAAALyQlgzpGCHkLewLFa44jL8CXQ7/vv+9yPP6j69TKaM83a6mvF+9uFafJYRtwEvpOmbjuvy2JKyrrR/aP0rbx4qPh+jrVxonXda3HgAAABq1ZEiHCiHv/75idwgZr0Cs/3uMz/3X6rOEt5xziErHd9cxn64L92NF6bK4vHSbr4/3g9L6eFu7n0rXBV3r83UVA5sBAABwYC0Z0jH/ME1nuHf/te16OHhv8/2b0mv1WUYYH95OOK6HHNuxTdo+v41q69PbeD+Ij/Nl+W3eZqi8X/o4WZ42yXWtAwAAgFRLhiSE7Agh68FfPVBcts8ywvjwlkrHdr4sPI7Lau2HLM/bxPWlNvm6vE3X4yA+zpdHteUAAADQoCVDEkIKIS/jw1vqOrbDulhRfj99nIrr0orL4228H+T388rFZaV1NbWxOoxsDgAAwMG1ZEhCSCHkZXzYtbmO0TBOrPRxlK5P13U9ri2rVWybSpfn64K4vLSuZkxbAAAAGKAlQxJCFv45xv4/GPMcDq7VZwlhfNjclOOw1Ccsi8vT9bW28bbUtrQ+3k+XBaX18XGULy/dD/Lltcc1fesBAABggpYMSQg5KYR87r9WnynCNloLZhOOp65jqra+7ziM69N2+bJ8jPC41j5d13XbV1G8X1ueq7Wptc8NbQcAAABXpUwor6mEkIVw79fXx/cL+/F1KmZ/Pz+vL/zneaRva/VZQtgGLKLr2MrXhce19um6/H6U3g/y9rFSpeWl++ltbX26rutxWql8ebo+XVZaDwAAACtoyZCEkKX079fX6aNjfbyC8Uf6O9Jr9VnAMeacVcRjqXZMheVpm9L9IL2fqrVLb/NK5cvT23g/iI9rFcX7pfXxNpWvr7WN6/I28f5GNt48AAAAG2vJkISQxUsQkwAwa1NbHqzVZ25hOzCbcDzFYyrez4+xfH0UH9fWB7U26eN427U8vR8fR6U2+f0gPu6qqLQuVlxf07UOAAAAVtKSIQkhqwFfbFOu8r/juFafeYXtwCClYyUuS9ely0qVrkvvlypdn0rbDKnYJ8rXx3XpbWl5UFqXro9Ky3JD+sXH+W1Q6g8AAAALaMmQhJA9Gd/9isRY++kzl7A93lTr3Jb6x2X5uvA4raHLhlbsm9/mlS+Pj0u3Qdf9WuXr4+Mov5+3SdenSm37DG0HAAAAjVoypIOGkKTMOVXx2EiPkXxZuO2q2Cbe9i2vVWwX5feHVJQvq62rVZQ/DtJlpbbpspK0XWybPwYAAIANCCFpYs55CrfC49pxka+Lj9OqLQ/VtS6vWtuotLx0m1aUPq6tKy0v3QZp23g/r7gu3qbLo7xdkN+v9QEAAIAFCSFpYs55EI6HWF3i+rx96f6QKrWP0sfp+tLyeD9Xapsvi7elioaui9LH+fr8NpUvK7UBAACAFQkhaWLO31xpfrvmPF0X7sfH8X76OL0N8jZB+rh2P8rX5ZWui7rup4+DfFn6ON4vPU6XpbdBbX1ecXl6O8aUPh1mHg4AAIADEELSxJwfwJA5jm3CbVpRvix9XFoWH8fb2rLa8ng/Su8Habsgvx8fl9qkt3nVlo+pfIz8cVwW1O5P0NgdAAAAOgkhaWLOX1icuyFzmLcZ+jhdni6rVbo+VVqWiuu72nTJ+9XGi4/T27TislS+rtSutD6Ij/PK16VKy6K4vLYeAAAAFiKEpIk5P5h8vmvzny7vOkZK7cJtrCi9H5WWRfm6+LirT1Bbny4v3Q+3eUW1deltvB/Ex6Xl+W26PqotBwAAgA0JIWlizt9cPr/xcW15UGqTLwu36fqS0vquPn3jBUO2GSt/nC6P0mVpm77lQyuqLY/yZUPaAAAAwIqEkDQx5wc0ZM5jm6nHx9rHVb699HHpuYT7aaXL0vtdlbZL76fLotKyoLQMAAAAdkgISRNzTrP8GFrrmIrbSbdXux+Ex2ml8uVd69M28X5UWhfv1yoVH+fLo9pyAAAAWJgQkibm/I0Nndtau70fG/n+9e1vWB8rSh+n6/uW51Vql8qXl9an0sf5OgAAANiAEJJRwhz3FezCkGMxbzO0T1qlZbG61uWVt80fp8tLutYBAADABubKjISQmHOm2+rYybdbehyXle6nj+NtvryrYpt4G+8HtfVpm6C2LMrXFQxoAgAAALMRQtLEnLNLQ47L2CbcpvdLYpt8fbo8rsuXDanYL952LY/y9VGpzVneDAAAANYkhKSJOWe30mNzyHGatwmP04rLUvm6vPLl+eO80vVRur62PD5O5Y8BAABgQ0JImphzXlY4dmvHb74ufRzvj63YN79N1wfp43x5ettlSBsAAABYkRCSJuacl9R33Ib1sU28X3qcVr4uPo636fKgtC6tKL8fH6fLAQAAYOeEkDQx5+xe1zFaWheWxUofp2ptSsvj7dSK/VP541zP+r7uAAAAMDchJE3MOW8hP47D41J1rYsV28Tb/H5tWf44rajvMQAAAOyUEJIm5pyXkB6n4X58nC+P8vVd7bpqaJsg3s+Xp+K6fH18XOhXWAQAAACrE0LSxJzzErqO07guvc3vlx7XqtQuLou3+fK+ZbHiuihdDgAAADsmhKSJOeellI7XsCwuL9221pBxUunjWpuotK6r/QQzDgUAAMCBCSFpYs55KfF4zY/bfHl6m9/vq7xt/jguC9L1Ud4uXTdSQ1c2Ys4AAIB3JYSkiTlnU2OOv7xtfBxu8/ul6lufV1Rb1/U4LhtqbPuKmYYBAACAJ0JImphzdi8/Roc8zqu2PK1SmyhfHtd1LU9vo7RdrU1B2hwAAAC2IISkiTnnZcVjt3SbVmnZEhW3E2/j/aC2HAAAAF6EEJIm5pzd6TsmS+vDslLl6/LHQyvtl96Pj4N0WVye36bSdlfpw1IXAAAA2IoQklHCHPcVbGrIMRjapJUui/fjbd/ypaqma13ByOYAAAAwizkzIyEk5pzXFY/d9La2rKX6xony++njqNTmWukqAAAA2BshJE3MObtTOybD8ljxcZSuG1NdfUvrotLyfH28TZfPaKFhAQAAoEgISRNzzu6EY3LMcZm2jX3zikrrWqo0ZlyW3gbp/aue1QAAALAbQkiamHN2p3ZMxuXpbaz0cXq/9LivotK6WHF9fpuurxnSBgAAAHZGCEkTc74Ar+mjqa9H3i8+Li1fsrq2UVoXl0Xp8kxl8ab2uE8AAABsTwhJE3POZmrHXml5XJbedt1Pq7Z8SJX6xmW50rra/Q4DmwEAAMCqhJA0MefsWjw+w23X/dLjpaq0nbgs3ubLAAAA4MUJIWliztmNruCutiytKF8+pMb0y9vmj9OK6xaw0LAP1tgGAAAAr0EISRNzzi7F4zI9PsP9/HhNl8X7c1ZUWl56HBXWJXc3le4WAAAADCWEpIk5Z3FTjrG0T7yf3ub3l65UvqzUrnY/kzfraLq6Pe0LAAAA2xNC0sScszvpMdl1v1Rd64bWXGMEyf10cZA/3ou97hcAAADbEkLSxJy/sVef23T/w/38+aTL4v1aDWnTV11jROn9irzJgC6jxTGXGBsAAIBjEkLSxJyzufwYDI/TZenj9HbummvcOE6msKio1G7osi5j2wMAAEBKCEkTc87s5j6mwnhxzPR+kC/vqqHtuiofI3+cLouu99NFUWkZAAAA7JEQkibmnF5rHyNhe6VtxuVrV2nbUW1Zh57VvesBAABgC0JIRglz3FfsyBHnIzzn0vNOl8f7a1S+vSi/nz1OH+a61pXkw89pqXEBAAB4fXNlRkJIzDnbKx2DcVm4ze+vVbVtxuUlWbtasyPxGgAAALwHISRNzDm7FY/NcJvW0GVDa0jfKL9fanNVWLSp1v3Z2/MBAABgXUJImphzFlc6xsKydHnX/S0rypeV1o80ocuDrv6tYwMAAEBOCEkTc07RkOOiq01f/3R93jY83nNFpWUFPasBAADgJQghaWLOWV3fMZeuD/dj5Y/Xqny7qdKyndjpbgEAAPCihJA0MefsLq0K+xP3Kd7Pq2tdX9X6RrV1+eMgfwwAAABvSghJE3O+Q2PmZI35m2Mb+RilMcOyWPnj2rIlK8of5/rWn5VW93QBAACAXRFC0sScv4g4T3uZryX3I32u+f01K9/uDuxkNwAAADggISRNzPmG9vraz7lfYawp46X94v0lKo4fb0v3S0rrutoDAADAixNC0sSc79je5ibdnyH7FtqU2sVlpfFin7UqbjPelgoAAAA4f0We/h1ZCMn7z/kent8S+xDG3NvcpfvTum+xf3yeS1Rp/Chd36FnNQAAALwNISRNzPmK1nitp25jzn3LxxozdmgbK5Uun7PSsaP0fqq2fKJ08wAAALB3QkiamPM3EeZxrrnMxxkzbus+xOexRqXSx33r39hBniYAAAATCCFpYs430vq6j+lfapsuq91PxeW19XMJ4+dVWz6m4hjxNt4P0vtB/jjq6jNCQ1cAAADYjBCSJua8wRKvXRxz6tit+7T08TBk/NAmr3R5en9IRen9IF8f5I9zHeu7uvYN22rp8QEAAEAISZNDz/krPve4z137PvfzKo03Zht521rfsHxKjek71pQ+PRYYEgAAABYnhGSUMMd9RcUar03YRmk7c207H2eN59Sna5/C/fg43i9VlN6vyfukBo41dIglrbUdAAAAjmnOzEgIyevO+avtd8v+hr55/9LjuCxfN1apf+uYfdLxw/1Y+eOuim3jbbwf5I/79LQdMxQAAAC8AyEkTcz5ApZ4TaeM+UpzG/c13OZVWz60FrTCJgAAAGAXhJA0MecLmOs1TcfJxxyzjbXnuLa9oc8hLO+qIW1ipW2j9P5MFhgSAAAAdkUISZO3m/Pa85lreWqu1651nLn2I7fWfqXtwv2h1dc+V1pWM6YtAAAAHIAQcrJfp6+P539g86E+f17bPvr5mbf9OH39uq6smNJnDWFfDil93vlrsOZrsofXf8o+dL1+JaFNrU+6Lt5vqTgOAAAAMJuWDOnYIeSvr9PH+fneQ8FCPYWQP0+fpXbX+iimilP6rCfswyHUnucrP/+x+772cx26vdAuVv54TOVKywAAAIBJWjKkY4eQPz8vz/fHx9dpaAx4v5rx85TGk/flz1c3TumzprAPu9K3P/n68Hju5xDHG7Mveduh+zR0W2tYYh+6Xpdwf2rF/ultqrQMAAAAmKwlQzp0CPnr6+PyfAdfiXi7crIcGt5CxfTqySl9VjbrnO9hrFK/IWPFNvltSb6u7/Gchoy95PZz6bZK98Ntvrz0OC5LH8dlQXofAAAAWF1LhnToEDIGgEPzvxhaVq+cjFdWJlc8TumztrD9l1Dazy33Pd923768yuvcJzyPrudSel2WfO5jx15yXwAAAOCNtWRIBw4h47/TGK5QfP43G0tXR8bQsn7lZDrmdcmEPmsL+7eIpcYdKmx/zD6kbaf2exdLPqd3fL0AAADgAFoypOOGkEP+KM3D1Yv3v6RdDxTvbb6vrpzSZ31h24c3x2uQjnGk1zR/ruHxkZ4/AAAAHERLhnTcEPL2a9CFgDBZd/+3GoeEhfUQcnif9YVtv6w59n3r59+y/VeeOwAAAOCltGRIh/43ITvdgsj4a9JCyNkN2W5fm632vWStfWndTtq/NtbYbaz13AEAAIDNtGRIQsiqezj4faWkELLXkHG62sy1H33GbGetfdqD9LlOed5Heq0AAADggFoyJCFkh/yPyvT/kZnnQHFKn7WFbe/GnvYFAAAAgJuWDEkI2WF8CLnPv44dtt9a5/9cR1vQnNuZMk7eZ43nvJRX3ncAAABgE6VMKK+pDhpC3q8+7A8H71co/vr6+H7BH/5qduL270h+nnt/m9JnbWH7kwzpN3Xs1BxjrOnV9hcAAABggMkZ0tlhr4S8hYOV8K+4/tfX6eOyrHzVYrzq8f4Xtc+m9FnZw5yn919Nad/3+HyW3KdXnj8AAABg1x4ypJGO++vYt3DwXNlVivcA8vlKyVtomIWKteXBlD5rCvuwG3vYlz29HgAAAAA70ZIhHfvfhLz9KnSlilcn3n9Nu1TlX++e0mc9YR8AAAAAoEtLhuQP0yT/PuS9+q9MvF/FuGyfNYR9eZA/LhnS5ui8RgAAAMAbecqQRhBCMn7Oh7afciw5/gAAAAB2SQhJk1FzHtoe+RhZ47l7DwIAAAA7JISkycOc1+4DAAAAcGhCSJo8zbljAAAAAICMEJIm5hwAAACAPkJImphzAAAAAPoIIWlizgEAAADoI4SkiTkHAAAAoI8QkibmHAAAAIA+QkiamHMAAAAA+gghaWLOAQAAAOgjhGSUMMd9BQAAAABzZUZCSMw5vCHva4D35RwPAGxFCEmTo8y5Y5sjcbxzJI53jsYxz5E43jkaxzx713KMCiE5zJw7tjkSxztH4njnaBzzHInjnaNxzLN3LceoEJLDzLljmyNxvHMkjneOxjHPkTjeORrHPHvXcowKITnMnDu2GeuVjxnHO0fieOdo/HziSBwzHI1jnr1rOUaFkIya81c+Puz7Nuz7Nuz7Nuz7Nl553wOv/Tbs+zbs+zbs+zbs+3a89tuw79tYe99btieEZNSce2Nuw75vw75vw75vw75vx2u/Dfu+Dfu+Dfu+Dfu+Ha/9Nuz7Ntbe95btCSEZNefemNuw79uw79uw79uw79vx2m/Dvm/Dvm/Dvm/Dvm/Ha78N+76Ntfe9ZXtCSEbNuTfmNuz7Nuz7Nuz7Nuz7drz227Dv27Dv27Dv27Dv2/Hab8O+b2PtfW/ZnhCSy5wrpZRSSimllFJKKdVXUwkhGeWVjw/7vg37vg37vg37vo1X3vfAa78N+74N+74N+74N+74dr/027Ps2XmnfhZCM4o25Dfu+Dfu+Dfu+Dfu+Ha/9Nuz7Nuz7Nuz7Nuz7drz227Dv23ilfRdCMoo35jbs+zbs+zbs+zbs+3a89tuw79uw79uw79uw79vx2m/Dvm/jlfZdCMlhOKlsw75vw75v45X3/ZV53bfj/boN+74N+76NV953mML7dRv2fR1CSA7Dsc2RON45Esc7R+OY50gc7xyNY553JoTkMBzbHInjnSNxvHM0jnmOxPHO0TjmeWdCSA7Dsc2RON45Esc7R+OY50gc7xyNY553JoTkMBzbHInjnSNxvHM0jnmOxPHO0TjmeWdCSAAAAABgUUJIAAAAAGBRQkgAAAAAYFFCSAAAAABgUUJIAAAAAGBRQkgAAAAAYFFCSAAAAABgUUJIAAAAAGBRQkgAAAAAYFFCSAAAAABgUUJIAAAAAGBRQkhe08/Py7H64+Pr9Ou66Mmvr9NHaJPW58/ryoopfWAJ8RhP6uOrerSf/Tp9fTy2//Hj89R99E7pAwsYfbyfrdUHZnE933Z9brn4efrMjtH99IHhfn19nI+rj1P3Kbb0OaT/vPzzM+/Tt51pfWC46zl17PdG32k5ICEkLyj54Fw5YX9/8ElOug9VDlmm9IH5lT+Q36p0zJc+aCRV/MwxpQ8s4PmLYVrlc29nn8rPhSl9YC6346/rWCuE5PeqBCZr9YExbsdYx/HUeRyGKp3/C+F5UuXwckofGCP57D7qA7TvtByTEJKX8/BFsieQefhgkYYu+Q+IKX1gAffjO/vgXjtG0w8+D++HNMzMP3BM6QMLSL6EDj73Jn0eVtXGCqb0gZn0fm65SL6MPh6kHV9S1+oDIyTn1XoI2XG8pf0fjtGw6ro8+4xS/ex0NqUPDJd+dj5Xdsx26f3ZMOX76ZQ+sDIhJC/l6f/sFE7YtxN66QR7OwE/fuCY0gdm13esxQ/m6XF/+7BeCg3vH4wePohM6QMLiOfe4rFWPE57js/Z+sAM0i99sSoB3+3zTXH9PbBJP6as1QeGycKYS434PJO6nZeT/j2fkYqf5af0gaFux2lSA48l32k5MiEkryM9cX7VPrz0fYAufRmd0gfmd/tAMvADTND3Abr0hXNKH5jf/dxaPhTjuTn5sNz7AbpwPp/SBxo9fMEMB1Zn6NL/OeP5vL1WHxjgdp4NFf6HTuH8nYjHWf1z9XP/3s8mhf+hNKUPDHE7V54rHMe3Y23IudN3Wg5OCMmLuJ80LyfV2of520m9/mHi6YfElD4wu+wYH2RAn6fje0ofWEZn4FH6ctgZ5Hx7+nI7pQ80+v7ckAQwncdhd2Bz8dR/rT4wwPVzw3MY0nGsdXruPyW4nNIHhvg+tu6fT4Z/V/SdFoSQvIT4IeJ2wqydsOPyrvAk7zulD8wu/yAcH9/r+UP0vU39s0R93OF9YCG3D8zZ8V1Zfvvw3HEuzj9gT+kDs+v6HHE73jvOufmXy7X6wCSNnyOe3i/34KYeKOb/k3VKH5hm6OcI32lBCMkrKJ1QayfQISfWvM2UPjC7+IH9fJzH461UD8fgkA/5eZspfWBBt9DjufIvjkM+5FdDyBF9YHZdnyOGBH/VQHHhPjBJy+eI2DcNBoeEhfUQcngfmGbQ54jb5/vk/Fr72TDku2feZkof2IAQkp2rfIhxwubt3D90F4+1eAye6x7MDPmQn7eZ0geWc7sqoFTZ+0AIycvq+hyxVqA4pQ9MMvVzROx3rofzsRCSfev/HFF5T9R+Nkz5fjqlD2xACMmO3T8YPP0ahRM2byf54F07zuJxePtyOORDft5mSh9Yxj2AzI+1+/k/DUOEkLysrs8RawWKU/rAJFM+R8Q+53o6F08JFKf0gWm6P0fcjzPfaUEIyY7dTualk2TtBDrkw3Ped0ofmN39w3f93y7KP9QP+fA8Rx9YQDyvVo+zwof2Aefipy8CU/rA3DqPwwHn3KfPKmv1gSlGfo64/Tw4V+U8HP+nVf0z0vPnmyl9YIquzxG+08IjISQ7df9QMKyuJ9sBJ9+nHxJT+sDspoSDA/o8Hd9T+sD8hpxXnz64D/jw/PSlc0ofmFvncTggsHnqv1YfmGJ4CHk7z5+r6xzcf55+3uaUPjBF/TON77SQE0KyUxNP2LcPE7WA5T7u/QPJlD4wv5YP2LUPE08hztmUPjC3QR+E80Dk9gG79oWxcD6f0gfm1hnu9X/OeD5vr9UHpnj+vFJyO97O1XfI9X42ie+xJICZ0gemqH+muZ93h5XvtLw/ISSvqePDfOcH6MqX0Sl9YHY9H4aLH6Y7+1Q+bEzpA3O7HYe1c2vywf12bu45PovH9pQ+MLN4nFXCkO6wpPzFcq0+MF48luqfnW/H4tDP1z2fx4uf5af0gQlux/PYY6njZ4PvtLwrISSvqevD/O0Em52Aa8uDKX1gdknokgUi9w/r+ZfDWp/6WNP6wNzS4y3/QNyx7hYa1sL1Qtg4pQ/Mqetzy8U9AHxsU1serNUHxorHUyXsuJ17x4Uht4Al61dbHkzpA2MtEUJO+n7qOy0vQAjJa+r5MJ8GNs9VDlem9IH5JV8ES1X64JB+sChU8bPGlD4wu57j/VylY/H+5bFQlZ8LU/rAbHpDyLNbMFOqSlCyVh8YpSuETP8nU1/l/bt/ZpT/Z9KUPjDOIiHkme+0vCMhJK9pyIf5UsjS94NhSh9YwPMHiL4vhqUP9X0fNKb0gfkVPzD3BYOFIKX3y+SUPjCHIZ9bLgqByW76wFDx+Cp9dukOBR+r/Nnn+X8q9X1GmtYHhloqhLzwnZY3I4QEAAAAABYlhAQAAAAAFiWEBAAAAAAWJYQEAAAAABYlhAQAAAAAFiWEBAAAAAAWJYQEAAAAABYlhAQAAAAAFiWEBAAAAAAWJYQEAAAAABYlhAQAAAAAFiWEBAAAAAAWJYQEAAAAABYlhAQAAAAAFiWEBAAAAAAWJYQEAAAAABYlhAQAAAAAFiWEBAAAAAAWJYQEAAAAABYlhAQA4Nmvr9PH+XNh+Gx4r4/T16/r+rfx6/T1cX1+nz+vywqS1+Nj8ovwva3p/VeUPN+ulwUAYCghJAAAD359fXyHcpV6r1BqrRDy5+mzqf/KhJAAwMyEkAAAJO5hWb0+z63ehRCySAgJAMxMCAkAwF1H2JZeIZkHU09XT9aSq5+fj+2qv+L9HIY+h3ePwV6+D6VdeGwTtt0QQmZB3c/P6ziXSp7X03P+rnRzj33rQeVDu4+v069CuHl/jp+nn+m2bxssBc1ZsCyEBABmJoQEAOAuCZ+GXvGYB2i3uoRkd09BZVIPQVcltLvUw5ilMO2xuoK+p+pK23pCyHJdg8jOEDIJQfN62J+Odtd6DiEf63u4rtcsmW8hJAAwMyEkAAAPamFdMYxKArbb+lKAlQZ2t4VJIHYLF0vLzpLt3K8STAO1ypWHcVvF7Yem12XZ8idJ/3IIeQ/w0hCwtK/3ZWnb0v6Xn9O9/2MwGZc/hJDZc7qtq7y2t+alOQQAaCCEBAAg033VXRqi3UK87KrH2/JrgnUPxh6vrry0S1OuUgB39bytJIR8SMqef8W6GPZd1MbI9ISQ6WuSjnlfXlr2vJ/f7stj23tYWv+16di2/lxzz/N82w0hJAAwMyEkAABV9/Drsb6Dqe6w8lLXwLAWQua62j2vK19d+LBf1wStPm4tCMz0hJCPXYeGkPdl1boO/BzARs/jdr/W3XN2ex5CSABgZkJIAACGSYKp73BMCPlqIeRDqBzH8uvYAMAKhJAAANzcQ6rSr/Imodk1wKqHY4/uwdjjuN/Lk7Bs4q9jDw8hl/l17Meupf0qLRsYgJ7d5yULFgv7NSRwfXi9hJAAwAqEkAAA3CWBVFfdQqxSgFUK3JJQ6x64JSHcLTBLQsE02Ey2cw/QSsFeUAj30u0n4z5cGdiVthXCvnpQNzSEDEMUwtHSuMXnn75+9+VDQsj7a/A4xn1qas8NAGAaISQAAA8egrlipeHWY4hVb5eGY8+VBnNp4PZUD4nYiBDyrPd5daVtzSHk8+v03efe9qkeri6tvM4fH0/7VQ8h03Xluj0PISQAMDMhJAAAz5IQKq3HsO/uKdx6CNAShYCxHHI9h3PP2x4XQgb5fn7+rLd90BxCnmXPPV33FJBW9uX5ys3nbXWFkMHjtkKbwmsghAQAZiaEBACAl1ULYgEA9kUICQAAO5dewVm+urL0h4QAAPZDCAkAAHtX+fX4W9V+/R0AYCeEkAAA8BKe/53MS/lHGwGAFyCEBAAAAAAWJYQEAAAAABYlhAQAAAAAFiWEBAAAAAAWJYQEAAAAABZ0Ov3/MzZmQl3YKCwAAAAASUVORK5CYII=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783773" y="2313991"/>
            <a:ext cx="9808029" cy="361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200000"/>
              </a:lnSpc>
            </a:pPr>
            <a:r>
              <a:rPr lang="en-GB" dirty="0"/>
              <a:t>Work Plan Review</a:t>
            </a:r>
          </a:p>
          <a:p>
            <a:pPr>
              <a:lnSpc>
                <a:spcPct val="200000"/>
              </a:lnSpc>
            </a:pPr>
            <a:r>
              <a:rPr lang="en-GB" dirty="0"/>
              <a:t>Diamond detector response</a:t>
            </a:r>
          </a:p>
          <a:p>
            <a:pPr>
              <a:lnSpc>
                <a:spcPct val="200000"/>
              </a:lnSpc>
            </a:pPr>
            <a:r>
              <a:rPr lang="en-GB" dirty="0"/>
              <a:t>Future Work </a:t>
            </a:r>
          </a:p>
          <a:p>
            <a:pPr marL="0" indent="0">
              <a:lnSpc>
                <a:spcPct val="200000"/>
              </a:lnSpc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771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 Plan Review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020056"/>
              </p:ext>
            </p:extLst>
          </p:nvPr>
        </p:nvGraphicFramePr>
        <p:xfrm>
          <a:off x="668817" y="2413157"/>
          <a:ext cx="6637506" cy="3055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584510841"/>
              </p:ext>
            </p:extLst>
          </p:nvPr>
        </p:nvGraphicFramePr>
        <p:xfrm>
          <a:off x="7856739" y="1925487"/>
          <a:ext cx="3480046" cy="3729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048248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LU Diamond Detector Set up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2300" y="2516778"/>
            <a:ext cx="4411777" cy="330883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457" y="1965305"/>
            <a:ext cx="5503570" cy="412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475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D944A-8154-A5BE-47F5-BFD253167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Detector setup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452E00-D289-701F-70C9-226AC6001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4FA623E-C9AF-8CC8-C1B1-497544E0DA02}"/>
              </a:ext>
            </a:extLst>
          </p:cNvPr>
          <p:cNvGrpSpPr/>
          <p:nvPr/>
        </p:nvGrpSpPr>
        <p:grpSpPr>
          <a:xfrm>
            <a:off x="751928" y="2101030"/>
            <a:ext cx="6843212" cy="4176215"/>
            <a:chOff x="2099635" y="2088107"/>
            <a:chExt cx="6843212" cy="4176215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49F06A1-4EDC-994D-F5FB-9B0E5A5D36B0}"/>
                </a:ext>
              </a:extLst>
            </p:cNvPr>
            <p:cNvSpPr/>
            <p:nvPr/>
          </p:nvSpPr>
          <p:spPr>
            <a:xfrm>
              <a:off x="2099635" y="3231255"/>
              <a:ext cx="1173708" cy="660372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Detector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BD3ED1B-BEAE-1DE9-F642-B809D6CB211C}"/>
                </a:ext>
              </a:extLst>
            </p:cNvPr>
            <p:cNvSpPr/>
            <p:nvPr/>
          </p:nvSpPr>
          <p:spPr>
            <a:xfrm>
              <a:off x="2099635" y="4471409"/>
              <a:ext cx="1173708" cy="660371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Amplifier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5F1B31A-A3D3-949C-47F4-9331C24E14DB}"/>
                </a:ext>
              </a:extLst>
            </p:cNvPr>
            <p:cNvSpPr/>
            <p:nvPr/>
          </p:nvSpPr>
          <p:spPr>
            <a:xfrm>
              <a:off x="7769139" y="4471408"/>
              <a:ext cx="1173708" cy="660372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HV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6D1AB6B-B5E0-6C93-4EC3-AA60F57022CE}"/>
                </a:ext>
              </a:extLst>
            </p:cNvPr>
            <p:cNvSpPr/>
            <p:nvPr/>
          </p:nvSpPr>
          <p:spPr>
            <a:xfrm>
              <a:off x="7769139" y="3231255"/>
              <a:ext cx="1173708" cy="66037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MCA</a:t>
              </a:r>
            </a:p>
          </p:txBody>
        </p:sp>
        <p:sp>
          <p:nvSpPr>
            <p:cNvPr id="9" name="Arrow: Up-Down 8">
              <a:extLst>
                <a:ext uri="{FF2B5EF4-FFF2-40B4-BE49-F238E27FC236}">
                  <a16:creationId xmlns:a16="http://schemas.microsoft.com/office/drawing/2014/main" id="{A4A0F1AD-C281-12EF-4BB3-3CEF1E1F33F3}"/>
                </a:ext>
              </a:extLst>
            </p:cNvPr>
            <p:cNvSpPr/>
            <p:nvPr/>
          </p:nvSpPr>
          <p:spPr>
            <a:xfrm>
              <a:off x="4908802" y="2088107"/>
              <a:ext cx="604894" cy="4176215"/>
            </a:xfrm>
            <a:prstGeom prst="upDown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35F26AD-2220-B763-4B6C-0DEF0CA4F1CF}"/>
                </a:ext>
              </a:extLst>
            </p:cNvPr>
            <p:cNvSpPr/>
            <p:nvPr/>
          </p:nvSpPr>
          <p:spPr>
            <a:xfrm>
              <a:off x="2794536" y="2408499"/>
              <a:ext cx="2006221" cy="498217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On the robot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0470C2C-C368-0D38-0D6F-0EE8745284BD}"/>
                </a:ext>
              </a:extLst>
            </p:cNvPr>
            <p:cNvSpPr/>
            <p:nvPr/>
          </p:nvSpPr>
          <p:spPr>
            <a:xfrm>
              <a:off x="5603704" y="2408498"/>
              <a:ext cx="2006221" cy="498217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Off the robot</a:t>
              </a:r>
            </a:p>
          </p:txBody>
        </p:sp>
        <p:cxnSp>
          <p:nvCxnSpPr>
            <p:cNvPr id="15" name="Connector: Elbow 14">
              <a:extLst>
                <a:ext uri="{FF2B5EF4-FFF2-40B4-BE49-F238E27FC236}">
                  <a16:creationId xmlns:a16="http://schemas.microsoft.com/office/drawing/2014/main" id="{FB21370A-4DD5-42D3-87FD-4EB244ACC244}"/>
                </a:ext>
              </a:extLst>
            </p:cNvPr>
            <p:cNvCxnSpPr>
              <a:cxnSpLocks/>
              <a:stCxn id="5" idx="1"/>
              <a:endCxn id="7" idx="2"/>
            </p:cNvCxnSpPr>
            <p:nvPr/>
          </p:nvCxnSpPr>
          <p:spPr>
            <a:xfrm rot="10800000" flipH="1" flipV="1">
              <a:off x="2099635" y="3561440"/>
              <a:ext cx="6256358" cy="1570339"/>
            </a:xfrm>
            <a:prstGeom prst="bentConnector4">
              <a:avLst>
                <a:gd name="adj1" fmla="val -3654"/>
                <a:gd name="adj2" fmla="val 180608"/>
              </a:avLst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D77B996-A561-1951-A588-CC605BA26973}"/>
                </a:ext>
              </a:extLst>
            </p:cNvPr>
            <p:cNvCxnSpPr>
              <a:cxnSpLocks/>
              <a:stCxn id="5" idx="2"/>
              <a:endCxn id="6" idx="0"/>
            </p:cNvCxnSpPr>
            <p:nvPr/>
          </p:nvCxnSpPr>
          <p:spPr>
            <a:xfrm>
              <a:off x="2686489" y="3891627"/>
              <a:ext cx="0" cy="579782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F138A57E-A796-E466-8E94-F0F44CFB8E51}"/>
                </a:ext>
              </a:extLst>
            </p:cNvPr>
            <p:cNvCxnSpPr>
              <a:cxnSpLocks/>
              <a:stCxn id="5" idx="0"/>
              <a:endCxn id="8" idx="0"/>
            </p:cNvCxnSpPr>
            <p:nvPr/>
          </p:nvCxnSpPr>
          <p:spPr>
            <a:xfrm rot="5400000" flipH="1" flipV="1">
              <a:off x="5521241" y="396503"/>
              <a:ext cx="12700" cy="5669504"/>
            </a:xfrm>
            <a:prstGeom prst="bentConnector3">
              <a:avLst>
                <a:gd name="adj1" fmla="val 9644772"/>
              </a:avLst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DD748FE7-3EBE-6665-EE74-2898F5B0E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034" y="1915121"/>
            <a:ext cx="4357223" cy="130716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E237218-AF71-42BD-C687-46AC1503D573}"/>
              </a:ext>
            </a:extLst>
          </p:cNvPr>
          <p:cNvSpPr txBox="1"/>
          <p:nvPr/>
        </p:nvSpPr>
        <p:spPr>
          <a:xfrm>
            <a:off x="7994168" y="4074153"/>
            <a:ext cx="370409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HV&gt; Cable could be extended to 100m if high quality cable is used (</a:t>
            </a:r>
            <a:r>
              <a:rPr lang="en-GB" b="1" dirty="0"/>
              <a:t>1.6 kg/100 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MCA for high accuracy </a:t>
            </a:r>
            <a:r>
              <a:rPr lang="en-GB" b="1" dirty="0"/>
              <a:t>count rate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F4BDC1-F711-E2B2-9C46-82200B6981BC}"/>
              </a:ext>
            </a:extLst>
          </p:cNvPr>
          <p:cNvSpPr txBox="1"/>
          <p:nvPr/>
        </p:nvSpPr>
        <p:spPr>
          <a:xfrm>
            <a:off x="2481784" y="6092983"/>
            <a:ext cx="954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+400 V</a:t>
            </a:r>
          </a:p>
          <a:p>
            <a:endParaRPr lang="en-GB" dirty="0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1B131DCE-F2AD-0EF1-613C-EA232F2471C1}"/>
              </a:ext>
            </a:extLst>
          </p:cNvPr>
          <p:cNvSpPr/>
          <p:nvPr/>
        </p:nvSpPr>
        <p:spPr>
          <a:xfrm rot="10800000">
            <a:off x="2052048" y="4708753"/>
            <a:ext cx="954038" cy="2081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28FEC2-7D45-AD47-1FBC-4E9620D7C2C4}"/>
              </a:ext>
            </a:extLst>
          </p:cNvPr>
          <p:cNvSpPr txBox="1"/>
          <p:nvPr/>
        </p:nvSpPr>
        <p:spPr>
          <a:xfrm>
            <a:off x="2345474" y="4428477"/>
            <a:ext cx="95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12 V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FA1618F-37E2-1DAD-B006-ED07024397FA}"/>
              </a:ext>
            </a:extLst>
          </p:cNvPr>
          <p:cNvSpPr txBox="1"/>
          <p:nvPr/>
        </p:nvSpPr>
        <p:spPr>
          <a:xfrm>
            <a:off x="5521825" y="4421930"/>
            <a:ext cx="95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 V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C7EC2545-D67B-C357-91CD-4380C058F75E}"/>
              </a:ext>
            </a:extLst>
          </p:cNvPr>
          <p:cNvSpPr/>
          <p:nvPr/>
        </p:nvSpPr>
        <p:spPr>
          <a:xfrm>
            <a:off x="5450166" y="4720472"/>
            <a:ext cx="890940" cy="2144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473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A889C-EFB1-D0EB-A8AF-58A376B67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Response to Matt questions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B8F0-C191-7C70-0905-991DA313F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Are we trying to detect the material directly below the robot?</a:t>
            </a:r>
            <a:br>
              <a:rPr lang="en-GB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</a:br>
            <a:r>
              <a:rPr lang="en-GB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	</a:t>
            </a:r>
            <a:r>
              <a:rPr lang="en-GB" sz="2000" dirty="0"/>
              <a:t>Yes, we need no materials in between the detector the corium. </a:t>
            </a:r>
          </a:p>
          <a:p>
            <a:r>
              <a:rPr lang="en-GB" b="1" dirty="0">
                <a:solidFill>
                  <a:srgbClr val="FF0000"/>
                </a:solidFill>
                <a:latin typeface="Calibri" panose="020F0502020204030204" pitchFamily="34" charset="0"/>
              </a:rPr>
              <a:t>Cable selection? </a:t>
            </a:r>
          </a:p>
          <a:p>
            <a:r>
              <a:rPr lang="en-GB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For the 400V I assume that is very low current? Do you know if it needs to be well regulated.</a:t>
            </a:r>
          </a:p>
          <a:p>
            <a:pPr lvl="2"/>
            <a:r>
              <a:rPr lang="en-GB" dirty="0"/>
              <a:t>Low current, 75mA. </a:t>
            </a:r>
          </a:p>
          <a:p>
            <a:pPr lvl="2"/>
            <a:r>
              <a:rPr lang="en-GB" dirty="0"/>
              <a:t>Yes it is important keep a regulated voltage to ensure consistent and accurate performance</a:t>
            </a:r>
          </a:p>
          <a:p>
            <a:pPr lvl="2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75A78-009C-C876-2E66-050F41E7C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2254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96F40-167C-7C74-F47C-F443D5BFA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0BFCF-6E15-AECC-47B6-CC8AEE700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3" y="2313991"/>
            <a:ext cx="11280848" cy="386297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dirty="0"/>
              <a:t>Simulation results for the neutron count rate</a:t>
            </a:r>
          </a:p>
          <a:p>
            <a:pPr>
              <a:lnSpc>
                <a:spcPct val="200000"/>
              </a:lnSpc>
            </a:pPr>
            <a:r>
              <a:rPr lang="en-GB" dirty="0"/>
              <a:t>Comparison between Simulation and experimental data </a:t>
            </a:r>
          </a:p>
          <a:p>
            <a:pPr>
              <a:lnSpc>
                <a:spcPct val="200000"/>
              </a:lnSpc>
            </a:pPr>
            <a:r>
              <a:rPr lang="en-GB" dirty="0"/>
              <a:t>Monoenergetic neutron exposure produced by </a:t>
            </a:r>
            <a:r>
              <a:rPr lang="en-GB" b="1" dirty="0"/>
              <a:t>Van de Graaff accelerator, NPL. </a:t>
            </a:r>
            <a:endParaRPr lang="en-GB" dirty="0"/>
          </a:p>
          <a:p>
            <a:pPr marL="0" indent="0">
              <a:lnSpc>
                <a:spcPct val="200000"/>
              </a:lnSpc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642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423BF-B597-43F1-94B6-13861DD3D5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 for attending, any 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9E2B71-A89E-4C5F-89E5-622478E55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99072" y="6158300"/>
            <a:ext cx="2743200" cy="365125"/>
          </a:xfrm>
          <a:prstGeom prst="rect">
            <a:avLst/>
          </a:prstGeom>
        </p:spPr>
        <p:txBody>
          <a:bodyPr/>
          <a:lstStyle/>
          <a:p>
            <a:fld id="{6998E55D-8E2A-4AFE-A61C-B5DBBB7761E7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161623"/>
      </p:ext>
    </p:extLst>
  </p:cSld>
  <p:clrMapOvr>
    <a:masterClrMapping/>
  </p:clrMapOvr>
</p:sld>
</file>

<file path=ppt/theme/theme1.xml><?xml version="1.0" encoding="utf-8"?>
<a:theme xmlns:a="http://schemas.openxmlformats.org/drawingml/2006/main" name="LUPowerPointSlides16-9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44546A"/>
      </a:hlink>
      <a:folHlink>
        <a:srgbClr val="44546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216</Words>
  <Application>Microsoft Office PowerPoint</Application>
  <PresentationFormat>Widescreen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LUPowerPointSlides16-9</vt:lpstr>
      <vt:lpstr>RHINO: Radiation Hardened robotics for remote INspectiOn</vt:lpstr>
      <vt:lpstr>Content</vt:lpstr>
      <vt:lpstr>Work Plan Review </vt:lpstr>
      <vt:lpstr>LU Diamond Detector Set up </vt:lpstr>
      <vt:lpstr>Detector setup </vt:lpstr>
      <vt:lpstr>Response to Matt questions </vt:lpstr>
      <vt:lpstr>Future work</vt:lpstr>
      <vt:lpstr>Thank you for attending, any questions?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RHINO: Radiation Hardened robotics for remote INspectiOn</dc:title>
  <dc:creator>Alrawash, Saed</dc:creator>
  <cp:lastModifiedBy>Alrawash, Saed</cp:lastModifiedBy>
  <cp:revision>49</cp:revision>
  <dcterms:created xsi:type="dcterms:W3CDTF">2023-05-11T11:36:02Z</dcterms:created>
  <dcterms:modified xsi:type="dcterms:W3CDTF">2024-09-24T13:52:43Z</dcterms:modified>
</cp:coreProperties>
</file>