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92" r:id="rId3"/>
    <p:sldId id="261" r:id="rId4"/>
    <p:sldId id="262" r:id="rId5"/>
    <p:sldId id="294" r:id="rId6"/>
    <p:sldId id="295" r:id="rId7"/>
    <p:sldId id="296" r:id="rId8"/>
    <p:sldId id="260" r:id="rId9"/>
    <p:sldId id="259" r:id="rId10"/>
    <p:sldId id="271" r:id="rId11"/>
    <p:sldId id="273" r:id="rId12"/>
    <p:sldId id="276" r:id="rId13"/>
    <p:sldId id="274" r:id="rId14"/>
    <p:sldId id="280" r:id="rId15"/>
    <p:sldId id="270" r:id="rId16"/>
    <p:sldId id="264" r:id="rId17"/>
    <p:sldId id="265" r:id="rId18"/>
    <p:sldId id="269" r:id="rId19"/>
    <p:sldId id="281" r:id="rId20"/>
    <p:sldId id="282" r:id="rId21"/>
    <p:sldId id="283" r:id="rId22"/>
    <p:sldId id="297" r:id="rId23"/>
    <p:sldId id="298" r:id="rId24"/>
    <p:sldId id="299" r:id="rId25"/>
    <p:sldId id="302" r:id="rId26"/>
    <p:sldId id="303" r:id="rId27"/>
    <p:sldId id="304" r:id="rId28"/>
    <p:sldId id="305" r:id="rId29"/>
    <p:sldId id="306" r:id="rId30"/>
    <p:sldId id="307" r:id="rId31"/>
    <p:sldId id="293" r:id="rId32"/>
    <p:sldId id="289" r:id="rId33"/>
    <p:sldId id="285" r:id="rId34"/>
    <p:sldId id="291" r:id="rId35"/>
    <p:sldId id="28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BFA45B-CEA8-1081-11A1-264C23EDC0E4}" v="49" dt="2025-04-10T13:10:55.8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41"/>
    <p:restoredTop sz="95144"/>
  </p:normalViewPr>
  <p:slideViewPr>
    <p:cSldViewPr snapToGrid="0">
      <p:cViewPr>
        <p:scale>
          <a:sx n="88" d="100"/>
          <a:sy n="88" d="100"/>
        </p:scale>
        <p:origin x="72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Maychaha\Desktop\Security%20Lancaster\ICOP\iCOP_REA\ICOP_FTR_Code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Maychaha\Desktop\Security%20Lancaster\ICOP\iCOP_REA\ICOP_FTR_Code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Maychaha\Desktop\Security%20Lancaster\ICOP\iCOP_REA\ICOP_FTR_Code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AB9-EA44-8692-347328C31A9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AB9-EA44-8692-347328C31A9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AB9-EA44-8692-347328C31A9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AB9-EA44-8692-347328C31A9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AB9-EA44-8692-347328C31A9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AB9-EA44-8692-347328C31A9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AB9-EA44-8692-347328C31A9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Sheet9!$D$2:$D$8</c:f>
              <c:strCache>
                <c:ptCount val="7"/>
                <c:pt idx="0">
                  <c:v>Child age </c:v>
                </c:pt>
                <c:pt idx="1">
                  <c:v>CSA activity</c:v>
                </c:pt>
                <c:pt idx="2">
                  <c:v>LE activity</c:v>
                </c:pt>
                <c:pt idx="3">
                  <c:v>Metadata</c:v>
                </c:pt>
                <c:pt idx="4">
                  <c:v>Nudity</c:v>
                </c:pt>
                <c:pt idx="5">
                  <c:v>Perpetrator activity</c:v>
                </c:pt>
                <c:pt idx="6">
                  <c:v>Place</c:v>
                </c:pt>
              </c:strCache>
            </c:strRef>
          </c:cat>
          <c:val>
            <c:numRef>
              <c:f>Sheet9!$E$2:$E$8</c:f>
              <c:numCache>
                <c:formatCode>General</c:formatCode>
                <c:ptCount val="7"/>
                <c:pt idx="0">
                  <c:v>4</c:v>
                </c:pt>
                <c:pt idx="1">
                  <c:v>7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10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AB9-EA44-8692-347328C31A9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477668416447943"/>
          <c:y val="0.13425925925925927"/>
          <c:w val="0.67200109361329829"/>
          <c:h val="0.75834135316418783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[ICOP_FTR_Code2.xlsx]Sheet4!$F$1:$F$9</c:f>
              <c:strCache>
                <c:ptCount val="9"/>
                <c:pt idx="0">
                  <c:v>Chatbot</c:v>
                </c:pt>
                <c:pt idx="1">
                  <c:v>CNN/deep learning</c:v>
                </c:pt>
                <c:pt idx="2">
                  <c:v>Crime Script</c:v>
                </c:pt>
                <c:pt idx="3">
                  <c:v>Face recognition</c:v>
                </c:pt>
                <c:pt idx="4">
                  <c:v>Multi-dimensional</c:v>
                </c:pt>
                <c:pt idx="5">
                  <c:v>Survey</c:v>
                </c:pt>
                <c:pt idx="6">
                  <c:v>Webcrawler</c:v>
                </c:pt>
                <c:pt idx="7">
                  <c:v>Other</c:v>
                </c:pt>
                <c:pt idx="8">
                  <c:v>Filename categorisation</c:v>
                </c:pt>
              </c:strCache>
            </c:strRef>
          </c:cat>
          <c:val>
            <c:numRef>
              <c:f>[ICOP_FTR_Code2.xlsx]Sheet4!$G$1:$G$9</c:f>
              <c:numCache>
                <c:formatCode>General</c:formatCode>
                <c:ptCount val="9"/>
                <c:pt idx="0">
                  <c:v>2</c:v>
                </c:pt>
                <c:pt idx="1">
                  <c:v>6</c:v>
                </c:pt>
                <c:pt idx="2">
                  <c:v>2</c:v>
                </c:pt>
                <c:pt idx="3">
                  <c:v>2</c:v>
                </c:pt>
                <c:pt idx="4">
                  <c:v>9</c:v>
                </c:pt>
                <c:pt idx="5">
                  <c:v>4</c:v>
                </c:pt>
                <c:pt idx="6">
                  <c:v>3</c:v>
                </c:pt>
                <c:pt idx="7">
                  <c:v>6</c:v>
                </c:pt>
                <c:pt idx="8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46-E545-97BA-F51D288E4B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41770256"/>
        <c:axId val="161548208"/>
      </c:barChart>
      <c:catAx>
        <c:axId val="141770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548208"/>
        <c:crosses val="autoZero"/>
        <c:auto val="1"/>
        <c:lblAlgn val="ctr"/>
        <c:lblOffset val="100"/>
        <c:noMultiLvlLbl val="0"/>
      </c:catAx>
      <c:valAx>
        <c:axId val="161548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770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1E5-294E-8727-E406D9D5F7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1E5-294E-8727-E406D9D5F74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1E5-294E-8727-E406D9D5F74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1E5-294E-8727-E406D9D5F74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1E5-294E-8727-E406D9D5F74B}"/>
              </c:ext>
            </c:extLst>
          </c:dPt>
          <c:dLbls>
            <c:dLbl>
              <c:idx val="0"/>
              <c:layout>
                <c:manualLayout>
                  <c:x val="-0.12572743339105971"/>
                  <c:y val="0.12771202427821518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E5-294E-8727-E406D9D5F74B}"/>
                </c:ext>
              </c:extLst>
            </c:dLbl>
            <c:dLbl>
              <c:idx val="3"/>
              <c:layout>
                <c:manualLayout>
                  <c:x val="7.8532289597777361E-2"/>
                  <c:y val="-0.205782890419947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1E5-294E-8727-E406D9D5F74B}"/>
                </c:ext>
              </c:extLst>
            </c:dLbl>
            <c:dLbl>
              <c:idx val="4"/>
              <c:layout>
                <c:manualLayout>
                  <c:x val="0.12001305446232012"/>
                  <c:y val="0.112594734251968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1E5-294E-8727-E406D9D5F7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[ICOP_FTR_Code2.xlsx]EVAL!$H$2:$H$6</c:f>
              <c:strCache>
                <c:ptCount val="5"/>
                <c:pt idx="0">
                  <c:v>Accuracy</c:v>
                </c:pt>
                <c:pt idx="1">
                  <c:v>MAE</c:v>
                </c:pt>
                <c:pt idx="2">
                  <c:v>Recall</c:v>
                </c:pt>
                <c:pt idx="3">
                  <c:v>Other</c:v>
                </c:pt>
                <c:pt idx="4">
                  <c:v>N/A</c:v>
                </c:pt>
              </c:strCache>
            </c:strRef>
          </c:cat>
          <c:val>
            <c:numRef>
              <c:f>[ICOP_FTR_Code2.xlsx]EVAL!$I$2:$I$6</c:f>
              <c:numCache>
                <c:formatCode>General</c:formatCode>
                <c:ptCount val="5"/>
                <c:pt idx="0">
                  <c:v>10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1E5-294E-8727-E406D9D5F74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73CDAA-EE5E-49E3-8C17-A04276ABFDB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5811905-FED7-4922-A266-18092D84C2F7}">
      <dgm:prSet custT="1"/>
      <dgm:spPr/>
      <dgm:t>
        <a:bodyPr/>
        <a:lstStyle/>
        <a:p>
          <a:r>
            <a:rPr lang="en-US" sz="2800" dirty="0"/>
            <a:t>850 men a month arrested for CSAM related offences</a:t>
          </a:r>
        </a:p>
      </dgm:t>
    </dgm:pt>
    <dgm:pt modelId="{F5276C41-2FEE-4499-BA10-536B427FBD73}" type="parTrans" cxnId="{F0A2E697-9633-42E1-957D-321A7235D867}">
      <dgm:prSet/>
      <dgm:spPr/>
      <dgm:t>
        <a:bodyPr/>
        <a:lstStyle/>
        <a:p>
          <a:endParaRPr lang="en-US"/>
        </a:p>
      </dgm:t>
    </dgm:pt>
    <dgm:pt modelId="{291B5569-4844-4C33-B63E-4291DF235804}" type="sibTrans" cxnId="{F0A2E697-9633-42E1-957D-321A7235D867}">
      <dgm:prSet/>
      <dgm:spPr/>
      <dgm:t>
        <a:bodyPr/>
        <a:lstStyle/>
        <a:p>
          <a:endParaRPr lang="en-US"/>
        </a:p>
      </dgm:t>
    </dgm:pt>
    <dgm:pt modelId="{1CCDA5E5-4C89-47DD-8AC5-5A335585D527}">
      <dgm:prSet custT="1"/>
      <dgm:spPr/>
      <dgm:t>
        <a:bodyPr/>
        <a:lstStyle/>
        <a:p>
          <a:r>
            <a:rPr lang="en-GB" sz="2800" dirty="0"/>
            <a:t>9,418 child sexual abuse offences which involved an online element were recorded by the police in 2022/23</a:t>
          </a:r>
          <a:endParaRPr lang="en-US" sz="2800" dirty="0"/>
        </a:p>
      </dgm:t>
    </dgm:pt>
    <dgm:pt modelId="{10E5075E-BA7A-4819-ACEB-65A526E6F162}" type="parTrans" cxnId="{9645A94F-6037-4EAF-8DAE-B9CD4EA7A200}">
      <dgm:prSet/>
      <dgm:spPr/>
      <dgm:t>
        <a:bodyPr/>
        <a:lstStyle/>
        <a:p>
          <a:endParaRPr lang="en-US"/>
        </a:p>
      </dgm:t>
    </dgm:pt>
    <dgm:pt modelId="{E6DC7B9A-12C6-42F2-8E9E-2562D28A1D00}" type="sibTrans" cxnId="{9645A94F-6037-4EAF-8DAE-B9CD4EA7A200}">
      <dgm:prSet/>
      <dgm:spPr/>
      <dgm:t>
        <a:bodyPr/>
        <a:lstStyle/>
        <a:p>
          <a:endParaRPr lang="en-US"/>
        </a:p>
      </dgm:t>
    </dgm:pt>
    <dgm:pt modelId="{24CF76AE-4644-44DD-AE4F-24AD54687F14}">
      <dgm:prSet custT="1"/>
      <dgm:spPr/>
      <dgm:t>
        <a:bodyPr/>
        <a:lstStyle/>
        <a:p>
          <a:r>
            <a:rPr lang="en-GB" sz="2800" dirty="0"/>
            <a:t>31% of surveyed children reported someone they didn’t know had tried to contact them or send them messages</a:t>
          </a:r>
          <a:endParaRPr lang="en-US" sz="2800" dirty="0"/>
        </a:p>
      </dgm:t>
    </dgm:pt>
    <dgm:pt modelId="{718915AC-3BDE-4560-9779-D882C24C0B4F}" type="parTrans" cxnId="{3D85419C-EE67-40AE-A826-F9EB29E4BBAF}">
      <dgm:prSet/>
      <dgm:spPr/>
      <dgm:t>
        <a:bodyPr/>
        <a:lstStyle/>
        <a:p>
          <a:endParaRPr lang="en-US"/>
        </a:p>
      </dgm:t>
    </dgm:pt>
    <dgm:pt modelId="{5A9577B8-5472-44BB-B903-F88DE6F3D9AB}" type="sibTrans" cxnId="{3D85419C-EE67-40AE-A826-F9EB29E4BBAF}">
      <dgm:prSet/>
      <dgm:spPr/>
      <dgm:t>
        <a:bodyPr/>
        <a:lstStyle/>
        <a:p>
          <a:endParaRPr lang="en-US"/>
        </a:p>
      </dgm:t>
    </dgm:pt>
    <dgm:pt modelId="{5CAE3FA9-F7AA-4861-A4B2-1EF19D6B4CB5}">
      <dgm:prSet custT="1"/>
      <dgm:spPr/>
      <dgm:t>
        <a:bodyPr/>
        <a:lstStyle/>
        <a:p>
          <a:r>
            <a:rPr lang="en-GB" sz="2800" dirty="0"/>
            <a:t>In 2022/23 there were 6,949 sexual grooming offences recorded by police in the United Kingdom</a:t>
          </a:r>
          <a:endParaRPr lang="en-US" sz="2800" dirty="0"/>
        </a:p>
      </dgm:t>
    </dgm:pt>
    <dgm:pt modelId="{F473BE40-6D3B-43F7-ADDF-96459458DBCB}" type="parTrans" cxnId="{18BCC336-C1BB-4808-8C59-675218F9C554}">
      <dgm:prSet/>
      <dgm:spPr/>
      <dgm:t>
        <a:bodyPr/>
        <a:lstStyle/>
        <a:p>
          <a:endParaRPr lang="en-US"/>
        </a:p>
      </dgm:t>
    </dgm:pt>
    <dgm:pt modelId="{80FADD4A-DFF0-406B-8AEE-16052CEE984B}" type="sibTrans" cxnId="{18BCC336-C1BB-4808-8C59-675218F9C554}">
      <dgm:prSet/>
      <dgm:spPr/>
      <dgm:t>
        <a:bodyPr/>
        <a:lstStyle/>
        <a:p>
          <a:endParaRPr lang="en-US"/>
        </a:p>
      </dgm:t>
    </dgm:pt>
    <dgm:pt modelId="{21175DAA-7458-448E-AFE0-05A52DA6A5A2}">
      <dgm:prSet custT="1"/>
      <dgm:spPr/>
      <dgm:t>
        <a:bodyPr/>
        <a:lstStyle/>
        <a:p>
          <a:r>
            <a:rPr lang="en-GB" sz="2800" dirty="0"/>
            <a:t>Key issue from my most recent research is coercive image sharing among peers</a:t>
          </a:r>
          <a:endParaRPr lang="en-US" sz="2800" dirty="0"/>
        </a:p>
      </dgm:t>
    </dgm:pt>
    <dgm:pt modelId="{E6059204-4FCC-4A79-B217-9CEFCA38307A}" type="parTrans" cxnId="{94CD0A62-6672-49E3-9466-B3B61FD7CAA4}">
      <dgm:prSet/>
      <dgm:spPr/>
      <dgm:t>
        <a:bodyPr/>
        <a:lstStyle/>
        <a:p>
          <a:endParaRPr lang="en-US"/>
        </a:p>
      </dgm:t>
    </dgm:pt>
    <dgm:pt modelId="{4A6AA60B-E189-4971-82BF-AF02CBFDC539}" type="sibTrans" cxnId="{94CD0A62-6672-49E3-9466-B3B61FD7CAA4}">
      <dgm:prSet/>
      <dgm:spPr/>
      <dgm:t>
        <a:bodyPr/>
        <a:lstStyle/>
        <a:p>
          <a:endParaRPr lang="en-US"/>
        </a:p>
      </dgm:t>
    </dgm:pt>
    <dgm:pt modelId="{8B58280F-7A18-C64A-BEB1-8730A979FF3F}" type="pres">
      <dgm:prSet presAssocID="{3173CDAA-EE5E-49E3-8C17-A04276ABFDB8}" presName="vert0" presStyleCnt="0">
        <dgm:presLayoutVars>
          <dgm:dir/>
          <dgm:animOne val="branch"/>
          <dgm:animLvl val="lvl"/>
        </dgm:presLayoutVars>
      </dgm:prSet>
      <dgm:spPr/>
    </dgm:pt>
    <dgm:pt modelId="{2011CE61-C307-534B-8D26-2B6A025BAA15}" type="pres">
      <dgm:prSet presAssocID="{A5811905-FED7-4922-A266-18092D84C2F7}" presName="thickLine" presStyleLbl="alignNode1" presStyleIdx="0" presStyleCnt="5"/>
      <dgm:spPr/>
    </dgm:pt>
    <dgm:pt modelId="{37A2D1CC-F896-E04A-9F73-BC41E075A7A9}" type="pres">
      <dgm:prSet presAssocID="{A5811905-FED7-4922-A266-18092D84C2F7}" presName="horz1" presStyleCnt="0"/>
      <dgm:spPr/>
    </dgm:pt>
    <dgm:pt modelId="{F3FF559F-D890-1340-AF66-CE9D1F68C334}" type="pres">
      <dgm:prSet presAssocID="{A5811905-FED7-4922-A266-18092D84C2F7}" presName="tx1" presStyleLbl="revTx" presStyleIdx="0" presStyleCnt="5"/>
      <dgm:spPr/>
    </dgm:pt>
    <dgm:pt modelId="{E6E21031-06B3-7845-B25E-82F672531BCE}" type="pres">
      <dgm:prSet presAssocID="{A5811905-FED7-4922-A266-18092D84C2F7}" presName="vert1" presStyleCnt="0"/>
      <dgm:spPr/>
    </dgm:pt>
    <dgm:pt modelId="{72CADCAE-7518-CF4F-8CCF-EC0A4452B128}" type="pres">
      <dgm:prSet presAssocID="{1CCDA5E5-4C89-47DD-8AC5-5A335585D527}" presName="thickLine" presStyleLbl="alignNode1" presStyleIdx="1" presStyleCnt="5"/>
      <dgm:spPr/>
    </dgm:pt>
    <dgm:pt modelId="{292661B1-FBC7-E24C-B648-9AAA92E71613}" type="pres">
      <dgm:prSet presAssocID="{1CCDA5E5-4C89-47DD-8AC5-5A335585D527}" presName="horz1" presStyleCnt="0"/>
      <dgm:spPr/>
    </dgm:pt>
    <dgm:pt modelId="{A26B0AB4-83B7-C84B-9FD0-9E40228021C2}" type="pres">
      <dgm:prSet presAssocID="{1CCDA5E5-4C89-47DD-8AC5-5A335585D527}" presName="tx1" presStyleLbl="revTx" presStyleIdx="1" presStyleCnt="5"/>
      <dgm:spPr/>
    </dgm:pt>
    <dgm:pt modelId="{07B20FBC-4E6B-4F44-ADC1-580CFF21130E}" type="pres">
      <dgm:prSet presAssocID="{1CCDA5E5-4C89-47DD-8AC5-5A335585D527}" presName="vert1" presStyleCnt="0"/>
      <dgm:spPr/>
    </dgm:pt>
    <dgm:pt modelId="{138D047F-1BF6-A94D-9684-16B213F4020A}" type="pres">
      <dgm:prSet presAssocID="{24CF76AE-4644-44DD-AE4F-24AD54687F14}" presName="thickLine" presStyleLbl="alignNode1" presStyleIdx="2" presStyleCnt="5"/>
      <dgm:spPr/>
    </dgm:pt>
    <dgm:pt modelId="{DE7BED28-8795-3243-9106-C104B70A913A}" type="pres">
      <dgm:prSet presAssocID="{24CF76AE-4644-44DD-AE4F-24AD54687F14}" presName="horz1" presStyleCnt="0"/>
      <dgm:spPr/>
    </dgm:pt>
    <dgm:pt modelId="{304A2B01-B5C8-6C4D-8837-DBEB44A9A518}" type="pres">
      <dgm:prSet presAssocID="{24CF76AE-4644-44DD-AE4F-24AD54687F14}" presName="tx1" presStyleLbl="revTx" presStyleIdx="2" presStyleCnt="5"/>
      <dgm:spPr/>
    </dgm:pt>
    <dgm:pt modelId="{EB935E34-195C-BA4A-8911-C35A72A5B064}" type="pres">
      <dgm:prSet presAssocID="{24CF76AE-4644-44DD-AE4F-24AD54687F14}" presName="vert1" presStyleCnt="0"/>
      <dgm:spPr/>
    </dgm:pt>
    <dgm:pt modelId="{AD9017CD-E0AF-2041-A532-7AFBC170D8B2}" type="pres">
      <dgm:prSet presAssocID="{5CAE3FA9-F7AA-4861-A4B2-1EF19D6B4CB5}" presName="thickLine" presStyleLbl="alignNode1" presStyleIdx="3" presStyleCnt="5"/>
      <dgm:spPr/>
    </dgm:pt>
    <dgm:pt modelId="{54A2CE28-54BD-044D-A9B6-C15909056FF8}" type="pres">
      <dgm:prSet presAssocID="{5CAE3FA9-F7AA-4861-A4B2-1EF19D6B4CB5}" presName="horz1" presStyleCnt="0"/>
      <dgm:spPr/>
    </dgm:pt>
    <dgm:pt modelId="{F4309A31-22C9-3048-B3E1-E91785883047}" type="pres">
      <dgm:prSet presAssocID="{5CAE3FA9-F7AA-4861-A4B2-1EF19D6B4CB5}" presName="tx1" presStyleLbl="revTx" presStyleIdx="3" presStyleCnt="5"/>
      <dgm:spPr/>
    </dgm:pt>
    <dgm:pt modelId="{B0B02979-781D-534D-8601-0279CD73EE77}" type="pres">
      <dgm:prSet presAssocID="{5CAE3FA9-F7AA-4861-A4B2-1EF19D6B4CB5}" presName="vert1" presStyleCnt="0"/>
      <dgm:spPr/>
    </dgm:pt>
    <dgm:pt modelId="{371BF533-D649-274B-BF2E-B24321019A02}" type="pres">
      <dgm:prSet presAssocID="{21175DAA-7458-448E-AFE0-05A52DA6A5A2}" presName="thickLine" presStyleLbl="alignNode1" presStyleIdx="4" presStyleCnt="5"/>
      <dgm:spPr/>
    </dgm:pt>
    <dgm:pt modelId="{72364DE5-54A3-004D-96E7-D3E18334ECC6}" type="pres">
      <dgm:prSet presAssocID="{21175DAA-7458-448E-AFE0-05A52DA6A5A2}" presName="horz1" presStyleCnt="0"/>
      <dgm:spPr/>
    </dgm:pt>
    <dgm:pt modelId="{ACAE8787-AD41-0448-9366-459FC6381EA1}" type="pres">
      <dgm:prSet presAssocID="{21175DAA-7458-448E-AFE0-05A52DA6A5A2}" presName="tx1" presStyleLbl="revTx" presStyleIdx="4" presStyleCnt="5"/>
      <dgm:spPr/>
    </dgm:pt>
    <dgm:pt modelId="{705B4A24-29FE-FA46-B484-920E9FEEF110}" type="pres">
      <dgm:prSet presAssocID="{21175DAA-7458-448E-AFE0-05A52DA6A5A2}" presName="vert1" presStyleCnt="0"/>
      <dgm:spPr/>
    </dgm:pt>
  </dgm:ptLst>
  <dgm:cxnLst>
    <dgm:cxn modelId="{DC7BF511-B31C-A243-A35E-E8A4DD8BF5CE}" type="presOf" srcId="{A5811905-FED7-4922-A266-18092D84C2F7}" destId="{F3FF559F-D890-1340-AF66-CE9D1F68C334}" srcOrd="0" destOrd="0" presId="urn:microsoft.com/office/officeart/2008/layout/LinedList"/>
    <dgm:cxn modelId="{28107B13-D1DE-794C-8DC7-E4C772726424}" type="presOf" srcId="{1CCDA5E5-4C89-47DD-8AC5-5A335585D527}" destId="{A26B0AB4-83B7-C84B-9FD0-9E40228021C2}" srcOrd="0" destOrd="0" presId="urn:microsoft.com/office/officeart/2008/layout/LinedList"/>
    <dgm:cxn modelId="{6C52CA33-C999-2446-91D8-F10DCF916482}" type="presOf" srcId="{24CF76AE-4644-44DD-AE4F-24AD54687F14}" destId="{304A2B01-B5C8-6C4D-8837-DBEB44A9A518}" srcOrd="0" destOrd="0" presId="urn:microsoft.com/office/officeart/2008/layout/LinedList"/>
    <dgm:cxn modelId="{18BCC336-C1BB-4808-8C59-675218F9C554}" srcId="{3173CDAA-EE5E-49E3-8C17-A04276ABFDB8}" destId="{5CAE3FA9-F7AA-4861-A4B2-1EF19D6B4CB5}" srcOrd="3" destOrd="0" parTransId="{F473BE40-6D3B-43F7-ADDF-96459458DBCB}" sibTransId="{80FADD4A-DFF0-406B-8AEE-16052CEE984B}"/>
    <dgm:cxn modelId="{594D0D39-C79C-F248-8F7A-09494576126D}" type="presOf" srcId="{21175DAA-7458-448E-AFE0-05A52DA6A5A2}" destId="{ACAE8787-AD41-0448-9366-459FC6381EA1}" srcOrd="0" destOrd="0" presId="urn:microsoft.com/office/officeart/2008/layout/LinedList"/>
    <dgm:cxn modelId="{9645A94F-6037-4EAF-8DAE-B9CD4EA7A200}" srcId="{3173CDAA-EE5E-49E3-8C17-A04276ABFDB8}" destId="{1CCDA5E5-4C89-47DD-8AC5-5A335585D527}" srcOrd="1" destOrd="0" parTransId="{10E5075E-BA7A-4819-ACEB-65A526E6F162}" sibTransId="{E6DC7B9A-12C6-42F2-8E9E-2562D28A1D00}"/>
    <dgm:cxn modelId="{A8D8A85C-6BC3-E948-8F91-39BBA5878644}" type="presOf" srcId="{3173CDAA-EE5E-49E3-8C17-A04276ABFDB8}" destId="{8B58280F-7A18-C64A-BEB1-8730A979FF3F}" srcOrd="0" destOrd="0" presId="urn:microsoft.com/office/officeart/2008/layout/LinedList"/>
    <dgm:cxn modelId="{94CD0A62-6672-49E3-9466-B3B61FD7CAA4}" srcId="{3173CDAA-EE5E-49E3-8C17-A04276ABFDB8}" destId="{21175DAA-7458-448E-AFE0-05A52DA6A5A2}" srcOrd="4" destOrd="0" parTransId="{E6059204-4FCC-4A79-B217-9CEFCA38307A}" sibTransId="{4A6AA60B-E189-4971-82BF-AF02CBFDC539}"/>
    <dgm:cxn modelId="{F0A2E697-9633-42E1-957D-321A7235D867}" srcId="{3173CDAA-EE5E-49E3-8C17-A04276ABFDB8}" destId="{A5811905-FED7-4922-A266-18092D84C2F7}" srcOrd="0" destOrd="0" parTransId="{F5276C41-2FEE-4499-BA10-536B427FBD73}" sibTransId="{291B5569-4844-4C33-B63E-4291DF235804}"/>
    <dgm:cxn modelId="{3D85419C-EE67-40AE-A826-F9EB29E4BBAF}" srcId="{3173CDAA-EE5E-49E3-8C17-A04276ABFDB8}" destId="{24CF76AE-4644-44DD-AE4F-24AD54687F14}" srcOrd="2" destOrd="0" parTransId="{718915AC-3BDE-4560-9779-D882C24C0B4F}" sibTransId="{5A9577B8-5472-44BB-B903-F88DE6F3D9AB}"/>
    <dgm:cxn modelId="{3B6B90E3-98AC-2846-BCB1-B0A18028C0D6}" type="presOf" srcId="{5CAE3FA9-F7AA-4861-A4B2-1EF19D6B4CB5}" destId="{F4309A31-22C9-3048-B3E1-E91785883047}" srcOrd="0" destOrd="0" presId="urn:microsoft.com/office/officeart/2008/layout/LinedList"/>
    <dgm:cxn modelId="{3C3DC82C-2146-DE40-AA09-AF6C35880D40}" type="presParOf" srcId="{8B58280F-7A18-C64A-BEB1-8730A979FF3F}" destId="{2011CE61-C307-534B-8D26-2B6A025BAA15}" srcOrd="0" destOrd="0" presId="urn:microsoft.com/office/officeart/2008/layout/LinedList"/>
    <dgm:cxn modelId="{F6136E37-B61F-C042-8180-B6D92286984C}" type="presParOf" srcId="{8B58280F-7A18-C64A-BEB1-8730A979FF3F}" destId="{37A2D1CC-F896-E04A-9F73-BC41E075A7A9}" srcOrd="1" destOrd="0" presId="urn:microsoft.com/office/officeart/2008/layout/LinedList"/>
    <dgm:cxn modelId="{1E88964F-FEC9-B34E-8728-B3DDF29FCF8F}" type="presParOf" srcId="{37A2D1CC-F896-E04A-9F73-BC41E075A7A9}" destId="{F3FF559F-D890-1340-AF66-CE9D1F68C334}" srcOrd="0" destOrd="0" presId="urn:microsoft.com/office/officeart/2008/layout/LinedList"/>
    <dgm:cxn modelId="{D450BEB0-556A-1A40-8E3B-E4776044A231}" type="presParOf" srcId="{37A2D1CC-F896-E04A-9F73-BC41E075A7A9}" destId="{E6E21031-06B3-7845-B25E-82F672531BCE}" srcOrd="1" destOrd="0" presId="urn:microsoft.com/office/officeart/2008/layout/LinedList"/>
    <dgm:cxn modelId="{A118E13A-24D8-C04C-B6F6-7C860226CA97}" type="presParOf" srcId="{8B58280F-7A18-C64A-BEB1-8730A979FF3F}" destId="{72CADCAE-7518-CF4F-8CCF-EC0A4452B128}" srcOrd="2" destOrd="0" presId="urn:microsoft.com/office/officeart/2008/layout/LinedList"/>
    <dgm:cxn modelId="{75ECE7A5-6009-AB4C-8917-3B0C506051FF}" type="presParOf" srcId="{8B58280F-7A18-C64A-BEB1-8730A979FF3F}" destId="{292661B1-FBC7-E24C-B648-9AAA92E71613}" srcOrd="3" destOrd="0" presId="urn:microsoft.com/office/officeart/2008/layout/LinedList"/>
    <dgm:cxn modelId="{3D12D79C-0266-1446-896C-BAEFFB68258F}" type="presParOf" srcId="{292661B1-FBC7-E24C-B648-9AAA92E71613}" destId="{A26B0AB4-83B7-C84B-9FD0-9E40228021C2}" srcOrd="0" destOrd="0" presId="urn:microsoft.com/office/officeart/2008/layout/LinedList"/>
    <dgm:cxn modelId="{8DD64B17-5A28-0342-B5FF-50831A545A44}" type="presParOf" srcId="{292661B1-FBC7-E24C-B648-9AAA92E71613}" destId="{07B20FBC-4E6B-4F44-ADC1-580CFF21130E}" srcOrd="1" destOrd="0" presId="urn:microsoft.com/office/officeart/2008/layout/LinedList"/>
    <dgm:cxn modelId="{7BB2086E-3F90-1841-B5B5-277205735549}" type="presParOf" srcId="{8B58280F-7A18-C64A-BEB1-8730A979FF3F}" destId="{138D047F-1BF6-A94D-9684-16B213F4020A}" srcOrd="4" destOrd="0" presId="urn:microsoft.com/office/officeart/2008/layout/LinedList"/>
    <dgm:cxn modelId="{F308EECF-A940-6643-B4D7-008A0AD6DE30}" type="presParOf" srcId="{8B58280F-7A18-C64A-BEB1-8730A979FF3F}" destId="{DE7BED28-8795-3243-9106-C104B70A913A}" srcOrd="5" destOrd="0" presId="urn:microsoft.com/office/officeart/2008/layout/LinedList"/>
    <dgm:cxn modelId="{4DB503D6-A6A3-8E4E-8A7F-482D20C801A1}" type="presParOf" srcId="{DE7BED28-8795-3243-9106-C104B70A913A}" destId="{304A2B01-B5C8-6C4D-8837-DBEB44A9A518}" srcOrd="0" destOrd="0" presId="urn:microsoft.com/office/officeart/2008/layout/LinedList"/>
    <dgm:cxn modelId="{6C813B59-3D3A-3E45-9503-CE0FBE0C0198}" type="presParOf" srcId="{DE7BED28-8795-3243-9106-C104B70A913A}" destId="{EB935E34-195C-BA4A-8911-C35A72A5B064}" srcOrd="1" destOrd="0" presId="urn:microsoft.com/office/officeart/2008/layout/LinedList"/>
    <dgm:cxn modelId="{73C1DA65-FEE6-F141-86B9-3C3364F25C13}" type="presParOf" srcId="{8B58280F-7A18-C64A-BEB1-8730A979FF3F}" destId="{AD9017CD-E0AF-2041-A532-7AFBC170D8B2}" srcOrd="6" destOrd="0" presId="urn:microsoft.com/office/officeart/2008/layout/LinedList"/>
    <dgm:cxn modelId="{3A6F9720-FFB2-054F-9389-C3832CB2A268}" type="presParOf" srcId="{8B58280F-7A18-C64A-BEB1-8730A979FF3F}" destId="{54A2CE28-54BD-044D-A9B6-C15909056FF8}" srcOrd="7" destOrd="0" presId="urn:microsoft.com/office/officeart/2008/layout/LinedList"/>
    <dgm:cxn modelId="{EB3E8172-D95D-804D-89B3-87A431E5F2D6}" type="presParOf" srcId="{54A2CE28-54BD-044D-A9B6-C15909056FF8}" destId="{F4309A31-22C9-3048-B3E1-E91785883047}" srcOrd="0" destOrd="0" presId="urn:microsoft.com/office/officeart/2008/layout/LinedList"/>
    <dgm:cxn modelId="{24CC2436-244B-114D-AF5B-EB36B0667F4F}" type="presParOf" srcId="{54A2CE28-54BD-044D-A9B6-C15909056FF8}" destId="{B0B02979-781D-534D-8601-0279CD73EE77}" srcOrd="1" destOrd="0" presId="urn:microsoft.com/office/officeart/2008/layout/LinedList"/>
    <dgm:cxn modelId="{4F6C2A09-4649-9748-B940-8B173283F379}" type="presParOf" srcId="{8B58280F-7A18-C64A-BEB1-8730A979FF3F}" destId="{371BF533-D649-274B-BF2E-B24321019A02}" srcOrd="8" destOrd="0" presId="urn:microsoft.com/office/officeart/2008/layout/LinedList"/>
    <dgm:cxn modelId="{1A663990-67B7-5E40-99C6-16125237EF33}" type="presParOf" srcId="{8B58280F-7A18-C64A-BEB1-8730A979FF3F}" destId="{72364DE5-54A3-004D-96E7-D3E18334ECC6}" srcOrd="9" destOrd="0" presId="urn:microsoft.com/office/officeart/2008/layout/LinedList"/>
    <dgm:cxn modelId="{077EB48D-5C84-354C-B8D7-C6DB9EDF0017}" type="presParOf" srcId="{72364DE5-54A3-004D-96E7-D3E18334ECC6}" destId="{ACAE8787-AD41-0448-9366-459FC6381EA1}" srcOrd="0" destOrd="0" presId="urn:microsoft.com/office/officeart/2008/layout/LinedList"/>
    <dgm:cxn modelId="{D985A575-A434-8644-95A4-648824F2B6E2}" type="presParOf" srcId="{72364DE5-54A3-004D-96E7-D3E18334ECC6}" destId="{705B4A24-29FE-FA46-B484-920E9FEEF11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9DF9EA-B6FE-4F06-9923-93F9E9A1C6C1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6D30CA5-F663-4436-902C-CD725D44BD19}">
      <dgm:prSet/>
      <dgm:spPr/>
      <dgm:t>
        <a:bodyPr/>
        <a:lstStyle/>
        <a:p>
          <a:r>
            <a:rPr lang="en-US"/>
            <a:t>Images on data bases depict the majority of children are under 13</a:t>
          </a:r>
        </a:p>
      </dgm:t>
    </dgm:pt>
    <dgm:pt modelId="{17E1131C-6D46-40D5-8F0E-6B9F7634BE7C}" type="parTrans" cxnId="{119A64AE-58DA-4B24-8D74-00976DCF7539}">
      <dgm:prSet/>
      <dgm:spPr/>
      <dgm:t>
        <a:bodyPr/>
        <a:lstStyle/>
        <a:p>
          <a:endParaRPr lang="en-US"/>
        </a:p>
      </dgm:t>
    </dgm:pt>
    <dgm:pt modelId="{E2C33B20-D764-45D0-AB11-9208918B530C}" type="sibTrans" cxnId="{119A64AE-58DA-4B24-8D74-00976DCF7539}">
      <dgm:prSet/>
      <dgm:spPr/>
      <dgm:t>
        <a:bodyPr/>
        <a:lstStyle/>
        <a:p>
          <a:endParaRPr lang="en-US"/>
        </a:p>
      </dgm:t>
    </dgm:pt>
    <dgm:pt modelId="{774486C4-38DE-40DC-BC88-6D86770077AD}">
      <dgm:prSet/>
      <dgm:spPr/>
      <dgm:t>
        <a:bodyPr/>
        <a:lstStyle/>
        <a:p>
          <a:r>
            <a:rPr lang="en-US"/>
            <a:t>Data bases include material concerning very young children</a:t>
          </a:r>
        </a:p>
      </dgm:t>
    </dgm:pt>
    <dgm:pt modelId="{34FEEC1E-0930-4C85-AE7D-69858EDE30DB}" type="parTrans" cxnId="{ADC59D7F-6B42-4A58-B18A-ABEFD2D89906}">
      <dgm:prSet/>
      <dgm:spPr/>
      <dgm:t>
        <a:bodyPr/>
        <a:lstStyle/>
        <a:p>
          <a:endParaRPr lang="en-US"/>
        </a:p>
      </dgm:t>
    </dgm:pt>
    <dgm:pt modelId="{356F1851-7160-49CC-90CA-A84E94E6C2EC}" type="sibTrans" cxnId="{ADC59D7F-6B42-4A58-B18A-ABEFD2D89906}">
      <dgm:prSet/>
      <dgm:spPr/>
      <dgm:t>
        <a:bodyPr/>
        <a:lstStyle/>
        <a:p>
          <a:endParaRPr lang="en-US"/>
        </a:p>
      </dgm:t>
    </dgm:pt>
    <dgm:pt modelId="{63C3D7C6-FAA4-4A64-8470-88323AC21DCE}">
      <dgm:prSet/>
      <dgm:spPr/>
      <dgm:t>
        <a:bodyPr/>
        <a:lstStyle/>
        <a:p>
          <a:r>
            <a:rPr lang="en-US"/>
            <a:t>Tor platforms and P2P networks encourage greater severity of CSAM</a:t>
          </a:r>
        </a:p>
      </dgm:t>
    </dgm:pt>
    <dgm:pt modelId="{5A97A1E8-5964-4149-B88B-108435856BC3}" type="parTrans" cxnId="{6417FB97-3C00-407B-925F-C7AD87D8749E}">
      <dgm:prSet/>
      <dgm:spPr/>
      <dgm:t>
        <a:bodyPr/>
        <a:lstStyle/>
        <a:p>
          <a:endParaRPr lang="en-US"/>
        </a:p>
      </dgm:t>
    </dgm:pt>
    <dgm:pt modelId="{C20CFDF8-8C70-4FD1-9241-39B47480DFCC}" type="sibTrans" cxnId="{6417FB97-3C00-407B-925F-C7AD87D8749E}">
      <dgm:prSet/>
      <dgm:spPr/>
      <dgm:t>
        <a:bodyPr/>
        <a:lstStyle/>
        <a:p>
          <a:endParaRPr lang="en-US"/>
        </a:p>
      </dgm:t>
    </dgm:pt>
    <dgm:pt modelId="{DAD7B87B-E3CA-4E36-A48C-5ABF6E823FD0}">
      <dgm:prSet/>
      <dgm:spPr/>
      <dgm:t>
        <a:bodyPr/>
        <a:lstStyle/>
        <a:p>
          <a:r>
            <a:rPr lang="en-US"/>
            <a:t>Media reports of parental grooming but almost impossible to detect</a:t>
          </a:r>
        </a:p>
      </dgm:t>
    </dgm:pt>
    <dgm:pt modelId="{2DEF6A7E-8D67-4CD2-9F81-33E0CEAC530E}" type="parTrans" cxnId="{B0C192D5-9656-41FF-AC0C-EAA0BE54FF8D}">
      <dgm:prSet/>
      <dgm:spPr/>
      <dgm:t>
        <a:bodyPr/>
        <a:lstStyle/>
        <a:p>
          <a:endParaRPr lang="en-US"/>
        </a:p>
      </dgm:t>
    </dgm:pt>
    <dgm:pt modelId="{BD7480AC-1A0E-49C5-9E5D-A0DE2F962F4B}" type="sibTrans" cxnId="{B0C192D5-9656-41FF-AC0C-EAA0BE54FF8D}">
      <dgm:prSet/>
      <dgm:spPr/>
      <dgm:t>
        <a:bodyPr/>
        <a:lstStyle/>
        <a:p>
          <a:endParaRPr lang="en-US"/>
        </a:p>
      </dgm:t>
    </dgm:pt>
    <dgm:pt modelId="{D6D44172-464E-4496-912E-133202103911}">
      <dgm:prSet/>
      <dgm:spPr/>
      <dgm:t>
        <a:bodyPr/>
        <a:lstStyle/>
        <a:p>
          <a:r>
            <a:rPr lang="en-US"/>
            <a:t>US studies find family members are the largest group of perpetrators of CSAM</a:t>
          </a:r>
        </a:p>
      </dgm:t>
    </dgm:pt>
    <dgm:pt modelId="{4D6F94B4-3AED-4092-B4E4-706701EDA5D6}" type="parTrans" cxnId="{7181F330-64F0-4031-B356-68E434B80FBF}">
      <dgm:prSet/>
      <dgm:spPr/>
      <dgm:t>
        <a:bodyPr/>
        <a:lstStyle/>
        <a:p>
          <a:endParaRPr lang="en-US"/>
        </a:p>
      </dgm:t>
    </dgm:pt>
    <dgm:pt modelId="{C98F3949-636C-4D6E-9214-61E203834B7D}" type="sibTrans" cxnId="{7181F330-64F0-4031-B356-68E434B80FBF}">
      <dgm:prSet/>
      <dgm:spPr/>
      <dgm:t>
        <a:bodyPr/>
        <a:lstStyle/>
        <a:p>
          <a:endParaRPr lang="en-US"/>
        </a:p>
      </dgm:t>
    </dgm:pt>
    <dgm:pt modelId="{762C6453-EDC2-664F-BDFF-32D8C83D7E45}" type="pres">
      <dgm:prSet presAssocID="{1E9DF9EA-B6FE-4F06-9923-93F9E9A1C6C1}" presName="vert0" presStyleCnt="0">
        <dgm:presLayoutVars>
          <dgm:dir/>
          <dgm:animOne val="branch"/>
          <dgm:animLvl val="lvl"/>
        </dgm:presLayoutVars>
      </dgm:prSet>
      <dgm:spPr/>
    </dgm:pt>
    <dgm:pt modelId="{0433182E-1C7A-0B45-9E1B-B9CF4B900C5C}" type="pres">
      <dgm:prSet presAssocID="{26D30CA5-F663-4436-902C-CD725D44BD19}" presName="thickLine" presStyleLbl="alignNode1" presStyleIdx="0" presStyleCnt="5"/>
      <dgm:spPr/>
    </dgm:pt>
    <dgm:pt modelId="{9DD53C5A-C684-F74D-A2E7-F4D659B02C1C}" type="pres">
      <dgm:prSet presAssocID="{26D30CA5-F663-4436-902C-CD725D44BD19}" presName="horz1" presStyleCnt="0"/>
      <dgm:spPr/>
    </dgm:pt>
    <dgm:pt modelId="{FE4AA2F1-356A-8E42-B5DC-5CB28101C668}" type="pres">
      <dgm:prSet presAssocID="{26D30CA5-F663-4436-902C-CD725D44BD19}" presName="tx1" presStyleLbl="revTx" presStyleIdx="0" presStyleCnt="5"/>
      <dgm:spPr/>
    </dgm:pt>
    <dgm:pt modelId="{9ADAC6CF-BC6A-D94E-95E6-E670B768785D}" type="pres">
      <dgm:prSet presAssocID="{26D30CA5-F663-4436-902C-CD725D44BD19}" presName="vert1" presStyleCnt="0"/>
      <dgm:spPr/>
    </dgm:pt>
    <dgm:pt modelId="{D40FB503-2378-7C47-8112-6405232FA7B2}" type="pres">
      <dgm:prSet presAssocID="{774486C4-38DE-40DC-BC88-6D86770077AD}" presName="thickLine" presStyleLbl="alignNode1" presStyleIdx="1" presStyleCnt="5"/>
      <dgm:spPr/>
    </dgm:pt>
    <dgm:pt modelId="{00CD25B6-C21C-BF42-8EB0-8818C29B8475}" type="pres">
      <dgm:prSet presAssocID="{774486C4-38DE-40DC-BC88-6D86770077AD}" presName="horz1" presStyleCnt="0"/>
      <dgm:spPr/>
    </dgm:pt>
    <dgm:pt modelId="{BC71D9C9-48F1-744B-AEED-E99F7F1CAA3F}" type="pres">
      <dgm:prSet presAssocID="{774486C4-38DE-40DC-BC88-6D86770077AD}" presName="tx1" presStyleLbl="revTx" presStyleIdx="1" presStyleCnt="5"/>
      <dgm:spPr/>
    </dgm:pt>
    <dgm:pt modelId="{DCAAC75B-28CD-704D-92A4-CC7366C8F7C6}" type="pres">
      <dgm:prSet presAssocID="{774486C4-38DE-40DC-BC88-6D86770077AD}" presName="vert1" presStyleCnt="0"/>
      <dgm:spPr/>
    </dgm:pt>
    <dgm:pt modelId="{76B5D86E-F6FB-8643-841D-200A7AE347CE}" type="pres">
      <dgm:prSet presAssocID="{63C3D7C6-FAA4-4A64-8470-88323AC21DCE}" presName="thickLine" presStyleLbl="alignNode1" presStyleIdx="2" presStyleCnt="5"/>
      <dgm:spPr/>
    </dgm:pt>
    <dgm:pt modelId="{E775B5B4-97A7-F940-B343-0B78D0198621}" type="pres">
      <dgm:prSet presAssocID="{63C3D7C6-FAA4-4A64-8470-88323AC21DCE}" presName="horz1" presStyleCnt="0"/>
      <dgm:spPr/>
    </dgm:pt>
    <dgm:pt modelId="{A1405B7D-6D71-E74C-9E9D-4A0DE9DA6BA2}" type="pres">
      <dgm:prSet presAssocID="{63C3D7C6-FAA4-4A64-8470-88323AC21DCE}" presName="tx1" presStyleLbl="revTx" presStyleIdx="2" presStyleCnt="5"/>
      <dgm:spPr/>
    </dgm:pt>
    <dgm:pt modelId="{31231F7B-BF57-394A-B91F-801D8CC972FB}" type="pres">
      <dgm:prSet presAssocID="{63C3D7C6-FAA4-4A64-8470-88323AC21DCE}" presName="vert1" presStyleCnt="0"/>
      <dgm:spPr/>
    </dgm:pt>
    <dgm:pt modelId="{91EF9664-99A6-0A47-BC8E-3D4CDB2DFD21}" type="pres">
      <dgm:prSet presAssocID="{DAD7B87B-E3CA-4E36-A48C-5ABF6E823FD0}" presName="thickLine" presStyleLbl="alignNode1" presStyleIdx="3" presStyleCnt="5"/>
      <dgm:spPr/>
    </dgm:pt>
    <dgm:pt modelId="{712BDCF7-013F-1C42-B7FD-9B93BC991FD9}" type="pres">
      <dgm:prSet presAssocID="{DAD7B87B-E3CA-4E36-A48C-5ABF6E823FD0}" presName="horz1" presStyleCnt="0"/>
      <dgm:spPr/>
    </dgm:pt>
    <dgm:pt modelId="{393E7DE8-C84F-CE49-B10E-6392C5CC646C}" type="pres">
      <dgm:prSet presAssocID="{DAD7B87B-E3CA-4E36-A48C-5ABF6E823FD0}" presName="tx1" presStyleLbl="revTx" presStyleIdx="3" presStyleCnt="5"/>
      <dgm:spPr/>
    </dgm:pt>
    <dgm:pt modelId="{928E503A-CA10-EE4D-8363-AC0E82FB82D7}" type="pres">
      <dgm:prSet presAssocID="{DAD7B87B-E3CA-4E36-A48C-5ABF6E823FD0}" presName="vert1" presStyleCnt="0"/>
      <dgm:spPr/>
    </dgm:pt>
    <dgm:pt modelId="{F6863FD7-2D12-0A49-B2C9-B980024931C8}" type="pres">
      <dgm:prSet presAssocID="{D6D44172-464E-4496-912E-133202103911}" presName="thickLine" presStyleLbl="alignNode1" presStyleIdx="4" presStyleCnt="5"/>
      <dgm:spPr/>
    </dgm:pt>
    <dgm:pt modelId="{62055C9B-1B6B-5248-A1F2-88C2C950985D}" type="pres">
      <dgm:prSet presAssocID="{D6D44172-464E-4496-912E-133202103911}" presName="horz1" presStyleCnt="0"/>
      <dgm:spPr/>
    </dgm:pt>
    <dgm:pt modelId="{383F43F6-FB5C-4947-9974-1808C682707C}" type="pres">
      <dgm:prSet presAssocID="{D6D44172-464E-4496-912E-133202103911}" presName="tx1" presStyleLbl="revTx" presStyleIdx="4" presStyleCnt="5"/>
      <dgm:spPr/>
    </dgm:pt>
    <dgm:pt modelId="{315C4182-0E67-3544-A065-B6885A9F2524}" type="pres">
      <dgm:prSet presAssocID="{D6D44172-464E-4496-912E-133202103911}" presName="vert1" presStyleCnt="0"/>
      <dgm:spPr/>
    </dgm:pt>
  </dgm:ptLst>
  <dgm:cxnLst>
    <dgm:cxn modelId="{F11C3909-C01A-8542-A788-578BB187C1E5}" type="presOf" srcId="{63C3D7C6-FAA4-4A64-8470-88323AC21DCE}" destId="{A1405B7D-6D71-E74C-9E9D-4A0DE9DA6BA2}" srcOrd="0" destOrd="0" presId="urn:microsoft.com/office/officeart/2008/layout/LinedList"/>
    <dgm:cxn modelId="{F6B40615-D494-7441-A9E1-6D7F9B35EBDD}" type="presOf" srcId="{26D30CA5-F663-4436-902C-CD725D44BD19}" destId="{FE4AA2F1-356A-8E42-B5DC-5CB28101C668}" srcOrd="0" destOrd="0" presId="urn:microsoft.com/office/officeart/2008/layout/LinedList"/>
    <dgm:cxn modelId="{09316D2F-5DB2-D949-8530-C5FAF1840E1C}" type="presOf" srcId="{1E9DF9EA-B6FE-4F06-9923-93F9E9A1C6C1}" destId="{762C6453-EDC2-664F-BDFF-32D8C83D7E45}" srcOrd="0" destOrd="0" presId="urn:microsoft.com/office/officeart/2008/layout/LinedList"/>
    <dgm:cxn modelId="{7181F330-64F0-4031-B356-68E434B80FBF}" srcId="{1E9DF9EA-B6FE-4F06-9923-93F9E9A1C6C1}" destId="{D6D44172-464E-4496-912E-133202103911}" srcOrd="4" destOrd="0" parTransId="{4D6F94B4-3AED-4092-B4E4-706701EDA5D6}" sibTransId="{C98F3949-636C-4D6E-9214-61E203834B7D}"/>
    <dgm:cxn modelId="{5CF66661-FADE-C84A-B567-DF7A62DF13BF}" type="presOf" srcId="{DAD7B87B-E3CA-4E36-A48C-5ABF6E823FD0}" destId="{393E7DE8-C84F-CE49-B10E-6392C5CC646C}" srcOrd="0" destOrd="0" presId="urn:microsoft.com/office/officeart/2008/layout/LinedList"/>
    <dgm:cxn modelId="{664FFF78-2670-004A-9385-5D17FF4B4DCB}" type="presOf" srcId="{774486C4-38DE-40DC-BC88-6D86770077AD}" destId="{BC71D9C9-48F1-744B-AEED-E99F7F1CAA3F}" srcOrd="0" destOrd="0" presId="urn:microsoft.com/office/officeart/2008/layout/LinedList"/>
    <dgm:cxn modelId="{ADC59D7F-6B42-4A58-B18A-ABEFD2D89906}" srcId="{1E9DF9EA-B6FE-4F06-9923-93F9E9A1C6C1}" destId="{774486C4-38DE-40DC-BC88-6D86770077AD}" srcOrd="1" destOrd="0" parTransId="{34FEEC1E-0930-4C85-AE7D-69858EDE30DB}" sibTransId="{356F1851-7160-49CC-90CA-A84E94E6C2EC}"/>
    <dgm:cxn modelId="{6417FB97-3C00-407B-925F-C7AD87D8749E}" srcId="{1E9DF9EA-B6FE-4F06-9923-93F9E9A1C6C1}" destId="{63C3D7C6-FAA4-4A64-8470-88323AC21DCE}" srcOrd="2" destOrd="0" parTransId="{5A97A1E8-5964-4149-B88B-108435856BC3}" sibTransId="{C20CFDF8-8C70-4FD1-9241-39B47480DFCC}"/>
    <dgm:cxn modelId="{119A64AE-58DA-4B24-8D74-00976DCF7539}" srcId="{1E9DF9EA-B6FE-4F06-9923-93F9E9A1C6C1}" destId="{26D30CA5-F663-4436-902C-CD725D44BD19}" srcOrd="0" destOrd="0" parTransId="{17E1131C-6D46-40D5-8F0E-6B9F7634BE7C}" sibTransId="{E2C33B20-D764-45D0-AB11-9208918B530C}"/>
    <dgm:cxn modelId="{B0C192D5-9656-41FF-AC0C-EAA0BE54FF8D}" srcId="{1E9DF9EA-B6FE-4F06-9923-93F9E9A1C6C1}" destId="{DAD7B87B-E3CA-4E36-A48C-5ABF6E823FD0}" srcOrd="3" destOrd="0" parTransId="{2DEF6A7E-8D67-4CD2-9F81-33E0CEAC530E}" sibTransId="{BD7480AC-1A0E-49C5-9E5D-A0DE2F962F4B}"/>
    <dgm:cxn modelId="{072A1EF1-3FC2-BD49-AD55-D173733CE43F}" type="presOf" srcId="{D6D44172-464E-4496-912E-133202103911}" destId="{383F43F6-FB5C-4947-9974-1808C682707C}" srcOrd="0" destOrd="0" presId="urn:microsoft.com/office/officeart/2008/layout/LinedList"/>
    <dgm:cxn modelId="{0497D9E8-AB82-DE41-93CA-CB77913DC296}" type="presParOf" srcId="{762C6453-EDC2-664F-BDFF-32D8C83D7E45}" destId="{0433182E-1C7A-0B45-9E1B-B9CF4B900C5C}" srcOrd="0" destOrd="0" presId="urn:microsoft.com/office/officeart/2008/layout/LinedList"/>
    <dgm:cxn modelId="{4D1BBB5B-501C-4841-AFC8-91A5E7D96997}" type="presParOf" srcId="{762C6453-EDC2-664F-BDFF-32D8C83D7E45}" destId="{9DD53C5A-C684-F74D-A2E7-F4D659B02C1C}" srcOrd="1" destOrd="0" presId="urn:microsoft.com/office/officeart/2008/layout/LinedList"/>
    <dgm:cxn modelId="{CE10373A-36EC-F84A-845C-FB4D9D1D9EC5}" type="presParOf" srcId="{9DD53C5A-C684-F74D-A2E7-F4D659B02C1C}" destId="{FE4AA2F1-356A-8E42-B5DC-5CB28101C668}" srcOrd="0" destOrd="0" presId="urn:microsoft.com/office/officeart/2008/layout/LinedList"/>
    <dgm:cxn modelId="{182179A4-F6C9-B349-859E-D745837541C5}" type="presParOf" srcId="{9DD53C5A-C684-F74D-A2E7-F4D659B02C1C}" destId="{9ADAC6CF-BC6A-D94E-95E6-E670B768785D}" srcOrd="1" destOrd="0" presId="urn:microsoft.com/office/officeart/2008/layout/LinedList"/>
    <dgm:cxn modelId="{E6C6DD10-A71E-2D44-AE1F-C20028798E22}" type="presParOf" srcId="{762C6453-EDC2-664F-BDFF-32D8C83D7E45}" destId="{D40FB503-2378-7C47-8112-6405232FA7B2}" srcOrd="2" destOrd="0" presId="urn:microsoft.com/office/officeart/2008/layout/LinedList"/>
    <dgm:cxn modelId="{ADF94666-6D14-5140-8FFE-08E252142914}" type="presParOf" srcId="{762C6453-EDC2-664F-BDFF-32D8C83D7E45}" destId="{00CD25B6-C21C-BF42-8EB0-8818C29B8475}" srcOrd="3" destOrd="0" presId="urn:microsoft.com/office/officeart/2008/layout/LinedList"/>
    <dgm:cxn modelId="{75AA8A82-47C5-0F48-A331-AC98CE3DE179}" type="presParOf" srcId="{00CD25B6-C21C-BF42-8EB0-8818C29B8475}" destId="{BC71D9C9-48F1-744B-AEED-E99F7F1CAA3F}" srcOrd="0" destOrd="0" presId="urn:microsoft.com/office/officeart/2008/layout/LinedList"/>
    <dgm:cxn modelId="{216EC9F2-446E-DC4D-ACCA-5E75D3E42053}" type="presParOf" srcId="{00CD25B6-C21C-BF42-8EB0-8818C29B8475}" destId="{DCAAC75B-28CD-704D-92A4-CC7366C8F7C6}" srcOrd="1" destOrd="0" presId="urn:microsoft.com/office/officeart/2008/layout/LinedList"/>
    <dgm:cxn modelId="{63CD87EF-A579-3B48-8D42-DDFBF7DAF733}" type="presParOf" srcId="{762C6453-EDC2-664F-BDFF-32D8C83D7E45}" destId="{76B5D86E-F6FB-8643-841D-200A7AE347CE}" srcOrd="4" destOrd="0" presId="urn:microsoft.com/office/officeart/2008/layout/LinedList"/>
    <dgm:cxn modelId="{4E140CFA-D7C0-8049-A744-1EDD7A0B8EA2}" type="presParOf" srcId="{762C6453-EDC2-664F-BDFF-32D8C83D7E45}" destId="{E775B5B4-97A7-F940-B343-0B78D0198621}" srcOrd="5" destOrd="0" presId="urn:microsoft.com/office/officeart/2008/layout/LinedList"/>
    <dgm:cxn modelId="{92FC48BD-708D-7043-B8F7-0CC2FD34748D}" type="presParOf" srcId="{E775B5B4-97A7-F940-B343-0B78D0198621}" destId="{A1405B7D-6D71-E74C-9E9D-4A0DE9DA6BA2}" srcOrd="0" destOrd="0" presId="urn:microsoft.com/office/officeart/2008/layout/LinedList"/>
    <dgm:cxn modelId="{D744464A-3AA5-EA48-B7A9-2FDD18C45351}" type="presParOf" srcId="{E775B5B4-97A7-F940-B343-0B78D0198621}" destId="{31231F7B-BF57-394A-B91F-801D8CC972FB}" srcOrd="1" destOrd="0" presId="urn:microsoft.com/office/officeart/2008/layout/LinedList"/>
    <dgm:cxn modelId="{9B9069A8-D232-8F42-B59C-E686B1954FDE}" type="presParOf" srcId="{762C6453-EDC2-664F-BDFF-32D8C83D7E45}" destId="{91EF9664-99A6-0A47-BC8E-3D4CDB2DFD21}" srcOrd="6" destOrd="0" presId="urn:microsoft.com/office/officeart/2008/layout/LinedList"/>
    <dgm:cxn modelId="{78A6AED6-7208-DB41-AFF7-50D2E770A90E}" type="presParOf" srcId="{762C6453-EDC2-664F-BDFF-32D8C83D7E45}" destId="{712BDCF7-013F-1C42-B7FD-9B93BC991FD9}" srcOrd="7" destOrd="0" presId="urn:microsoft.com/office/officeart/2008/layout/LinedList"/>
    <dgm:cxn modelId="{5B009C12-BA55-6A4F-BD9B-4C584D4C7062}" type="presParOf" srcId="{712BDCF7-013F-1C42-B7FD-9B93BC991FD9}" destId="{393E7DE8-C84F-CE49-B10E-6392C5CC646C}" srcOrd="0" destOrd="0" presId="urn:microsoft.com/office/officeart/2008/layout/LinedList"/>
    <dgm:cxn modelId="{AA1D171C-37F0-ED41-AF7D-8EDD4AC36777}" type="presParOf" srcId="{712BDCF7-013F-1C42-B7FD-9B93BC991FD9}" destId="{928E503A-CA10-EE4D-8363-AC0E82FB82D7}" srcOrd="1" destOrd="0" presId="urn:microsoft.com/office/officeart/2008/layout/LinedList"/>
    <dgm:cxn modelId="{898767EF-9F75-7E4F-9AE4-E7A32FD04248}" type="presParOf" srcId="{762C6453-EDC2-664F-BDFF-32D8C83D7E45}" destId="{F6863FD7-2D12-0A49-B2C9-B980024931C8}" srcOrd="8" destOrd="0" presId="urn:microsoft.com/office/officeart/2008/layout/LinedList"/>
    <dgm:cxn modelId="{C091B928-00B8-524C-A4D1-C5A3C8C54E95}" type="presParOf" srcId="{762C6453-EDC2-664F-BDFF-32D8C83D7E45}" destId="{62055C9B-1B6B-5248-A1F2-88C2C950985D}" srcOrd="9" destOrd="0" presId="urn:microsoft.com/office/officeart/2008/layout/LinedList"/>
    <dgm:cxn modelId="{2312921B-25FA-A342-858F-919726E9A307}" type="presParOf" srcId="{62055C9B-1B6B-5248-A1F2-88C2C950985D}" destId="{383F43F6-FB5C-4947-9974-1808C682707C}" srcOrd="0" destOrd="0" presId="urn:microsoft.com/office/officeart/2008/layout/LinedList"/>
    <dgm:cxn modelId="{B99B995A-9E6B-4748-BEC2-1F0EE3DD6ED4}" type="presParOf" srcId="{62055C9B-1B6B-5248-A1F2-88C2C950985D}" destId="{315C4182-0E67-3544-A065-B6885A9F252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EF17E5-C155-4A55-9EA0-B01FFE478C1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7EBD355-9B32-48B8-BA17-741C85E5C8BB}">
      <dgm:prSet/>
      <dgm:spPr/>
      <dgm:t>
        <a:bodyPr/>
        <a:lstStyle/>
        <a:p>
          <a:r>
            <a:rPr lang="en-US"/>
            <a:t>This is not new, but needs ‘new eyes’</a:t>
          </a:r>
        </a:p>
      </dgm:t>
    </dgm:pt>
    <dgm:pt modelId="{21E0D074-7CC5-490C-B00F-D03CCA4A7D32}" type="parTrans" cxnId="{C5D3BC74-60B2-46E0-93FC-D98E846C97C8}">
      <dgm:prSet/>
      <dgm:spPr/>
      <dgm:t>
        <a:bodyPr/>
        <a:lstStyle/>
        <a:p>
          <a:endParaRPr lang="en-US"/>
        </a:p>
      </dgm:t>
    </dgm:pt>
    <dgm:pt modelId="{F08992A2-C9CB-4F5B-A6B0-BCFA1061D8C8}" type="sibTrans" cxnId="{C5D3BC74-60B2-46E0-93FC-D98E846C97C8}">
      <dgm:prSet/>
      <dgm:spPr/>
      <dgm:t>
        <a:bodyPr/>
        <a:lstStyle/>
        <a:p>
          <a:endParaRPr lang="en-US"/>
        </a:p>
      </dgm:t>
    </dgm:pt>
    <dgm:pt modelId="{5E9DA62D-523F-4007-BFA6-8141C4D98FE2}">
      <dgm:prSet/>
      <dgm:spPr/>
      <dgm:t>
        <a:bodyPr/>
        <a:lstStyle/>
        <a:p>
          <a:r>
            <a:rPr lang="en-US"/>
            <a:t>All child protection professionals must include the possibility of OCSEA in their assessments</a:t>
          </a:r>
        </a:p>
      </dgm:t>
    </dgm:pt>
    <dgm:pt modelId="{C7EFB4A2-FD58-49A8-9150-EC2F9B4AE13D}" type="parTrans" cxnId="{C4074265-6198-49AF-9053-7DC8DD79F306}">
      <dgm:prSet/>
      <dgm:spPr/>
      <dgm:t>
        <a:bodyPr/>
        <a:lstStyle/>
        <a:p>
          <a:endParaRPr lang="en-US"/>
        </a:p>
      </dgm:t>
    </dgm:pt>
    <dgm:pt modelId="{6875B313-BD16-48D3-A659-3F8414D7AB6D}" type="sibTrans" cxnId="{C4074265-6198-49AF-9053-7DC8DD79F306}">
      <dgm:prSet/>
      <dgm:spPr/>
      <dgm:t>
        <a:bodyPr/>
        <a:lstStyle/>
        <a:p>
          <a:endParaRPr lang="en-US"/>
        </a:p>
      </dgm:t>
    </dgm:pt>
    <dgm:pt modelId="{0CD3583C-4620-4AA9-BB69-8AD2C77AD343}">
      <dgm:prSet/>
      <dgm:spPr/>
      <dgm:t>
        <a:bodyPr/>
        <a:lstStyle/>
        <a:p>
          <a:r>
            <a:rPr lang="en-US"/>
            <a:t>Early Years workers must be aware of the possibility of OCSEA, which can manifest in many ways</a:t>
          </a:r>
        </a:p>
      </dgm:t>
    </dgm:pt>
    <dgm:pt modelId="{F03F802E-839C-4AA5-99FF-567B0340F51C}" type="parTrans" cxnId="{67821879-61D6-4BAC-870D-45D8FA80694F}">
      <dgm:prSet/>
      <dgm:spPr/>
      <dgm:t>
        <a:bodyPr/>
        <a:lstStyle/>
        <a:p>
          <a:endParaRPr lang="en-US"/>
        </a:p>
      </dgm:t>
    </dgm:pt>
    <dgm:pt modelId="{B55E4C59-235A-4C78-9CC3-B251E06E761B}" type="sibTrans" cxnId="{67821879-61D6-4BAC-870D-45D8FA80694F}">
      <dgm:prSet/>
      <dgm:spPr/>
      <dgm:t>
        <a:bodyPr/>
        <a:lstStyle/>
        <a:p>
          <a:endParaRPr lang="en-US"/>
        </a:p>
      </dgm:t>
    </dgm:pt>
    <dgm:pt modelId="{ADFD6B12-EB8E-4917-97B6-1E83F421C45B}">
      <dgm:prSet/>
      <dgm:spPr/>
      <dgm:t>
        <a:bodyPr/>
        <a:lstStyle/>
        <a:p>
          <a:r>
            <a:rPr lang="en-US"/>
            <a:t>Teachers need to be accessible and aware</a:t>
          </a:r>
        </a:p>
      </dgm:t>
    </dgm:pt>
    <dgm:pt modelId="{588A7B28-41D9-46A5-B41E-24313B9275B8}" type="parTrans" cxnId="{E24D2747-1840-4916-9ABA-3538F9D52526}">
      <dgm:prSet/>
      <dgm:spPr/>
      <dgm:t>
        <a:bodyPr/>
        <a:lstStyle/>
        <a:p>
          <a:endParaRPr lang="en-US"/>
        </a:p>
      </dgm:t>
    </dgm:pt>
    <dgm:pt modelId="{8773B8E3-AC8D-4A86-8145-41848EC09655}" type="sibTrans" cxnId="{E24D2747-1840-4916-9ABA-3538F9D52526}">
      <dgm:prSet/>
      <dgm:spPr/>
      <dgm:t>
        <a:bodyPr/>
        <a:lstStyle/>
        <a:p>
          <a:endParaRPr lang="en-US"/>
        </a:p>
      </dgm:t>
    </dgm:pt>
    <dgm:pt modelId="{81F80914-FE23-C240-96BE-1AFC9249A558}" type="pres">
      <dgm:prSet presAssocID="{CEEF17E5-C155-4A55-9EA0-B01FFE478C15}" presName="vert0" presStyleCnt="0">
        <dgm:presLayoutVars>
          <dgm:dir/>
          <dgm:animOne val="branch"/>
          <dgm:animLvl val="lvl"/>
        </dgm:presLayoutVars>
      </dgm:prSet>
      <dgm:spPr/>
    </dgm:pt>
    <dgm:pt modelId="{0797ACC6-CFAC-624A-ACAB-4ED071377F29}" type="pres">
      <dgm:prSet presAssocID="{77EBD355-9B32-48B8-BA17-741C85E5C8BB}" presName="thickLine" presStyleLbl="alignNode1" presStyleIdx="0" presStyleCnt="4"/>
      <dgm:spPr/>
    </dgm:pt>
    <dgm:pt modelId="{C1E93FD0-7647-8340-83E5-33818BE7097C}" type="pres">
      <dgm:prSet presAssocID="{77EBD355-9B32-48B8-BA17-741C85E5C8BB}" presName="horz1" presStyleCnt="0"/>
      <dgm:spPr/>
    </dgm:pt>
    <dgm:pt modelId="{467D1721-BDD5-2646-9BED-66A4851049C0}" type="pres">
      <dgm:prSet presAssocID="{77EBD355-9B32-48B8-BA17-741C85E5C8BB}" presName="tx1" presStyleLbl="revTx" presStyleIdx="0" presStyleCnt="4"/>
      <dgm:spPr/>
    </dgm:pt>
    <dgm:pt modelId="{680AB10F-42B1-6341-A122-4CEA0A66F5FF}" type="pres">
      <dgm:prSet presAssocID="{77EBD355-9B32-48B8-BA17-741C85E5C8BB}" presName="vert1" presStyleCnt="0"/>
      <dgm:spPr/>
    </dgm:pt>
    <dgm:pt modelId="{9A391AC1-3672-274B-9601-A7CB449CF13A}" type="pres">
      <dgm:prSet presAssocID="{5E9DA62D-523F-4007-BFA6-8141C4D98FE2}" presName="thickLine" presStyleLbl="alignNode1" presStyleIdx="1" presStyleCnt="4"/>
      <dgm:spPr/>
    </dgm:pt>
    <dgm:pt modelId="{B33537A1-CC91-A14B-AEA8-E51C19DC5A2B}" type="pres">
      <dgm:prSet presAssocID="{5E9DA62D-523F-4007-BFA6-8141C4D98FE2}" presName="horz1" presStyleCnt="0"/>
      <dgm:spPr/>
    </dgm:pt>
    <dgm:pt modelId="{2A24DBBB-B2F9-1546-8D35-1C0EB858A395}" type="pres">
      <dgm:prSet presAssocID="{5E9DA62D-523F-4007-BFA6-8141C4D98FE2}" presName="tx1" presStyleLbl="revTx" presStyleIdx="1" presStyleCnt="4"/>
      <dgm:spPr/>
    </dgm:pt>
    <dgm:pt modelId="{C3E11CFC-D8EA-E046-BB4E-9399F7A8F38E}" type="pres">
      <dgm:prSet presAssocID="{5E9DA62D-523F-4007-BFA6-8141C4D98FE2}" presName="vert1" presStyleCnt="0"/>
      <dgm:spPr/>
    </dgm:pt>
    <dgm:pt modelId="{31470713-B292-B64C-BBBA-A8471A14079A}" type="pres">
      <dgm:prSet presAssocID="{0CD3583C-4620-4AA9-BB69-8AD2C77AD343}" presName="thickLine" presStyleLbl="alignNode1" presStyleIdx="2" presStyleCnt="4"/>
      <dgm:spPr/>
    </dgm:pt>
    <dgm:pt modelId="{EC01C1A1-C100-6A4A-8218-9B8B4A8D8C97}" type="pres">
      <dgm:prSet presAssocID="{0CD3583C-4620-4AA9-BB69-8AD2C77AD343}" presName="horz1" presStyleCnt="0"/>
      <dgm:spPr/>
    </dgm:pt>
    <dgm:pt modelId="{35078659-3FF1-A54E-808C-68D581877CD3}" type="pres">
      <dgm:prSet presAssocID="{0CD3583C-4620-4AA9-BB69-8AD2C77AD343}" presName="tx1" presStyleLbl="revTx" presStyleIdx="2" presStyleCnt="4"/>
      <dgm:spPr/>
    </dgm:pt>
    <dgm:pt modelId="{DAE1D06D-11E1-E547-8A75-E1886E920FD6}" type="pres">
      <dgm:prSet presAssocID="{0CD3583C-4620-4AA9-BB69-8AD2C77AD343}" presName="vert1" presStyleCnt="0"/>
      <dgm:spPr/>
    </dgm:pt>
    <dgm:pt modelId="{76FCF86D-C7D3-6946-BC57-5C0AD7801EDF}" type="pres">
      <dgm:prSet presAssocID="{ADFD6B12-EB8E-4917-97B6-1E83F421C45B}" presName="thickLine" presStyleLbl="alignNode1" presStyleIdx="3" presStyleCnt="4"/>
      <dgm:spPr/>
    </dgm:pt>
    <dgm:pt modelId="{FF1F0130-FCF0-E846-8D20-0888C6DD619B}" type="pres">
      <dgm:prSet presAssocID="{ADFD6B12-EB8E-4917-97B6-1E83F421C45B}" presName="horz1" presStyleCnt="0"/>
      <dgm:spPr/>
    </dgm:pt>
    <dgm:pt modelId="{C93678F6-9AD2-7A45-A52A-31704F91DD30}" type="pres">
      <dgm:prSet presAssocID="{ADFD6B12-EB8E-4917-97B6-1E83F421C45B}" presName="tx1" presStyleLbl="revTx" presStyleIdx="3" presStyleCnt="4"/>
      <dgm:spPr/>
    </dgm:pt>
    <dgm:pt modelId="{68D13B71-ABC5-E046-8BE8-C6A3CEBB8D1D}" type="pres">
      <dgm:prSet presAssocID="{ADFD6B12-EB8E-4917-97B6-1E83F421C45B}" presName="vert1" presStyleCnt="0"/>
      <dgm:spPr/>
    </dgm:pt>
  </dgm:ptLst>
  <dgm:cxnLst>
    <dgm:cxn modelId="{94F3A032-3FEB-5B4A-B7A2-9BC9C0ED6CF3}" type="presOf" srcId="{ADFD6B12-EB8E-4917-97B6-1E83F421C45B}" destId="{C93678F6-9AD2-7A45-A52A-31704F91DD30}" srcOrd="0" destOrd="0" presId="urn:microsoft.com/office/officeart/2008/layout/LinedList"/>
    <dgm:cxn modelId="{E24D2747-1840-4916-9ABA-3538F9D52526}" srcId="{CEEF17E5-C155-4A55-9EA0-B01FFE478C15}" destId="{ADFD6B12-EB8E-4917-97B6-1E83F421C45B}" srcOrd="3" destOrd="0" parTransId="{588A7B28-41D9-46A5-B41E-24313B9275B8}" sibTransId="{8773B8E3-AC8D-4A86-8145-41848EC09655}"/>
    <dgm:cxn modelId="{C4074265-6198-49AF-9053-7DC8DD79F306}" srcId="{CEEF17E5-C155-4A55-9EA0-B01FFE478C15}" destId="{5E9DA62D-523F-4007-BFA6-8141C4D98FE2}" srcOrd="1" destOrd="0" parTransId="{C7EFB4A2-FD58-49A8-9150-EC2F9B4AE13D}" sibTransId="{6875B313-BD16-48D3-A659-3F8414D7AB6D}"/>
    <dgm:cxn modelId="{C5D3BC74-60B2-46E0-93FC-D98E846C97C8}" srcId="{CEEF17E5-C155-4A55-9EA0-B01FFE478C15}" destId="{77EBD355-9B32-48B8-BA17-741C85E5C8BB}" srcOrd="0" destOrd="0" parTransId="{21E0D074-7CC5-490C-B00F-D03CCA4A7D32}" sibTransId="{F08992A2-C9CB-4F5B-A6B0-BCFA1061D8C8}"/>
    <dgm:cxn modelId="{67821879-61D6-4BAC-870D-45D8FA80694F}" srcId="{CEEF17E5-C155-4A55-9EA0-B01FFE478C15}" destId="{0CD3583C-4620-4AA9-BB69-8AD2C77AD343}" srcOrd="2" destOrd="0" parTransId="{F03F802E-839C-4AA5-99FF-567B0340F51C}" sibTransId="{B55E4C59-235A-4C78-9CC3-B251E06E761B}"/>
    <dgm:cxn modelId="{30C5D397-38B8-D34C-85DD-E3CAF86FECA4}" type="presOf" srcId="{77EBD355-9B32-48B8-BA17-741C85E5C8BB}" destId="{467D1721-BDD5-2646-9BED-66A4851049C0}" srcOrd="0" destOrd="0" presId="urn:microsoft.com/office/officeart/2008/layout/LinedList"/>
    <dgm:cxn modelId="{29D15BA4-2C97-8445-B013-3D543395397F}" type="presOf" srcId="{5E9DA62D-523F-4007-BFA6-8141C4D98FE2}" destId="{2A24DBBB-B2F9-1546-8D35-1C0EB858A395}" srcOrd="0" destOrd="0" presId="urn:microsoft.com/office/officeart/2008/layout/LinedList"/>
    <dgm:cxn modelId="{B2A2FAE0-4662-F644-BF2E-4932FED3D81F}" type="presOf" srcId="{0CD3583C-4620-4AA9-BB69-8AD2C77AD343}" destId="{35078659-3FF1-A54E-808C-68D581877CD3}" srcOrd="0" destOrd="0" presId="urn:microsoft.com/office/officeart/2008/layout/LinedList"/>
    <dgm:cxn modelId="{749755E8-4F72-4240-B17E-319A4E1F3582}" type="presOf" srcId="{CEEF17E5-C155-4A55-9EA0-B01FFE478C15}" destId="{81F80914-FE23-C240-96BE-1AFC9249A558}" srcOrd="0" destOrd="0" presId="urn:microsoft.com/office/officeart/2008/layout/LinedList"/>
    <dgm:cxn modelId="{3E09ACEC-F616-454A-A24B-410BEE4C1BB1}" type="presParOf" srcId="{81F80914-FE23-C240-96BE-1AFC9249A558}" destId="{0797ACC6-CFAC-624A-ACAB-4ED071377F29}" srcOrd="0" destOrd="0" presId="urn:microsoft.com/office/officeart/2008/layout/LinedList"/>
    <dgm:cxn modelId="{D43739DC-AB2A-B444-9FC5-FBF2F28D18E1}" type="presParOf" srcId="{81F80914-FE23-C240-96BE-1AFC9249A558}" destId="{C1E93FD0-7647-8340-83E5-33818BE7097C}" srcOrd="1" destOrd="0" presId="urn:microsoft.com/office/officeart/2008/layout/LinedList"/>
    <dgm:cxn modelId="{CBDB033E-AC32-0E4C-A769-2416886AD00E}" type="presParOf" srcId="{C1E93FD0-7647-8340-83E5-33818BE7097C}" destId="{467D1721-BDD5-2646-9BED-66A4851049C0}" srcOrd="0" destOrd="0" presId="urn:microsoft.com/office/officeart/2008/layout/LinedList"/>
    <dgm:cxn modelId="{CB36B9DB-7BC1-894F-8D81-1567CBBF6455}" type="presParOf" srcId="{C1E93FD0-7647-8340-83E5-33818BE7097C}" destId="{680AB10F-42B1-6341-A122-4CEA0A66F5FF}" srcOrd="1" destOrd="0" presId="urn:microsoft.com/office/officeart/2008/layout/LinedList"/>
    <dgm:cxn modelId="{B181CCC1-C045-8446-982F-FF3BE0AFEEDF}" type="presParOf" srcId="{81F80914-FE23-C240-96BE-1AFC9249A558}" destId="{9A391AC1-3672-274B-9601-A7CB449CF13A}" srcOrd="2" destOrd="0" presId="urn:microsoft.com/office/officeart/2008/layout/LinedList"/>
    <dgm:cxn modelId="{EA781921-A611-2D4E-B7EC-FA3B73DC5E76}" type="presParOf" srcId="{81F80914-FE23-C240-96BE-1AFC9249A558}" destId="{B33537A1-CC91-A14B-AEA8-E51C19DC5A2B}" srcOrd="3" destOrd="0" presId="urn:microsoft.com/office/officeart/2008/layout/LinedList"/>
    <dgm:cxn modelId="{68DA2D0B-CC18-EC42-9FA2-58AA5EB343FD}" type="presParOf" srcId="{B33537A1-CC91-A14B-AEA8-E51C19DC5A2B}" destId="{2A24DBBB-B2F9-1546-8D35-1C0EB858A395}" srcOrd="0" destOrd="0" presId="urn:microsoft.com/office/officeart/2008/layout/LinedList"/>
    <dgm:cxn modelId="{6DE59027-BA69-054F-8772-456F3CD143BA}" type="presParOf" srcId="{B33537A1-CC91-A14B-AEA8-E51C19DC5A2B}" destId="{C3E11CFC-D8EA-E046-BB4E-9399F7A8F38E}" srcOrd="1" destOrd="0" presId="urn:microsoft.com/office/officeart/2008/layout/LinedList"/>
    <dgm:cxn modelId="{80040208-91D3-CD40-A0F5-B0D6A33B4F92}" type="presParOf" srcId="{81F80914-FE23-C240-96BE-1AFC9249A558}" destId="{31470713-B292-B64C-BBBA-A8471A14079A}" srcOrd="4" destOrd="0" presId="urn:microsoft.com/office/officeart/2008/layout/LinedList"/>
    <dgm:cxn modelId="{4A390F26-4850-FC44-87F8-9029E30E1029}" type="presParOf" srcId="{81F80914-FE23-C240-96BE-1AFC9249A558}" destId="{EC01C1A1-C100-6A4A-8218-9B8B4A8D8C97}" srcOrd="5" destOrd="0" presId="urn:microsoft.com/office/officeart/2008/layout/LinedList"/>
    <dgm:cxn modelId="{8B220859-4F7A-7548-AC12-FCAF9DCA4171}" type="presParOf" srcId="{EC01C1A1-C100-6A4A-8218-9B8B4A8D8C97}" destId="{35078659-3FF1-A54E-808C-68D581877CD3}" srcOrd="0" destOrd="0" presId="urn:microsoft.com/office/officeart/2008/layout/LinedList"/>
    <dgm:cxn modelId="{E92733C8-EEC0-8246-9194-AA4ABD24791C}" type="presParOf" srcId="{EC01C1A1-C100-6A4A-8218-9B8B4A8D8C97}" destId="{DAE1D06D-11E1-E547-8A75-E1886E920FD6}" srcOrd="1" destOrd="0" presId="urn:microsoft.com/office/officeart/2008/layout/LinedList"/>
    <dgm:cxn modelId="{0E54F100-12C2-A04B-A9E4-6D29A20A66D3}" type="presParOf" srcId="{81F80914-FE23-C240-96BE-1AFC9249A558}" destId="{76FCF86D-C7D3-6946-BC57-5C0AD7801EDF}" srcOrd="6" destOrd="0" presId="urn:microsoft.com/office/officeart/2008/layout/LinedList"/>
    <dgm:cxn modelId="{003C5370-B414-F84B-A3A5-549E3596A578}" type="presParOf" srcId="{81F80914-FE23-C240-96BE-1AFC9249A558}" destId="{FF1F0130-FCF0-E846-8D20-0888C6DD619B}" srcOrd="7" destOrd="0" presId="urn:microsoft.com/office/officeart/2008/layout/LinedList"/>
    <dgm:cxn modelId="{6E2A4C0F-5A70-504C-A6F4-BD4C3DCE0948}" type="presParOf" srcId="{FF1F0130-FCF0-E846-8D20-0888C6DD619B}" destId="{C93678F6-9AD2-7A45-A52A-31704F91DD30}" srcOrd="0" destOrd="0" presId="urn:microsoft.com/office/officeart/2008/layout/LinedList"/>
    <dgm:cxn modelId="{FECC3AE5-5574-EB47-8614-99F41373C674}" type="presParOf" srcId="{FF1F0130-FCF0-E846-8D20-0888C6DD619B}" destId="{68D13B71-ABC5-E046-8BE8-C6A3CEBB8D1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11CE61-C307-534B-8D26-2B6A025BAA15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FF559F-D890-1340-AF66-CE9D1F68C334}">
      <dsp:nvSpPr>
        <dsp:cNvPr id="0" name=""/>
        <dsp:cNvSpPr/>
      </dsp:nvSpPr>
      <dsp:spPr>
        <a:xfrm>
          <a:off x="0" y="53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850 men a month arrested for CSAM related offences</a:t>
          </a:r>
        </a:p>
      </dsp:txBody>
      <dsp:txXfrm>
        <a:off x="0" y="531"/>
        <a:ext cx="10515600" cy="870055"/>
      </dsp:txXfrm>
    </dsp:sp>
    <dsp:sp modelId="{72CADCAE-7518-CF4F-8CCF-EC0A4452B128}">
      <dsp:nvSpPr>
        <dsp:cNvPr id="0" name=""/>
        <dsp:cNvSpPr/>
      </dsp:nvSpPr>
      <dsp:spPr>
        <a:xfrm>
          <a:off x="0" y="87058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6B0AB4-83B7-C84B-9FD0-9E40228021C2}">
      <dsp:nvSpPr>
        <dsp:cNvPr id="0" name=""/>
        <dsp:cNvSpPr/>
      </dsp:nvSpPr>
      <dsp:spPr>
        <a:xfrm>
          <a:off x="0" y="87058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9,418 child sexual abuse offences which involved an online element were recorded by the police in 2022/23</a:t>
          </a:r>
          <a:endParaRPr lang="en-US" sz="2800" kern="1200" dirty="0"/>
        </a:p>
      </dsp:txBody>
      <dsp:txXfrm>
        <a:off x="0" y="870586"/>
        <a:ext cx="10515600" cy="870055"/>
      </dsp:txXfrm>
    </dsp:sp>
    <dsp:sp modelId="{138D047F-1BF6-A94D-9684-16B213F4020A}">
      <dsp:nvSpPr>
        <dsp:cNvPr id="0" name=""/>
        <dsp:cNvSpPr/>
      </dsp:nvSpPr>
      <dsp:spPr>
        <a:xfrm>
          <a:off x="0" y="174064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4A2B01-B5C8-6C4D-8837-DBEB44A9A518}">
      <dsp:nvSpPr>
        <dsp:cNvPr id="0" name=""/>
        <dsp:cNvSpPr/>
      </dsp:nvSpPr>
      <dsp:spPr>
        <a:xfrm>
          <a:off x="0" y="174064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31% of surveyed children reported someone they didn’t know had tried to contact them or send them messages</a:t>
          </a:r>
          <a:endParaRPr lang="en-US" sz="2800" kern="1200" dirty="0"/>
        </a:p>
      </dsp:txBody>
      <dsp:txXfrm>
        <a:off x="0" y="1740641"/>
        <a:ext cx="10515600" cy="870055"/>
      </dsp:txXfrm>
    </dsp:sp>
    <dsp:sp modelId="{AD9017CD-E0AF-2041-A532-7AFBC170D8B2}">
      <dsp:nvSpPr>
        <dsp:cNvPr id="0" name=""/>
        <dsp:cNvSpPr/>
      </dsp:nvSpPr>
      <dsp:spPr>
        <a:xfrm>
          <a:off x="0" y="261069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309A31-22C9-3048-B3E1-E91785883047}">
      <dsp:nvSpPr>
        <dsp:cNvPr id="0" name=""/>
        <dsp:cNvSpPr/>
      </dsp:nvSpPr>
      <dsp:spPr>
        <a:xfrm>
          <a:off x="0" y="261069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In 2022/23 there were 6,949 sexual grooming offences recorded by police in the United Kingdom</a:t>
          </a:r>
          <a:endParaRPr lang="en-US" sz="2800" kern="1200" dirty="0"/>
        </a:p>
      </dsp:txBody>
      <dsp:txXfrm>
        <a:off x="0" y="2610696"/>
        <a:ext cx="10515600" cy="870055"/>
      </dsp:txXfrm>
    </dsp:sp>
    <dsp:sp modelId="{371BF533-D649-274B-BF2E-B24321019A02}">
      <dsp:nvSpPr>
        <dsp:cNvPr id="0" name=""/>
        <dsp:cNvSpPr/>
      </dsp:nvSpPr>
      <dsp:spPr>
        <a:xfrm>
          <a:off x="0" y="348075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AE8787-AD41-0448-9366-459FC6381EA1}">
      <dsp:nvSpPr>
        <dsp:cNvPr id="0" name=""/>
        <dsp:cNvSpPr/>
      </dsp:nvSpPr>
      <dsp:spPr>
        <a:xfrm>
          <a:off x="0" y="348075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Key issue from my most recent research is coercive image sharing among peers</a:t>
          </a:r>
          <a:endParaRPr lang="en-US" sz="2800" kern="1200" dirty="0"/>
        </a:p>
      </dsp:txBody>
      <dsp:txXfrm>
        <a:off x="0" y="3480751"/>
        <a:ext cx="10515600" cy="8700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3182E-1C7A-0B45-9E1B-B9CF4B900C5C}">
      <dsp:nvSpPr>
        <dsp:cNvPr id="0" name=""/>
        <dsp:cNvSpPr/>
      </dsp:nvSpPr>
      <dsp:spPr>
        <a:xfrm>
          <a:off x="0" y="679"/>
          <a:ext cx="673544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4AA2F1-356A-8E42-B5DC-5CB28101C668}">
      <dsp:nvSpPr>
        <dsp:cNvPr id="0" name=""/>
        <dsp:cNvSpPr/>
      </dsp:nvSpPr>
      <dsp:spPr>
        <a:xfrm>
          <a:off x="0" y="679"/>
          <a:ext cx="6735443" cy="1112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Images on data bases depict the majority of children are under 13</a:t>
          </a:r>
        </a:p>
      </dsp:txBody>
      <dsp:txXfrm>
        <a:off x="0" y="679"/>
        <a:ext cx="6735443" cy="1112648"/>
      </dsp:txXfrm>
    </dsp:sp>
    <dsp:sp modelId="{D40FB503-2378-7C47-8112-6405232FA7B2}">
      <dsp:nvSpPr>
        <dsp:cNvPr id="0" name=""/>
        <dsp:cNvSpPr/>
      </dsp:nvSpPr>
      <dsp:spPr>
        <a:xfrm>
          <a:off x="0" y="1113327"/>
          <a:ext cx="6735443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71D9C9-48F1-744B-AEED-E99F7F1CAA3F}">
      <dsp:nvSpPr>
        <dsp:cNvPr id="0" name=""/>
        <dsp:cNvSpPr/>
      </dsp:nvSpPr>
      <dsp:spPr>
        <a:xfrm>
          <a:off x="0" y="1113327"/>
          <a:ext cx="6735443" cy="1112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Data bases include material concerning very young children</a:t>
          </a:r>
        </a:p>
      </dsp:txBody>
      <dsp:txXfrm>
        <a:off x="0" y="1113327"/>
        <a:ext cx="6735443" cy="1112648"/>
      </dsp:txXfrm>
    </dsp:sp>
    <dsp:sp modelId="{76B5D86E-F6FB-8643-841D-200A7AE347CE}">
      <dsp:nvSpPr>
        <dsp:cNvPr id="0" name=""/>
        <dsp:cNvSpPr/>
      </dsp:nvSpPr>
      <dsp:spPr>
        <a:xfrm>
          <a:off x="0" y="2225976"/>
          <a:ext cx="6735443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05B7D-6D71-E74C-9E9D-4A0DE9DA6BA2}">
      <dsp:nvSpPr>
        <dsp:cNvPr id="0" name=""/>
        <dsp:cNvSpPr/>
      </dsp:nvSpPr>
      <dsp:spPr>
        <a:xfrm>
          <a:off x="0" y="2225976"/>
          <a:ext cx="6735443" cy="1112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Tor platforms and P2P networks encourage greater severity of CSAM</a:t>
          </a:r>
        </a:p>
      </dsp:txBody>
      <dsp:txXfrm>
        <a:off x="0" y="2225976"/>
        <a:ext cx="6735443" cy="1112648"/>
      </dsp:txXfrm>
    </dsp:sp>
    <dsp:sp modelId="{91EF9664-99A6-0A47-BC8E-3D4CDB2DFD21}">
      <dsp:nvSpPr>
        <dsp:cNvPr id="0" name=""/>
        <dsp:cNvSpPr/>
      </dsp:nvSpPr>
      <dsp:spPr>
        <a:xfrm>
          <a:off x="0" y="3338625"/>
          <a:ext cx="6735443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3E7DE8-C84F-CE49-B10E-6392C5CC646C}">
      <dsp:nvSpPr>
        <dsp:cNvPr id="0" name=""/>
        <dsp:cNvSpPr/>
      </dsp:nvSpPr>
      <dsp:spPr>
        <a:xfrm>
          <a:off x="0" y="3338625"/>
          <a:ext cx="6735443" cy="1112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Media reports of parental grooming but almost impossible to detect</a:t>
          </a:r>
        </a:p>
      </dsp:txBody>
      <dsp:txXfrm>
        <a:off x="0" y="3338625"/>
        <a:ext cx="6735443" cy="1112648"/>
      </dsp:txXfrm>
    </dsp:sp>
    <dsp:sp modelId="{F6863FD7-2D12-0A49-B2C9-B980024931C8}">
      <dsp:nvSpPr>
        <dsp:cNvPr id="0" name=""/>
        <dsp:cNvSpPr/>
      </dsp:nvSpPr>
      <dsp:spPr>
        <a:xfrm>
          <a:off x="0" y="4451274"/>
          <a:ext cx="6735443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3F43F6-FB5C-4947-9974-1808C682707C}">
      <dsp:nvSpPr>
        <dsp:cNvPr id="0" name=""/>
        <dsp:cNvSpPr/>
      </dsp:nvSpPr>
      <dsp:spPr>
        <a:xfrm>
          <a:off x="0" y="4451274"/>
          <a:ext cx="6735443" cy="1112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US studies find family members are the largest group of perpetrators of CSAM</a:t>
          </a:r>
        </a:p>
      </dsp:txBody>
      <dsp:txXfrm>
        <a:off x="0" y="4451274"/>
        <a:ext cx="6735443" cy="11126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97ACC6-CFAC-624A-ACAB-4ED071377F29}">
      <dsp:nvSpPr>
        <dsp:cNvPr id="0" name=""/>
        <dsp:cNvSpPr/>
      </dsp:nvSpPr>
      <dsp:spPr>
        <a:xfrm>
          <a:off x="0" y="0"/>
          <a:ext cx="673544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7D1721-BDD5-2646-9BED-66A4851049C0}">
      <dsp:nvSpPr>
        <dsp:cNvPr id="0" name=""/>
        <dsp:cNvSpPr/>
      </dsp:nvSpPr>
      <dsp:spPr>
        <a:xfrm>
          <a:off x="0" y="0"/>
          <a:ext cx="6735443" cy="1391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This is not new, but needs ‘new eyes’</a:t>
          </a:r>
        </a:p>
      </dsp:txBody>
      <dsp:txXfrm>
        <a:off x="0" y="0"/>
        <a:ext cx="6735443" cy="1391150"/>
      </dsp:txXfrm>
    </dsp:sp>
    <dsp:sp modelId="{9A391AC1-3672-274B-9601-A7CB449CF13A}">
      <dsp:nvSpPr>
        <dsp:cNvPr id="0" name=""/>
        <dsp:cNvSpPr/>
      </dsp:nvSpPr>
      <dsp:spPr>
        <a:xfrm>
          <a:off x="0" y="1391150"/>
          <a:ext cx="6735443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24DBBB-B2F9-1546-8D35-1C0EB858A395}">
      <dsp:nvSpPr>
        <dsp:cNvPr id="0" name=""/>
        <dsp:cNvSpPr/>
      </dsp:nvSpPr>
      <dsp:spPr>
        <a:xfrm>
          <a:off x="0" y="1391150"/>
          <a:ext cx="6735443" cy="1391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All child protection professionals must include the possibility of OCSEA in their assessments</a:t>
          </a:r>
        </a:p>
      </dsp:txBody>
      <dsp:txXfrm>
        <a:off x="0" y="1391150"/>
        <a:ext cx="6735443" cy="1391150"/>
      </dsp:txXfrm>
    </dsp:sp>
    <dsp:sp modelId="{31470713-B292-B64C-BBBA-A8471A14079A}">
      <dsp:nvSpPr>
        <dsp:cNvPr id="0" name=""/>
        <dsp:cNvSpPr/>
      </dsp:nvSpPr>
      <dsp:spPr>
        <a:xfrm>
          <a:off x="0" y="2782301"/>
          <a:ext cx="6735443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078659-3FF1-A54E-808C-68D581877CD3}">
      <dsp:nvSpPr>
        <dsp:cNvPr id="0" name=""/>
        <dsp:cNvSpPr/>
      </dsp:nvSpPr>
      <dsp:spPr>
        <a:xfrm>
          <a:off x="0" y="2782301"/>
          <a:ext cx="6735443" cy="1391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Early Years workers must be aware of the possibility of OCSEA, which can manifest in many ways</a:t>
          </a:r>
        </a:p>
      </dsp:txBody>
      <dsp:txXfrm>
        <a:off x="0" y="2782301"/>
        <a:ext cx="6735443" cy="1391150"/>
      </dsp:txXfrm>
    </dsp:sp>
    <dsp:sp modelId="{76FCF86D-C7D3-6946-BC57-5C0AD7801EDF}">
      <dsp:nvSpPr>
        <dsp:cNvPr id="0" name=""/>
        <dsp:cNvSpPr/>
      </dsp:nvSpPr>
      <dsp:spPr>
        <a:xfrm>
          <a:off x="0" y="4173451"/>
          <a:ext cx="6735443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3678F6-9AD2-7A45-A52A-31704F91DD30}">
      <dsp:nvSpPr>
        <dsp:cNvPr id="0" name=""/>
        <dsp:cNvSpPr/>
      </dsp:nvSpPr>
      <dsp:spPr>
        <a:xfrm>
          <a:off x="0" y="4173451"/>
          <a:ext cx="6735443" cy="1391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Teachers need to be accessible and aware</a:t>
          </a:r>
        </a:p>
      </dsp:txBody>
      <dsp:txXfrm>
        <a:off x="0" y="4173451"/>
        <a:ext cx="6735443" cy="13911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FB95F-A986-B842-9A30-7CB8EBF1FCEE}" type="datetimeFigureOut">
              <a:rPr lang="en-US" smtClean="0"/>
              <a:t>4/14/25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67A93E-72AE-904A-9A64-5A987A557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4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ED059-BD95-259B-BF2C-253FD21E1A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521216-46A5-ABB1-EB33-15A303207D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2F82B-1414-75E3-823B-0788007B1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E85F-8223-EE47-ACD2-062C3F924272}" type="datetimeFigureOut">
              <a:rPr lang="en-US" smtClean="0"/>
              <a:t>4/14/25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F1DA0-D43D-2228-2694-EC9E3CA8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87876-4D17-C3E3-7915-753018C9D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699E1-37FC-584A-9BC9-E79713E80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783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DDFD-6360-047B-DA0F-FFF9C83C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5E501-6465-9179-A7DD-DD0414421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516FA-421F-0912-AE94-3A2B989DD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E85F-8223-EE47-ACD2-062C3F924272}" type="datetimeFigureOut">
              <a:rPr lang="en-US" smtClean="0"/>
              <a:t>4/14/25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ACB8D-AD9E-FE64-14F8-CBFA5A2D6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E6669-88BC-0185-801F-004E217E6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699E1-37FC-584A-9BC9-E79713E80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46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FF864-2E79-9D9E-2355-F2B31869D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A64B6-39B7-806D-160A-FBB9CDE5B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7020A-B26E-79E1-9FAB-E889400C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E85F-8223-EE47-ACD2-062C3F924272}" type="datetimeFigureOut">
              <a:rPr lang="en-US" smtClean="0"/>
              <a:t>4/14/25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C2779-F4F8-FE2B-BB25-050A98BBD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E5B41-10B1-0E9A-D995-D23265813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699E1-37FC-584A-9BC9-E79713E80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0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7C6FB-E8E7-5679-066E-AE63001F9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8C423-4C95-9D46-E44F-58666E4801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E3D83-04DE-E451-4544-14C310BDF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55FDF-7FAA-8218-B873-3E97E7C3D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E85F-8223-EE47-ACD2-062C3F924272}" type="datetimeFigureOut">
              <a:rPr lang="en-US" smtClean="0"/>
              <a:t>4/14/25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92BA2-E464-74F4-FD57-6BA91A0E8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D89D52-0D5D-7C3A-4654-264CDC471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699E1-37FC-584A-9BC9-E79713E80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86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2156D-DA52-98E4-A436-E256F3466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FB39BA-321E-094C-FE74-FB4288E06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333BC-D4FB-E270-C20E-79F6B11A1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C6382-F0A7-CB1B-4E28-6424A61638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BD9415-AF0A-BCF5-7FDA-FCC4726E77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02BD6-E8CC-CC06-2B79-304E9C46C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E85F-8223-EE47-ACD2-062C3F924272}" type="datetimeFigureOut">
              <a:rPr lang="en-US" smtClean="0"/>
              <a:t>4/14/25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149F17-BDC1-2EDA-F38E-F0E805A12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11AF05-F5C0-9533-5A5D-E30776106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699E1-37FC-584A-9BC9-E79713E80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41B44-EDF0-8AEC-A9CA-352E474F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275CD2-1330-BE33-CD83-8D8A916FF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E85F-8223-EE47-ACD2-062C3F924272}" type="datetimeFigureOut">
              <a:rPr lang="en-US" smtClean="0"/>
              <a:t>4/14/25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EC1612-7985-970D-6A77-DC474C360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82050D-DACA-0C69-1E39-AC19A5069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699E1-37FC-584A-9BC9-E79713E80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B22551-1629-D385-7279-EA17F0CA8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E85F-8223-EE47-ACD2-062C3F924272}" type="datetimeFigureOut">
              <a:rPr lang="en-US" smtClean="0"/>
              <a:t>4/14/25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8603CE-4D8B-A1D4-F99B-30B1DA7EA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7B640-44B5-3B09-2257-507E2251D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699E1-37FC-584A-9BC9-E79713E80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10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6E700-C6A4-0316-287A-8BC02D4AA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4606A-38A3-8D84-3DC1-ED930442E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3C26B-FFF0-DE83-80A1-4022E8B16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04F7D1-02F0-B6E8-B294-FEF3A68BC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E85F-8223-EE47-ACD2-062C3F924272}" type="datetimeFigureOut">
              <a:rPr lang="en-US" smtClean="0"/>
              <a:t>4/14/25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344836-63FB-2408-C2A1-BA9E0D64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CBEAC4-18FF-BE79-8080-10F68A19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699E1-37FC-584A-9BC9-E79713E80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9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2E123-7FEE-6DF1-8AB2-9328E105D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556268-4FA8-0666-083D-45CE5EA8F2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4ADBE-9F6E-E2B0-0357-7AFD4B7CDA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112E69-F80D-DA7F-D11B-637BB9AC0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E85F-8223-EE47-ACD2-062C3F924272}" type="datetimeFigureOut">
              <a:rPr lang="en-US" smtClean="0"/>
              <a:t>4/14/25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39C53-816D-1B0C-0F73-C1B53D17A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2E70E-6302-617B-2B56-C2C2E1EFB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699E1-37FC-584A-9BC9-E79713E80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775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FD73D-4517-F15F-0CBF-2F0CCDC3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2EB873-8956-459F-D779-D7B89FBD2B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52D1E-C335-2620-0751-3C3575154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E85F-8223-EE47-ACD2-062C3F924272}" type="datetimeFigureOut">
              <a:rPr lang="en-US" smtClean="0"/>
              <a:t>4/14/25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8A701-B651-DEB1-DD68-E088A4140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21B2B-37C0-865B-E936-CBD56DBBF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699E1-37FC-584A-9BC9-E79713E80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16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DA6DA7-85AC-6391-6D92-633B044484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BA5ADD-E881-F734-CD80-CE5BAF6604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87225-FBB2-40F0-CD3C-E563057ED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E85F-8223-EE47-ACD2-062C3F924272}" type="datetimeFigureOut">
              <a:rPr lang="en-US" smtClean="0"/>
              <a:t>4/14/25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B34FD-38BB-C274-797F-23264F768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D03FC-051F-49FC-D595-ADB9827C5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699E1-37FC-584A-9BC9-E79713E80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241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383457" y="365126"/>
            <a:ext cx="11371007" cy="57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383457" y="1309026"/>
            <a:ext cx="11371007" cy="501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 b="1" i="0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10972800" y="6356351"/>
            <a:ext cx="781664" cy="280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body" idx="2"/>
          </p:nvPr>
        </p:nvSpPr>
        <p:spPr>
          <a:xfrm>
            <a:off x="383456" y="1893347"/>
            <a:ext cx="11371007" cy="4327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 b="0">
                <a:solidFill>
                  <a:srgbClr val="00000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1767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5C02F-3D01-E0F3-5A79-5DF31679F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EF9F32-E7BA-E835-B915-72B9211CA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B8404-1C1D-3262-8C96-502B8B4260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4E85F-8223-EE47-ACD2-062C3F924272}" type="datetimeFigureOut">
              <a:rPr lang="en-US" smtClean="0"/>
              <a:t>4/14/25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B2948-9FEB-FE62-2161-D39272D842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33699-2E73-52F0-FD65-1E97D2F13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699E1-37FC-584A-9BC9-E79713E80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36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phrain.ac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spcc.org.uk/keeping-children-safe/online-safety/" TargetMode="External"/><Relationship Id="rId2" Type="http://schemas.openxmlformats.org/officeDocument/2006/relationships/hyperlink" Target="https://www.ceopeducation.co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topitnow.org.uk/helptostop/?utm_source=paid%20search&amp;utm_medium=google&amp;utm_campaign=stopitnow_24_25&amp;utm_content=lc_various&amp;gad_source=1&amp;gbraid=0AAAAAC6NP7mViSXTKHL7W8xI1ZgrD3o_m&amp;gclid=CjwKCAjw5PK_BhBBEiwAL7GTPehP3i9BHGHTRPbGQn1tUn8diBaypVeLRV8LhL6fgJthgSs1hL-rwhoCct4QAvD_BwE&amp;gclsrc=aw.ds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slation.gov.uk/ukpga/1990/18/section/3ZA" TargetMode="External"/><Relationship Id="rId2" Type="http://schemas.openxmlformats.org/officeDocument/2006/relationships/hyperlink" Target="https://www.legislation.gov.uk/ukpga/2003/42/content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v.uk/government/news/britains-leading-the-way-protecting-children-from-online-predators" TargetMode="External"/><Relationship Id="rId5" Type="http://schemas.openxmlformats.org/officeDocument/2006/relationships/hyperlink" Target="https://www.legislation.gov.uk/ukpga/2023/50" TargetMode="External"/><Relationship Id="rId4" Type="http://schemas.openxmlformats.org/officeDocument/2006/relationships/hyperlink" Target="https://www.gov.uk/government/consultations/review-of-the-computer-misuse-act-1990/review-of-the-computer-misuse-act-1990-consultation-and-response-to-call-for-information-accessible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iencedirect.com/science/article/pii/S0145213425001991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AFC125-B921-BEC8-A687-ACE4FBCB07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538" y="425625"/>
            <a:ext cx="6969907" cy="4007228"/>
          </a:xfrm>
        </p:spPr>
        <p:txBody>
          <a:bodyPr>
            <a:normAutofit/>
          </a:bodyPr>
          <a:lstStyle/>
          <a:p>
            <a:pPr algn="l"/>
            <a:r>
              <a:rPr lang="en-GB" sz="4400" dirty="0">
                <a:latin typeface="Arial"/>
                <a:cs typeface="Arial"/>
              </a:rPr>
              <a:t>C</a:t>
            </a:r>
            <a:r>
              <a:rPr lang="en-GB" sz="4400" b="0" i="0" u="none" strike="noStrike" dirty="0">
                <a:effectLst/>
                <a:latin typeface="Arial"/>
                <a:cs typeface="Arial"/>
              </a:rPr>
              <a:t>hild sexual abuse online: The tech, the social and what it means for </a:t>
            </a:r>
            <a:r>
              <a:rPr lang="en-GB" sz="4400" dirty="0">
                <a:latin typeface="Arial"/>
                <a:cs typeface="Arial"/>
              </a:rPr>
              <a:t>a cybercrime strategy</a:t>
            </a:r>
            <a:r>
              <a:rPr lang="en-GB" sz="4400" b="0" i="0" u="none" strike="noStrike" dirty="0">
                <a:effectLst/>
                <a:latin typeface="Arial"/>
                <a:cs typeface="Arial"/>
              </a:rPr>
              <a:t>. </a:t>
            </a:r>
            <a:br>
              <a:rPr lang="en-GB" sz="4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4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500B43-98EF-D348-E494-D795EDFFD2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653" y="4262511"/>
            <a:ext cx="6969907" cy="23105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endParaRPr lang="en-US" sz="1000" dirty="0"/>
          </a:p>
          <a:p>
            <a:pPr algn="l"/>
            <a:r>
              <a:rPr lang="en-US" sz="3100" dirty="0">
                <a:latin typeface="Arial"/>
                <a:cs typeface="Arial"/>
              </a:rPr>
              <a:t>Prof. Corinne May-Chahal, </a:t>
            </a:r>
          </a:p>
          <a:p>
            <a:pPr algn="l"/>
            <a:r>
              <a:rPr lang="en-US" sz="3100" dirty="0">
                <a:latin typeface="Arial"/>
                <a:cs typeface="Arial"/>
              </a:rPr>
              <a:t>Lancaster University UK</a:t>
            </a:r>
            <a:endParaRPr lang="en-US"/>
          </a:p>
          <a:p>
            <a:pPr algn="l"/>
            <a:r>
              <a:rPr lang="en-US" sz="3100" dirty="0">
                <a:latin typeface="Arial"/>
                <a:cs typeface="Arial"/>
              </a:rPr>
              <a:t>ESRC Policing, Vulnerability Futures Research Centre (</a:t>
            </a:r>
            <a:r>
              <a:rPr lang="en-GB" sz="3100" b="0" i="0" u="none" strike="noStrike" dirty="0">
                <a:solidFill>
                  <a:srgbClr val="212121"/>
                </a:solidFill>
                <a:effectLst/>
                <a:latin typeface="Arial"/>
                <a:cs typeface="Arial"/>
              </a:rPr>
              <a:t>ES/W002248/1)</a:t>
            </a:r>
            <a:endParaRPr lang="en-US" sz="3100" dirty="0">
              <a:latin typeface="Arial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73DF09-B857-89DF-861A-2288DF4146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76" r="36786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20117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25B1E0-9A21-E9A5-B247-31FDEA89E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916632" cy="118872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My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F4370-FA8A-F965-684A-72FB418C5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2400" y="1524000"/>
            <a:ext cx="9419771" cy="5109029"/>
          </a:xfrm>
        </p:spPr>
        <p:txBody>
          <a:bodyPr anchor="ctr">
            <a:noAutofit/>
          </a:bodyPr>
          <a:lstStyle/>
          <a:p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Professional background in child protection and research.</a:t>
            </a:r>
          </a:p>
          <a:p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Working with computer scientists to develop detection software since 2008, including ICOP and ICOP 2.0</a:t>
            </a:r>
          </a:p>
          <a:p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Over 60 publications in 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books and international journals</a:t>
            </a:r>
          </a:p>
          <a:p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Research experience spans Europe and ASEAN</a:t>
            </a:r>
          </a:p>
          <a:p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Member of government committees and Chair of Guideline Development Group for Child Abuse and Neglect (NICE) in UK</a:t>
            </a:r>
          </a:p>
          <a:p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Member of 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UK National Research Centre on Privacy, Harm Reduction and Adversarial Influence Online (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2"/>
              </a:rPr>
              <a:t>https://www.rephrain.ac.uk/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)</a:t>
            </a:r>
          </a:p>
          <a:p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Co-author of ‘Child Abuse’ in WHO World Report on Violence and Health 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038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B9EADE-292F-6ADB-F4FA-3890A7B84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does the international data tell us?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0E798-CB0C-7932-3B82-8F4795500644}"/>
              </a:ext>
            </a:extLst>
          </p:cNvPr>
          <p:cNvSpPr>
            <a:spLocks/>
          </p:cNvSpPr>
          <p:nvPr/>
        </p:nvSpPr>
        <p:spPr>
          <a:xfrm>
            <a:off x="1117099" y="1737360"/>
            <a:ext cx="9948659" cy="438899"/>
          </a:xfrm>
          <a:prstGeom prst="rect">
            <a:avLst/>
          </a:prstGeom>
        </p:spPr>
        <p:txBody>
          <a:bodyPr/>
          <a:lstStyle/>
          <a:p>
            <a:pPr defTabSz="795528">
              <a:spcAft>
                <a:spcPts val="600"/>
              </a:spcAft>
            </a:pPr>
            <a:r>
              <a:rPr lang="en-GB" sz="208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International Child Sexual Exploitation Database (ICSE) ECPAT/INTERPOL, 2018</a:t>
            </a:r>
            <a:endParaRPr lang="en-US"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FCE9E-6F21-F1A4-45EE-5021D61D4A8E}"/>
              </a:ext>
            </a:extLst>
          </p:cNvPr>
          <p:cNvSpPr>
            <a:spLocks/>
          </p:cNvSpPr>
          <p:nvPr/>
        </p:nvSpPr>
        <p:spPr>
          <a:xfrm>
            <a:off x="1117098" y="2248591"/>
            <a:ext cx="9948659" cy="4024193"/>
          </a:xfrm>
          <a:prstGeom prst="rect">
            <a:avLst/>
          </a:prstGeom>
        </p:spPr>
        <p:txBody>
          <a:bodyPr/>
          <a:lstStyle/>
          <a:p>
            <a:pPr marL="497205" indent="-298323" defTabSz="795528">
              <a:spcAft>
                <a:spcPts val="600"/>
              </a:spcAft>
              <a:buFont typeface="Wingdings" pitchFamily="2" charset="2"/>
              <a:buChar char="§"/>
            </a:pPr>
            <a:r>
              <a:rPr lang="en-GB" sz="208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2.7 million images and videos helped identify 23,564 victims worldwide</a:t>
            </a:r>
          </a:p>
          <a:p>
            <a:pPr marL="497205" indent="-298323" defTabSz="795528">
              <a:spcAft>
                <a:spcPts val="600"/>
              </a:spcAft>
              <a:buFont typeface="Wingdings" pitchFamily="2" charset="2"/>
              <a:buChar char="§"/>
            </a:pPr>
            <a:r>
              <a:rPr lang="en-GB" sz="208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younger the victim, the more severe the abuse. </a:t>
            </a:r>
          </a:p>
          <a:p>
            <a:pPr marL="497205" indent="-298323" defTabSz="795528">
              <a:spcAft>
                <a:spcPts val="600"/>
              </a:spcAft>
              <a:buFont typeface="Wingdings" pitchFamily="2" charset="2"/>
              <a:buChar char="§"/>
            </a:pPr>
            <a:r>
              <a:rPr lang="en-GB" sz="208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84% of images contained explicit sexual activity.</a:t>
            </a:r>
          </a:p>
          <a:p>
            <a:pPr marL="497205" indent="-298323" defTabSz="795528">
              <a:spcAft>
                <a:spcPts val="600"/>
              </a:spcAft>
              <a:buFont typeface="Wingdings" pitchFamily="2" charset="2"/>
              <a:buChar char="§"/>
            </a:pPr>
            <a:r>
              <a:rPr lang="en-GB" sz="208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than 60% of unidentified victims were prepubescent, including infants and toddlers.</a:t>
            </a:r>
          </a:p>
          <a:p>
            <a:pPr marL="497205" indent="-298323" defTabSz="795528">
              <a:spcAft>
                <a:spcPts val="600"/>
              </a:spcAft>
              <a:buFont typeface="Wingdings" pitchFamily="2" charset="2"/>
              <a:buChar char="§"/>
            </a:pPr>
            <a:r>
              <a:rPr lang="en-GB" sz="208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65% of unidentified victims were girls.</a:t>
            </a:r>
          </a:p>
          <a:p>
            <a:pPr marL="497205" indent="-298323" defTabSz="795528">
              <a:spcAft>
                <a:spcPts val="600"/>
              </a:spcAft>
              <a:buFont typeface="Wingdings" pitchFamily="2" charset="2"/>
              <a:buChar char="§"/>
            </a:pPr>
            <a:r>
              <a:rPr lang="en-GB" sz="208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Severe abuse images were likely to feature boys. </a:t>
            </a:r>
          </a:p>
          <a:p>
            <a:pPr marL="497205" indent="-298323" defTabSz="795528">
              <a:spcAft>
                <a:spcPts val="600"/>
              </a:spcAft>
              <a:buFont typeface="Wingdings" pitchFamily="2" charset="2"/>
              <a:buChar char="§"/>
            </a:pPr>
            <a:r>
              <a:rPr lang="en-GB" sz="208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92% of visible offenders were male.</a:t>
            </a:r>
          </a:p>
          <a:p>
            <a:pPr marL="497205" indent="-298323" defTabSz="795528">
              <a:spcAft>
                <a:spcPts val="600"/>
              </a:spcAft>
              <a:buFont typeface="Wingdings" pitchFamily="2" charset="2"/>
              <a:buChar char="§"/>
            </a:pPr>
            <a:r>
              <a:rPr lang="en-GB" sz="208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majority of victims were white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705149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D1A2CED-DA9B-4CCF-8215-CFC65FE71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62DFC44-A40C-4573-9230-B3EDB3EC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260019"/>
            <a:ext cx="11167447" cy="5933012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C8DE8D-25DC-59F8-C6B5-54B5F14AA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09521"/>
            <a:ext cx="10232136" cy="10149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Scale of the problem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589D35-CF9F-4DE9-A792-8571A09E9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658327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0469B-CC3F-0590-4B55-C3A05FA08A66}"/>
              </a:ext>
            </a:extLst>
          </p:cNvPr>
          <p:cNvSpPr>
            <a:spLocks/>
          </p:cNvSpPr>
          <p:nvPr/>
        </p:nvSpPr>
        <p:spPr>
          <a:xfrm>
            <a:off x="1214511" y="1362415"/>
            <a:ext cx="10034248" cy="4645193"/>
          </a:xfrm>
          <a:prstGeom prst="rect">
            <a:avLst/>
          </a:prstGeom>
        </p:spPr>
        <p:txBody>
          <a:bodyPr/>
          <a:lstStyle/>
          <a:p>
            <a:pPr marL="502920" indent="-301752" defTabSz="804672">
              <a:spcAft>
                <a:spcPts val="600"/>
              </a:spcAft>
              <a:buFont typeface="Wingdings" pitchFamily="2" charset="2"/>
              <a:buChar char="Ø"/>
            </a:pPr>
            <a:r>
              <a:rPr lang="en-GB" sz="1760" kern="1200" dirty="0">
                <a:solidFill>
                  <a:srgbClr val="40404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U.S. federal law requires that U.S.-based Electronic Service Providers report instances of apparent child pornography that they become aware of on their systems to NCMEC’s </a:t>
            </a:r>
            <a:r>
              <a:rPr lang="en-GB" sz="1760" kern="1200" dirty="0" err="1">
                <a:solidFill>
                  <a:srgbClr val="40404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CyberTipline</a:t>
            </a:r>
            <a:r>
              <a:rPr lang="en-GB" sz="1760" kern="1200" dirty="0">
                <a:solidFill>
                  <a:srgbClr val="40404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 </a:t>
            </a:r>
          </a:p>
          <a:p>
            <a:pPr marL="502920" indent="-301752" defTabSz="804672">
              <a:spcAft>
                <a:spcPts val="600"/>
              </a:spcAft>
              <a:buFont typeface="Wingdings" pitchFamily="2" charset="2"/>
              <a:buChar char="Ø"/>
            </a:pPr>
            <a:r>
              <a:rPr lang="en-GB" sz="1800" b="0" i="0" u="none" strike="noStrike" dirty="0">
                <a:solidFill>
                  <a:srgbClr val="404041"/>
                </a:solidFill>
                <a:effectLst/>
                <a:latin typeface="Arial" panose="020B0604020202020204" pitchFamily="34" charset="0"/>
              </a:rPr>
              <a:t>Since 1998, the </a:t>
            </a:r>
            <a:r>
              <a:rPr lang="en-GB" sz="1800" b="0" i="0" u="none" strike="noStrike" dirty="0" err="1">
                <a:solidFill>
                  <a:srgbClr val="404041"/>
                </a:solidFill>
                <a:effectLst/>
                <a:latin typeface="Arial" panose="020B0604020202020204" pitchFamily="34" charset="0"/>
              </a:rPr>
              <a:t>CyberTipline</a:t>
            </a:r>
            <a:r>
              <a:rPr lang="en-GB" sz="1800" b="0" i="0" u="none" strike="noStrike" dirty="0">
                <a:solidFill>
                  <a:srgbClr val="404041"/>
                </a:solidFill>
                <a:effectLst/>
                <a:latin typeface="Arial" panose="020B0604020202020204" pitchFamily="34" charset="0"/>
              </a:rPr>
              <a:t> has received over </a:t>
            </a:r>
            <a:r>
              <a:rPr lang="en-GB" sz="1800" b="1" i="0" u="none" strike="noStrike" dirty="0">
                <a:solidFill>
                  <a:srgbClr val="AD1A1F"/>
                </a:solidFill>
                <a:effectLst/>
                <a:latin typeface="Arial" panose="020B0604020202020204" pitchFamily="34" charset="0"/>
              </a:rPr>
              <a:t>180 million reports. 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2023 it received over 36.2 million reports (20%)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GB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502920" indent="-301752" defTabSz="804672">
              <a:spcAft>
                <a:spcPts val="600"/>
              </a:spcAft>
              <a:buFont typeface="Wingdings" pitchFamily="2" charset="2"/>
              <a:buChar char="Ø"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Since 2002, the Child Victim Identification Programme (</a:t>
            </a:r>
            <a:r>
              <a:rPr lang="en-GB" sz="1800" b="0" i="0" u="none" strike="noStrike" dirty="0">
                <a:solidFill>
                  <a:srgbClr val="404041"/>
                </a:solidFill>
                <a:effectLst/>
                <a:latin typeface="Arial" panose="020B0604020202020204" pitchFamily="34" charset="0"/>
              </a:rPr>
              <a:t>CVIP) has reviewed images/videos and identified </a:t>
            </a:r>
            <a:r>
              <a:rPr lang="en-GB" sz="1800" b="1" i="0" u="none" strike="noStrike" dirty="0">
                <a:solidFill>
                  <a:srgbClr val="B50000"/>
                </a:solidFill>
                <a:effectLst/>
                <a:latin typeface="Arial" panose="020B0604020202020204" pitchFamily="34" charset="0"/>
              </a:rPr>
              <a:t>27,130 </a:t>
            </a:r>
            <a:r>
              <a:rPr lang="en-GB" sz="1800" b="0" i="0" u="none" strike="noStrike" dirty="0">
                <a:solidFill>
                  <a:srgbClr val="404041"/>
                </a:solidFill>
                <a:effectLst/>
                <a:latin typeface="Arial" panose="020B0604020202020204" pitchFamily="34" charset="0"/>
              </a:rPr>
              <a:t>children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GB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502920" indent="-301752" defTabSz="804672">
              <a:spcAft>
                <a:spcPts val="600"/>
              </a:spcAft>
              <a:buFont typeface="Wingdings" pitchFamily="2" charset="2"/>
              <a:buChar char="Ø"/>
            </a:pPr>
            <a:r>
              <a:rPr lang="en-GB" sz="1800" b="0" i="0" u="none" strike="noStrike" dirty="0"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In 2023, </a:t>
            </a:r>
            <a:r>
              <a:rPr lang="en-GB" sz="1800" b="1" i="0" u="none" strike="noStrike" dirty="0">
                <a:solidFill>
                  <a:srgbClr val="AD1A1F"/>
                </a:solidFill>
                <a:effectLst/>
                <a:latin typeface="Arial" panose="020B0604020202020204" pitchFamily="34" charset="0"/>
              </a:rPr>
              <a:t>91%</a:t>
            </a:r>
            <a:r>
              <a:rPr lang="en-GB" sz="1800" b="0" i="0" u="none" strike="noStrike" dirty="0"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 of reports related to locations outside of the U.S.</a:t>
            </a:r>
          </a:p>
          <a:p>
            <a:pPr marL="201168" defTabSz="804672">
              <a:spcAft>
                <a:spcPts val="600"/>
              </a:spcAft>
            </a:pPr>
            <a:r>
              <a:rPr lang="en-GB" dirty="0">
                <a:solidFill>
                  <a:srgbClr val="262626"/>
                </a:solidFill>
                <a:latin typeface="Arial" panose="020B0604020202020204" pitchFamily="34" charset="0"/>
              </a:rPr>
              <a:t>(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National Centre for Missing and Exploited Children (NCMEC) Washington DC)</a:t>
            </a:r>
          </a:p>
          <a:p>
            <a:pPr marL="201168" defTabSz="804672">
              <a:spcAft>
                <a:spcPts val="600"/>
              </a:spcAft>
            </a:pPr>
            <a:endParaRPr lang="en-US" sz="1600" dirty="0"/>
          </a:p>
          <a:p>
            <a:pPr algn="ctr"/>
            <a:r>
              <a:rPr lang="en-GB" sz="2000" b="1" dirty="0">
                <a:solidFill>
                  <a:srgbClr val="72226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4% of internet-using children aged 12–17 in Malaysia reported they had been subjected</a:t>
            </a:r>
            <a:r>
              <a:rPr lang="en-GB" sz="2000" b="1" dirty="0">
                <a:solidFill>
                  <a:srgbClr val="7222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>
                <a:solidFill>
                  <a:srgbClr val="72226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a clear form of online sexual exploitation and abuse.</a:t>
            </a:r>
          </a:p>
          <a:p>
            <a:pPr algn="ctr"/>
            <a:r>
              <a:rPr lang="en-GB" sz="2000" b="1" dirty="0">
                <a:solidFill>
                  <a:srgbClr val="7222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represents approximately 340K Malaysian children</a:t>
            </a:r>
          </a:p>
          <a:p>
            <a:pPr algn="r"/>
            <a:r>
              <a:rPr lang="en-GB" sz="1600" dirty="0"/>
              <a:t>(Disrupting Harm Malaysia)</a:t>
            </a:r>
            <a:endParaRPr lang="en-GB" sz="1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93634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B9483F-4CB8-AE51-ADBD-AA6C71412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has the CSAM threat evolved in the UK?</a:t>
            </a:r>
          </a:p>
        </p:txBody>
      </p:sp>
      <p:graphicFrame>
        <p:nvGraphicFramePr>
          <p:cNvPr id="11" name="Content Placeholder 8">
            <a:extLst>
              <a:ext uri="{FF2B5EF4-FFF2-40B4-BE49-F238E27FC236}">
                <a16:creationId xmlns:a16="http://schemas.microsoft.com/office/drawing/2014/main" id="{6CF1B4F2-4CDE-999F-4DFA-321D155AAE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03419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7222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474090D-CD95-4B41-BE3D-6596953D3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4662" y="323519"/>
            <a:ext cx="4323899" cy="6212748"/>
          </a:xfrm>
          <a:custGeom>
            <a:avLst/>
            <a:gdLst>
              <a:gd name="connsiteX0" fmla="*/ 0 w 4323899"/>
              <a:gd name="connsiteY0" fmla="*/ 0 h 6212748"/>
              <a:gd name="connsiteX1" fmla="*/ 742501 w 4323899"/>
              <a:gd name="connsiteY1" fmla="*/ 0 h 6212748"/>
              <a:gd name="connsiteX2" fmla="*/ 4323899 w 4323899"/>
              <a:gd name="connsiteY2" fmla="*/ 0 h 6212748"/>
              <a:gd name="connsiteX3" fmla="*/ 4323899 w 4323899"/>
              <a:gd name="connsiteY3" fmla="*/ 2864954 h 6212748"/>
              <a:gd name="connsiteX4" fmla="*/ 880454 w 4323899"/>
              <a:gd name="connsiteY4" fmla="*/ 6212748 h 6212748"/>
              <a:gd name="connsiteX5" fmla="*/ 0 w 4323899"/>
              <a:gd name="connsiteY5" fmla="*/ 6212748 h 6212748"/>
              <a:gd name="connsiteX6" fmla="*/ 0 w 4323899"/>
              <a:gd name="connsiteY6" fmla="*/ 6210962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899" h="6212748">
                <a:moveTo>
                  <a:pt x="0" y="0"/>
                </a:moveTo>
                <a:lnTo>
                  <a:pt x="742501" y="0"/>
                </a:ln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lnTo>
                  <a:pt x="0" y="621096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F3E811-B104-4DFF-951A-008C860FF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9E6D1-D6B5-CD09-6B15-0A17DB2F5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6203" y="1443390"/>
            <a:ext cx="3268216" cy="3405880"/>
          </a:xfrm>
        </p:spPr>
        <p:txBody>
          <a:bodyPr>
            <a:normAutofit/>
          </a:bodyPr>
          <a:lstStyle/>
          <a:p>
            <a:r>
              <a:rPr lang="en-US" sz="6000" dirty="0"/>
              <a:t>Detection Strategies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210679-C66B-4FFE-3DC6-C20B6A40F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" y="1443390"/>
            <a:ext cx="7060991" cy="3582658"/>
          </a:xfrm>
        </p:spPr>
        <p:txBody>
          <a:bodyPr anchor="ctr">
            <a:noAutofit/>
          </a:bodyPr>
          <a:lstStyle/>
          <a:p>
            <a:r>
              <a:rPr lang="en-US" sz="2400" dirty="0"/>
              <a:t>All police forces have specialist units – practices vary due to resourcing – these:</a:t>
            </a:r>
          </a:p>
          <a:p>
            <a:pPr lvl="1"/>
            <a:r>
              <a:rPr lang="en-US" dirty="0"/>
              <a:t>Receive CSAM images from NCMEC and NCA</a:t>
            </a:r>
          </a:p>
          <a:p>
            <a:pPr lvl="1"/>
            <a:r>
              <a:rPr lang="en-US" dirty="0"/>
              <a:t>Match images and videos against CAID </a:t>
            </a:r>
          </a:p>
          <a:p>
            <a:pPr lvl="1"/>
            <a:r>
              <a:rPr lang="en-US" dirty="0"/>
              <a:t>Use computer tools to scan devices</a:t>
            </a:r>
          </a:p>
          <a:p>
            <a:pPr lvl="1"/>
            <a:r>
              <a:rPr lang="en-US" dirty="0"/>
              <a:t>Use computer tools to detect grooming in social media</a:t>
            </a:r>
          </a:p>
          <a:p>
            <a:pPr lvl="1"/>
            <a:r>
              <a:rPr lang="en-US" dirty="0"/>
              <a:t>Use computer tools to detect CSAM online</a:t>
            </a:r>
          </a:p>
          <a:p>
            <a:pPr lvl="1"/>
            <a:r>
              <a:rPr lang="en-US" dirty="0"/>
              <a:t>All forces should have Victim Identification Officers</a:t>
            </a:r>
          </a:p>
          <a:p>
            <a:pPr lvl="1"/>
            <a:r>
              <a:rPr lang="en-US" dirty="0"/>
              <a:t>Scan social media when alerted by police officers</a:t>
            </a:r>
          </a:p>
          <a:p>
            <a:r>
              <a:rPr lang="en-US" sz="2400" dirty="0"/>
              <a:t>Police officers respond to reports from schools, parents, health and other adults (including ‘</a:t>
            </a:r>
            <a:r>
              <a:rPr lang="en-US" sz="2400" dirty="0" err="1"/>
              <a:t>paedophile</a:t>
            </a:r>
            <a:r>
              <a:rPr lang="en-US" sz="2400" dirty="0"/>
              <a:t> hunters’) and investigate.</a:t>
            </a:r>
          </a:p>
        </p:txBody>
      </p:sp>
    </p:spTree>
    <p:extLst>
      <p:ext uri="{BB962C8B-B14F-4D97-AF65-F5344CB8AC3E}">
        <p14:creationId xmlns:p14="http://schemas.microsoft.com/office/powerpoint/2010/main" val="3156850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D4140-5CBF-71EC-63EB-A6D849051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596497"/>
            <a:ext cx="8074815" cy="1249982"/>
          </a:xfrm>
        </p:spPr>
        <p:txBody>
          <a:bodyPr anchor="ctr">
            <a:normAutofit/>
          </a:bodyPr>
          <a:lstStyle/>
          <a:p>
            <a:r>
              <a:rPr lang="en-US" sz="5600" dirty="0"/>
              <a:t>International Co-operation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FDC50-561D-3BAE-F1C3-82D735945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1846479"/>
            <a:ext cx="8074815" cy="3923385"/>
          </a:xfrm>
        </p:spPr>
        <p:txBody>
          <a:bodyPr anchor="t">
            <a:normAutofit fontScale="92500" lnSpcReduction="20000"/>
          </a:bodyPr>
          <a:lstStyle/>
          <a:p>
            <a:r>
              <a:rPr lang="en-US" dirty="0"/>
              <a:t>Internet Services (mainly US based) should report and should respond to data requests but don’t always do so – or take a long time to do so</a:t>
            </a:r>
          </a:p>
          <a:p>
            <a:r>
              <a:rPr lang="en-US" dirty="0"/>
              <a:t>Government linked </a:t>
            </a:r>
            <a:r>
              <a:rPr lang="en-US" dirty="0" err="1"/>
              <a:t>organisations</a:t>
            </a:r>
            <a:r>
              <a:rPr lang="en-US" dirty="0"/>
              <a:t> include service providers and police, e.g. the UK Council for Child Internet Safety (UKCCIS), Child Exploitation &amp; Online Protection (CEOP) – now part of the National Crime Agency (NCA).</a:t>
            </a:r>
          </a:p>
          <a:p>
            <a:r>
              <a:rPr lang="en-GB" b="0" i="0" dirty="0">
                <a:effectLst/>
                <a:latin typeface="Google Sans"/>
              </a:rPr>
              <a:t>NCA has working arrangements with Interpol and Europol</a:t>
            </a:r>
          </a:p>
          <a:p>
            <a:r>
              <a:rPr lang="en-US" dirty="0"/>
              <a:t>UK is a member of </a:t>
            </a:r>
            <a:r>
              <a:rPr lang="en-US" dirty="0" err="1"/>
              <a:t>WeProtect</a:t>
            </a:r>
            <a:r>
              <a:rPr lang="en-US" dirty="0"/>
              <a:t> Global Alliance</a:t>
            </a:r>
          </a:p>
          <a:p>
            <a:pPr marL="0" indent="0">
              <a:buNone/>
            </a:pPr>
            <a:r>
              <a:rPr lang="en-US" sz="2000" dirty="0"/>
              <a:t>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62846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spcBef>
                <a:spcPct val="0"/>
              </a:spcBef>
            </a:pPr>
            <a:br>
              <a:rPr lang="en-US" sz="19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Prevention - OCSEA Is not homogenous </a:t>
            </a:r>
            <a:b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40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1155548" y="1839389"/>
            <a:ext cx="9880893" cy="4692040"/>
          </a:xfrm>
        </p:spPr>
        <p:txBody>
          <a:bodyPr vert="horz" lIns="91440" tIns="45720" rIns="91440" bIns="45720" rtlCol="0">
            <a:normAutofit/>
          </a:bodyPr>
          <a:lstStyle/>
          <a:p>
            <a:pPr marL="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Grooming online that leads (or intends to lead) to offline child sexual abuse</a:t>
            </a:r>
          </a:p>
          <a:p>
            <a:pPr marL="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Peer on peer coercive image and text sharing, originating in schools, gangs and within offline peer relationships. </a:t>
            </a:r>
          </a:p>
          <a:p>
            <a:pPr marL="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Peer to peer exchange of child sexual abuse media produced in offline settings. </a:t>
            </a:r>
          </a:p>
          <a:p>
            <a:pPr marL="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Live streaming of child sexual abuse</a:t>
            </a:r>
          </a:p>
          <a:p>
            <a:pPr marL="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Recorded or captured sexual abuse of children (particularly young children) in domestic and family environments</a:t>
            </a:r>
          </a:p>
        </p:txBody>
      </p:sp>
    </p:spTree>
    <p:extLst>
      <p:ext uri="{BB962C8B-B14F-4D97-AF65-F5344CB8AC3E}">
        <p14:creationId xmlns:p14="http://schemas.microsoft.com/office/powerpoint/2010/main" val="3982666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196630-D9B6-C0D3-866C-4C7D8F9F6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Implications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C0073-4CFB-8F82-669A-D600B23F8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dirty="0"/>
              <a:t>Need to ask what are the implications of the varied forms of OCSEA for prevention?</a:t>
            </a:r>
          </a:p>
          <a:p>
            <a:pPr marL="0" indent="0">
              <a:buNone/>
            </a:pPr>
            <a:r>
              <a:rPr lang="en-US" dirty="0"/>
              <a:t>Need to tailor responses to different online and offline actions and </a:t>
            </a:r>
            <a:r>
              <a:rPr lang="en-US" dirty="0" err="1"/>
              <a:t>behaviours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The Tech Industry can help but they’re not the sole source of prevention action</a:t>
            </a:r>
          </a:p>
        </p:txBody>
      </p:sp>
    </p:spTree>
    <p:extLst>
      <p:ext uri="{BB962C8B-B14F-4D97-AF65-F5344CB8AC3E}">
        <p14:creationId xmlns:p14="http://schemas.microsoft.com/office/powerpoint/2010/main" val="271750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F9D92A-9D88-9481-CE99-957D14496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Grooming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AA8F2-3E3D-D528-EB96-5398310F3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GB" sz="2000">
                <a:effectLst/>
                <a:latin typeface="Helvetica" pitchFamily="2" charset="0"/>
              </a:rPr>
              <a:t>Some safety solutions available.</a:t>
            </a:r>
          </a:p>
          <a:p>
            <a:r>
              <a:rPr lang="en-GB" sz="2000">
                <a:effectLst/>
                <a:latin typeface="Helvetica" pitchFamily="2" charset="0"/>
              </a:rPr>
              <a:t>(1) Age Assurance,</a:t>
            </a:r>
          </a:p>
          <a:p>
            <a:r>
              <a:rPr lang="en-GB" sz="2000">
                <a:effectLst/>
                <a:latin typeface="Helvetica" pitchFamily="2" charset="0"/>
              </a:rPr>
              <a:t>(2) Parental Controls,</a:t>
            </a:r>
          </a:p>
          <a:p>
            <a:r>
              <a:rPr lang="en-GB" sz="2000">
                <a:effectLst/>
                <a:latin typeface="Helvetica" pitchFamily="2" charset="0"/>
              </a:rPr>
              <a:t>(3) Reporting and Blocking,</a:t>
            </a:r>
          </a:p>
          <a:p>
            <a:r>
              <a:rPr lang="en-GB" sz="2000">
                <a:effectLst/>
                <a:latin typeface="Helvetica" pitchFamily="2" charset="0"/>
              </a:rPr>
              <a:t>(4) AI-supported Content and User Moderation.</a:t>
            </a:r>
          </a:p>
          <a:p>
            <a:endParaRPr lang="en-GB" sz="2000">
              <a:latin typeface="Helvetica" pitchFamily="2" charset="0"/>
            </a:endParaRPr>
          </a:p>
          <a:p>
            <a:r>
              <a:rPr lang="en-GB" sz="2000">
                <a:effectLst/>
                <a:latin typeface="Helvetica" pitchFamily="2" charset="0"/>
              </a:rPr>
              <a:t>Child safety is an afterthough</a:t>
            </a:r>
            <a:r>
              <a:rPr lang="en-GB" sz="2000">
                <a:latin typeface="Helvetica" pitchFamily="2" charset="0"/>
              </a:rPr>
              <a:t>t for most platforms. Most do not apply all these safety measures (Bracket Foundation, 2023)</a:t>
            </a:r>
            <a:endParaRPr lang="en-GB" sz="2000">
              <a:effectLst/>
              <a:latin typeface="Helvetica" pitchFamily="2" charset="0"/>
            </a:endParaRP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165990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1EA783-DD36-8CB5-2436-34840FA65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Why don’t ESP’s use these solutions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285E9-EF3D-3612-E618-B427C2593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2400"/>
              <a:t>Competitive disadvantage – if they implement safety measures they may increase sign up hurdles</a:t>
            </a:r>
          </a:p>
          <a:p>
            <a:r>
              <a:rPr lang="en-US" sz="2400"/>
              <a:t>Liability – Legal frameworks do little to impose significant legal or financial consequences</a:t>
            </a:r>
          </a:p>
          <a:p>
            <a:r>
              <a:rPr lang="en-US" sz="2400"/>
              <a:t>No comprehensive regulatory framework for gaming</a:t>
            </a:r>
          </a:p>
        </p:txBody>
      </p:sp>
    </p:spTree>
    <p:extLst>
      <p:ext uri="{BB962C8B-B14F-4D97-AF65-F5344CB8AC3E}">
        <p14:creationId xmlns:p14="http://schemas.microsoft.com/office/powerpoint/2010/main" val="2544035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A51726-F962-09FE-C073-26CDC8DF3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Characteristics of gaming that increase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24FDD-9DF5-8C72-FE56-1D12754C4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GB" sz="2000">
                <a:effectLst/>
                <a:latin typeface="Helvetica" pitchFamily="2" charset="0"/>
              </a:rPr>
              <a:t>Immersive intensity/realness of interaction makes it easier to build relationships with minors</a:t>
            </a:r>
          </a:p>
          <a:p>
            <a:r>
              <a:rPr lang="en-GB" sz="2000">
                <a:effectLst/>
                <a:latin typeface="Helvetica" pitchFamily="2" charset="0"/>
              </a:rPr>
              <a:t>Competitiveness of gaming increases the risk of contact with predators</a:t>
            </a:r>
          </a:p>
          <a:p>
            <a:r>
              <a:rPr lang="en-GB" sz="2000">
                <a:effectLst/>
                <a:latin typeface="Helvetica" pitchFamily="2" charset="0"/>
              </a:rPr>
              <a:t>Multitude of interaction on social gaming and metaverse platforms difficult to moderate</a:t>
            </a:r>
          </a:p>
          <a:p>
            <a:r>
              <a:rPr lang="en-GB" sz="2000">
                <a:effectLst/>
                <a:latin typeface="Helvetica" pitchFamily="2" charset="0"/>
              </a:rPr>
              <a:t>Not easy to see what children are doing from outside of VR and AR</a:t>
            </a:r>
          </a:p>
          <a:p>
            <a:r>
              <a:rPr lang="en-GB" sz="2000">
                <a:effectLst/>
                <a:latin typeface="Helvetica" pitchFamily="2" charset="0"/>
              </a:rPr>
              <a:t>In-app currencies needed to improve experience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863607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A43687-A150-386A-5201-7C348C7B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Peer on peer - material is increasing </a:t>
            </a:r>
            <a:endParaRPr lang="en-US" sz="4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67925-6BEF-6B26-A339-3E609153F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5711" y="586855"/>
            <a:ext cx="6555347" cy="5890727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GB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ebpages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containing self-generated images increased by 8% from 2022 to </a:t>
            </a:r>
            <a:r>
              <a:rPr lang="en-GB" sz="2400" b="1" i="0" dirty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275,652 </a:t>
            </a:r>
            <a:r>
              <a:rPr lang="en-GB" sz="2400" i="0" dirty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URLs</a:t>
            </a:r>
            <a:r>
              <a:rPr lang="en-GB" sz="2400" b="0" i="0" dirty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in 2023</a:t>
            </a:r>
            <a:r>
              <a:rPr lang="en-GB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(IWF)</a:t>
            </a:r>
          </a:p>
          <a:p>
            <a:pPr marL="0" indent="0">
              <a:buNone/>
            </a:pPr>
            <a:endParaRPr lang="en-GB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92% </a:t>
            </a:r>
            <a:r>
              <a:rPr lang="en-GB" sz="2400" i="0" dirty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 content removed contained "self-generated" child sexual abuse material</a:t>
            </a:r>
          </a:p>
          <a:p>
            <a:pPr marL="0" indent="0">
              <a:buNone/>
            </a:pPr>
            <a:endParaRPr lang="en-GB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Cyberbulling</a:t>
            </a:r>
            <a:r>
              <a:rPr lang="en-GB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is widespread and linked in research to coercive sexual behaviour </a:t>
            </a:r>
          </a:p>
          <a:p>
            <a:endParaRPr lang="en-GB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Bracket foundation (2023) found 48% children between nine and 17 are affected by cyberbullying</a:t>
            </a:r>
          </a:p>
          <a:p>
            <a:endParaRPr lang="en-GB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93118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3AE6B-1711-B168-590B-492263A4D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 Safety Solutions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FC4B1FB-9CA7-C2A2-42E3-99FE7322EC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4459155"/>
              </p:ext>
            </p:extLst>
          </p:nvPr>
        </p:nvGraphicFramePr>
        <p:xfrm>
          <a:off x="838200" y="1825625"/>
          <a:ext cx="10515600" cy="4667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2600">
                  <a:extLst>
                    <a:ext uri="{9D8B030D-6E8A-4147-A177-3AD203B41FA5}">
                      <a16:colId xmlns:a16="http://schemas.microsoft.com/office/drawing/2014/main" val="1376806687"/>
                    </a:ext>
                  </a:extLst>
                </a:gridCol>
                <a:gridCol w="7493000">
                  <a:extLst>
                    <a:ext uri="{9D8B030D-6E8A-4147-A177-3AD203B41FA5}">
                      <a16:colId xmlns:a16="http://schemas.microsoft.com/office/drawing/2014/main" val="4179605536"/>
                    </a:ext>
                  </a:extLst>
                </a:gridCol>
              </a:tblGrid>
              <a:tr h="933450">
                <a:tc>
                  <a:txBody>
                    <a:bodyPr/>
                    <a:lstStyle/>
                    <a:p>
                      <a:r>
                        <a:rPr lang="en-US" dirty="0"/>
                        <a:t>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99741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r>
                        <a:rPr lang="en-US" dirty="0"/>
                        <a:t>Age Assurance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Methods of age estimation (AI estimates based on picture/video or </a:t>
                      </a:r>
                      <a:r>
                        <a:rPr lang="en-US" dirty="0" err="1"/>
                        <a:t>behaviour</a:t>
                      </a:r>
                      <a:r>
                        <a:rPr lang="en-US" dirty="0"/>
                        <a:t>)</a:t>
                      </a:r>
                    </a:p>
                    <a:p>
                      <a:r>
                        <a:rPr lang="en-US" dirty="0"/>
                        <a:t>Provides basis for enforcing age-based rules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641833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r>
                        <a:rPr lang="en-US" dirty="0"/>
                        <a:t>AI Classifiers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Algorithmic classifiers are used to identify abusive content and </a:t>
                      </a:r>
                      <a:r>
                        <a:rPr lang="en-US" dirty="0" err="1"/>
                        <a:t>behaviour</a:t>
                      </a:r>
                      <a:r>
                        <a:rPr lang="en-US" dirty="0"/>
                        <a:t>, text, speech, pictures and videos</a:t>
                      </a:r>
                    </a:p>
                    <a:p>
                      <a:r>
                        <a:rPr lang="en-US" dirty="0"/>
                        <a:t>Allows for scaling up content moderation on platforms with many users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940743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r>
                        <a:rPr lang="en-US" dirty="0"/>
                        <a:t>Moderating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User actions moderated by human moderators</a:t>
                      </a:r>
                    </a:p>
                    <a:p>
                      <a:r>
                        <a:rPr lang="en-US" dirty="0"/>
                        <a:t>Reporting and blocking depends on user willingness (most don’t)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109477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r>
                        <a:rPr lang="en-US" dirty="0"/>
                        <a:t>Parental controls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Allow parents to monitor and limit their children’s activities</a:t>
                      </a:r>
                    </a:p>
                    <a:p>
                      <a:r>
                        <a:rPr lang="en-US" dirty="0"/>
                        <a:t>Can be installed on device of included as part of the application (depends on parent and capacity of child to circumvent)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45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0891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C65FDB-30DC-4146-92AF-8B2F942F95DF}"/>
              </a:ext>
            </a:extLst>
          </p:cNvPr>
          <p:cNvSpPr txBox="1"/>
          <p:nvPr/>
        </p:nvSpPr>
        <p:spPr>
          <a:xfrm>
            <a:off x="630936" y="639520"/>
            <a:ext cx="3429000" cy="17190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CSAM Characteristics Focused on in development of tech tools</a:t>
            </a:r>
            <a:endParaRPr lang="en-US" sz="2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C72083-3947-DF40-96CD-ACE886281260}"/>
              </a:ext>
            </a:extLst>
          </p:cNvPr>
          <p:cNvSpPr txBox="1"/>
          <p:nvPr/>
        </p:nvSpPr>
        <p:spPr>
          <a:xfrm>
            <a:off x="232229" y="2628620"/>
            <a:ext cx="4310741" cy="3855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Vary according to the research target (images, video, devices), the CSAM context (e.g., open web, dark web, P2P) and CSAM content (children of different ages, sexual activity, file names, locations).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Just under one third of tools focus on perpetrator activity</a:t>
            </a:r>
            <a:r>
              <a:rPr lang="en-US" sz="2000" b="1" dirty="0"/>
              <a:t>.  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037E669-62F0-1043-9286-C013FFC672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7030310"/>
              </p:ext>
            </p:extLst>
          </p:nvPr>
        </p:nvGraphicFramePr>
        <p:xfrm>
          <a:off x="4654296" y="640080"/>
          <a:ext cx="6903720" cy="557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15252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E4B6088-D4EA-8849-A54E-887D9EC2D529}"/>
              </a:ext>
            </a:extLst>
          </p:cNvPr>
          <p:cNvGraphicFramePr/>
          <p:nvPr/>
        </p:nvGraphicFramePr>
        <p:xfrm>
          <a:off x="1325217" y="1298713"/>
          <a:ext cx="8574157" cy="5075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790F4B6-9328-8747-8291-E7FCA7EE76B0}"/>
              </a:ext>
            </a:extLst>
          </p:cNvPr>
          <p:cNvSpPr txBox="1"/>
          <p:nvPr/>
        </p:nvSpPr>
        <p:spPr>
          <a:xfrm>
            <a:off x="1111624" y="609600"/>
            <a:ext cx="10237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Methods and Models for CSAM Detection</a:t>
            </a:r>
            <a:r>
              <a:rPr lang="en-GB" sz="3200" dirty="0">
                <a:effectLst/>
              </a:rPr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07223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4518272-BFFD-1A4F-9593-543371BC9E27}"/>
              </a:ext>
            </a:extLst>
          </p:cNvPr>
          <p:cNvGraphicFramePr/>
          <p:nvPr/>
        </p:nvGraphicFramePr>
        <p:xfrm>
          <a:off x="5943600" y="1268233"/>
          <a:ext cx="5797162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B7CDD16-A39F-6043-A4AF-D18AE14249FF}"/>
              </a:ext>
            </a:extLst>
          </p:cNvPr>
          <p:cNvSpPr txBox="1"/>
          <p:nvPr/>
        </p:nvSpPr>
        <p:spPr>
          <a:xfrm>
            <a:off x="860612" y="555812"/>
            <a:ext cx="7064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Evaluations of CSAM Detection Models</a:t>
            </a:r>
            <a:r>
              <a:rPr lang="en-GB" sz="3200" dirty="0">
                <a:effectLst/>
              </a:rPr>
              <a:t> 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34710A-54F7-DB40-8066-C1925CB75F54}"/>
              </a:ext>
            </a:extLst>
          </p:cNvPr>
          <p:cNvSpPr txBox="1"/>
          <p:nvPr/>
        </p:nvSpPr>
        <p:spPr>
          <a:xfrm>
            <a:off x="355600" y="1268233"/>
            <a:ext cx="543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Over a third of tools are evaluated for accuracy, which </a:t>
            </a:r>
            <a:r>
              <a:rPr lang="en-GB" sz="2400" dirty="0"/>
              <a:t>ranged from 60% for the detection of young children to 97% for </a:t>
            </a:r>
            <a:r>
              <a:rPr lang="en-GB" sz="2400" dirty="0" err="1"/>
              <a:t>filepath</a:t>
            </a:r>
            <a:r>
              <a:rPr lang="en-GB" sz="2400" dirty="0"/>
              <a:t> analysis (Project Vic, Microsoft)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Other methods included recall, calculating Mean Average Error (for age estimation and CSAM severity detection), Goodness of Fit (network analysis) and estimation of reduction in law enforcement processing time (94% compared with existing tools)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24267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CB37D5-7C6C-8341-9122-FB2C2F2D3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b="1" dirty="0">
                <a:solidFill>
                  <a:srgbClr val="FFFFFF"/>
                </a:solidFill>
              </a:rPr>
              <a:t>Prevention is not working well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71B48-4453-3A41-A1C4-507ABBDEB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400" dirty="0"/>
              <a:t>At present, the prevention of CSAM is at best hypothetical </a:t>
            </a:r>
          </a:p>
          <a:p>
            <a:r>
              <a:rPr lang="en-US" sz="2400" dirty="0"/>
              <a:t>The majority of technical tools are focused on tertiary prevention (CSAM post-production)</a:t>
            </a:r>
          </a:p>
          <a:p>
            <a:r>
              <a:rPr lang="en-US" sz="2400" dirty="0"/>
              <a:t>CSAM continues to increase; </a:t>
            </a:r>
          </a:p>
          <a:p>
            <a:pPr lvl="1"/>
            <a:r>
              <a:rPr lang="en-US" dirty="0"/>
              <a:t>Tor and multiple sharing platforms, including P2P, are highly conducive to increasing the production of more CSAM, and more severe CSAM</a:t>
            </a:r>
          </a:p>
          <a:p>
            <a:pPr lvl="1"/>
            <a:r>
              <a:rPr lang="en-US" dirty="0"/>
              <a:t>The pandemic expanded opportunities for child sexual exploitation which remain</a:t>
            </a:r>
          </a:p>
          <a:p>
            <a:r>
              <a:rPr lang="en-US" sz="2400" dirty="0"/>
              <a:t>Current prevention approaches increase the load on law enforcement and it is impossible for them to meet demand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42479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EC130A-BBF2-008F-5E11-2EE23151D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b="1" dirty="0">
                <a:solidFill>
                  <a:srgbClr val="FFFFFF"/>
                </a:solidFill>
              </a:rPr>
              <a:t>Live Streaming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39B9A-AD0E-28BC-0E8A-0AA960C0A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145774"/>
            <a:ext cx="8034904" cy="6702088"/>
          </a:xfrm>
        </p:spPr>
        <p:txBody>
          <a:bodyPr anchor="ctr">
            <a:no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Estimated that 80% originates from ASEAN region 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Occurs in UK and elsewhere but no reliable data on extent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Live streams can be captured by perpetrators and shared  - practice known as capping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Technical challenge is a lack of evidence on devices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More recent actions have focused on tracking financial transactions</a:t>
            </a:r>
          </a:p>
        </p:txBody>
      </p:sp>
    </p:spTree>
    <p:extLst>
      <p:ext uri="{BB962C8B-B14F-4D97-AF65-F5344CB8AC3E}">
        <p14:creationId xmlns:p14="http://schemas.microsoft.com/office/powerpoint/2010/main" val="51036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5A632B-B15A-489E-8337-BC0F40DBC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6E895C8D-1379-40B8-8B1B-B6F5AEAF0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05262" y="859948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39623-2AB9-B657-9DA2-06B7C1983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GB" sz="3700">
                <a:solidFill>
                  <a:srgbClr val="FFFFFF"/>
                </a:solidFill>
              </a:rPr>
              <a:t>Sexual abuse of children in domestic and family environments</a:t>
            </a:r>
            <a:endParaRPr lang="en-US" sz="3700">
              <a:solidFill>
                <a:srgbClr val="FFFFFF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51547D7-AD18-407B-A5F4-F8225B5DC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5452" y="434266"/>
            <a:ext cx="7217701" cy="5922084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7D7DFAB-E348-187D-57D7-569EDD5710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6190798"/>
              </p:ext>
            </p:extLst>
          </p:nvPr>
        </p:nvGraphicFramePr>
        <p:xfrm>
          <a:off x="4763911" y="609600"/>
          <a:ext cx="6735443" cy="5564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0416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5A632B-B15A-489E-8337-BC0F40DBC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6E895C8D-1379-40B8-8B1B-B6F5AEAF0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05262" y="859948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95FB62-CEB9-0DC4-4940-2ADF44E22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Prevention in familiar territory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51547D7-AD18-407B-A5F4-F8225B5DC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5452" y="434266"/>
            <a:ext cx="7217701" cy="5922084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AEEDF1D-BE2F-C4C9-7CAF-800086CFF9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6367296"/>
              </p:ext>
            </p:extLst>
          </p:nvPr>
        </p:nvGraphicFramePr>
        <p:xfrm>
          <a:off x="4763911" y="609600"/>
          <a:ext cx="6735443" cy="5564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0378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32A9D-448D-EABE-A7E5-F2F0C5668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 Strategies – Public Health Approach UK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9F1986-C320-8325-4D9E-918CE86BC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(Universal)</a:t>
            </a:r>
          </a:p>
          <a:p>
            <a:pPr lvl="1"/>
            <a:r>
              <a:rPr lang="en-US" dirty="0"/>
              <a:t>Education and Awareness in schools and youth groups and for parents and children (e.g. </a:t>
            </a:r>
            <a:r>
              <a:rPr lang="en-US" dirty="0">
                <a:hlinkClick r:id="rId2"/>
              </a:rPr>
              <a:t>ThinkUKnow</a:t>
            </a:r>
            <a:r>
              <a:rPr lang="en-US" dirty="0"/>
              <a:t> – CEOP and </a:t>
            </a:r>
            <a:r>
              <a:rPr lang="en-US" dirty="0">
                <a:hlinkClick r:id="rId3"/>
              </a:rPr>
              <a:t>NSPCC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Research </a:t>
            </a:r>
            <a:r>
              <a:rPr lang="en-GB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recommends a ‘tools not rules’ approach – safety skills</a:t>
            </a:r>
          </a:p>
          <a:p>
            <a:pPr lvl="1"/>
            <a:r>
              <a:rPr lang="en-GB" dirty="0">
                <a:solidFill>
                  <a:srgbClr val="1F1F1F"/>
                </a:solidFill>
                <a:latin typeface="ElsevierGulliver"/>
              </a:rPr>
              <a:t>Should take account overlap between online and offline and between harms</a:t>
            </a:r>
          </a:p>
          <a:p>
            <a:pPr lvl="1"/>
            <a:r>
              <a:rPr lang="en-GB" dirty="0">
                <a:solidFill>
                  <a:srgbClr val="1F1F1F"/>
                </a:solidFill>
                <a:latin typeface="ElsevierGulliver"/>
              </a:rPr>
              <a:t>Parents often left out but have access to a lot of online guidance (which they find confusing)</a:t>
            </a:r>
            <a:endParaRPr lang="en-US" dirty="0"/>
          </a:p>
          <a:p>
            <a:r>
              <a:rPr lang="en-US" dirty="0"/>
              <a:t>Secondary</a:t>
            </a:r>
          </a:p>
          <a:p>
            <a:pPr lvl="1"/>
            <a:r>
              <a:rPr lang="en-US" dirty="0"/>
              <a:t>Mostly aimed at perpetrators e.g. Lucy Faithfull </a:t>
            </a:r>
            <a:r>
              <a:rPr lang="en-US" dirty="0">
                <a:hlinkClick r:id="rId4"/>
              </a:rPr>
              <a:t>StopitNow</a:t>
            </a:r>
            <a:endParaRPr lang="en-US" dirty="0"/>
          </a:p>
          <a:p>
            <a:pPr lvl="1"/>
            <a:r>
              <a:rPr lang="en-US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S</a:t>
            </a:r>
            <a:r>
              <a:rPr lang="en-GB" b="0" i="0" u="none" strike="noStrike" dirty="0" err="1">
                <a:solidFill>
                  <a:srgbClr val="1F1F1F"/>
                </a:solidFill>
                <a:effectLst/>
                <a:latin typeface="ElsevierGulliver"/>
              </a:rPr>
              <a:t>creening</a:t>
            </a:r>
            <a:r>
              <a:rPr lang="en-GB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 to identify early signs of risk can help but limited application – need to make it normal to talk about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0770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FCA78-7949-CFE0-8390-30D6BBD3C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EF934-F781-48BB-8DDF-2A611953A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Mostly operates at a tertiary level after the abuse has occurred</a:t>
            </a:r>
          </a:p>
          <a:p>
            <a:pPr lvl="1"/>
            <a:r>
              <a:rPr lang="en-US" dirty="0" err="1"/>
              <a:t>E.g</a:t>
            </a:r>
            <a:r>
              <a:rPr lang="en-US" dirty="0"/>
              <a:t> CSAM and grooming detection – balance between detection and privacy is problematic - particularly re encrypted services</a:t>
            </a:r>
          </a:p>
          <a:p>
            <a:pPr lvl="1"/>
            <a:r>
              <a:rPr lang="en-GB" dirty="0">
                <a:solidFill>
                  <a:srgbClr val="1F1F1F"/>
                </a:solidFill>
                <a:latin typeface="ElsevierGulliver"/>
              </a:rPr>
              <a:t>D</a:t>
            </a:r>
            <a:r>
              <a:rPr lang="en-GB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eep learning methods are significantly improving detection accuracy, but still suffer from racial algorithmic bias, due to and software being trained on white Caucasian children</a:t>
            </a:r>
          </a:p>
          <a:p>
            <a:pPr lvl="1"/>
            <a:r>
              <a:rPr lang="en-GB" dirty="0">
                <a:solidFill>
                  <a:srgbClr val="1F1F1F"/>
                </a:solidFill>
                <a:latin typeface="ElsevierGulliver"/>
              </a:rPr>
              <a:t>Law enforcement and social services resources are limited</a:t>
            </a:r>
          </a:p>
          <a:p>
            <a:pPr lvl="1"/>
            <a:r>
              <a:rPr lang="en-GB" dirty="0">
                <a:solidFill>
                  <a:srgbClr val="1F1F1F"/>
                </a:solidFill>
                <a:latin typeface="ElsevierGulliver"/>
              </a:rPr>
              <a:t>T</a:t>
            </a:r>
            <a:r>
              <a:rPr lang="en-GB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herapeutic support programs have been slow to develop - some online peer support apps are available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328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E5C27-DC45-597E-A6FD-A84AD1634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Impactful Private Sector Collaborations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985E0B-5BEE-A882-51D0-226675C11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Inviting service providers to join national groups</a:t>
            </a:r>
          </a:p>
          <a:p>
            <a:r>
              <a:rPr lang="en-US" dirty="0"/>
              <a:t>OSA approach may be impactful – too soon to tell</a:t>
            </a:r>
          </a:p>
          <a:p>
            <a:r>
              <a:rPr lang="en-US" dirty="0"/>
              <a:t>Join international cooperation efforts (e.g. </a:t>
            </a:r>
            <a:r>
              <a:rPr lang="en-US" dirty="0" err="1"/>
              <a:t>WeProtect</a:t>
            </a:r>
            <a:r>
              <a:rPr lang="en-US" dirty="0"/>
              <a:t> Global Alliance)</a:t>
            </a:r>
          </a:p>
        </p:txBody>
      </p:sp>
    </p:spTree>
    <p:extLst>
      <p:ext uri="{BB962C8B-B14F-4D97-AF65-F5344CB8AC3E}">
        <p14:creationId xmlns:p14="http://schemas.microsoft.com/office/powerpoint/2010/main" val="41587753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3F0BC-F77B-0D80-B879-8A5AFD187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6438"/>
          </a:xfrm>
        </p:spPr>
        <p:txBody>
          <a:bodyPr/>
          <a:lstStyle/>
          <a:p>
            <a:r>
              <a:rPr lang="en-US" dirty="0"/>
              <a:t>A Human-Centric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DCCDA-EECF-0D43-2C9F-EF1E66F9D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5863"/>
            <a:ext cx="10515600" cy="49911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Connect online and offline</a:t>
            </a: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FC013093-0B1C-20DA-A5E8-A4DD93DC8A23}"/>
              </a:ext>
            </a:extLst>
          </p:cNvPr>
          <p:cNvSpPr/>
          <p:nvPr/>
        </p:nvSpPr>
        <p:spPr>
          <a:xfrm>
            <a:off x="2243138" y="1253331"/>
            <a:ext cx="8177212" cy="4923632"/>
          </a:xfrm>
          <a:prstGeom prst="triangl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2DC15D-CD86-470D-AC16-B2F057B79A5B}"/>
              </a:ext>
            </a:extLst>
          </p:cNvPr>
          <p:cNvSpPr txBox="1"/>
          <p:nvPr/>
        </p:nvSpPr>
        <p:spPr>
          <a:xfrm>
            <a:off x="6343649" y="1185863"/>
            <a:ext cx="4548189" cy="224676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chemeClr val="accent1"/>
                </a:solidFill>
              </a:rPr>
              <a:t>Victim focused </a:t>
            </a:r>
          </a:p>
          <a:p>
            <a:pPr lvl="1" algn="r"/>
            <a:r>
              <a:rPr lang="en-US" sz="2000" dirty="0"/>
              <a:t>Maintain rights to privacy</a:t>
            </a:r>
          </a:p>
          <a:p>
            <a:pPr lvl="1" algn="r"/>
            <a:r>
              <a:rPr lang="en-US" sz="2000" dirty="0"/>
              <a:t>Adequate therapeutic support</a:t>
            </a:r>
          </a:p>
          <a:p>
            <a:pPr lvl="1" algn="r"/>
            <a:r>
              <a:rPr lang="en-US" sz="2000" dirty="0"/>
              <a:t>Value and use children’s knowledge</a:t>
            </a:r>
          </a:p>
          <a:p>
            <a:pPr lvl="1" algn="r"/>
            <a:r>
              <a:rPr lang="en-US" sz="2000" dirty="0"/>
              <a:t>Provide tools not rules</a:t>
            </a:r>
          </a:p>
          <a:p>
            <a:pPr lvl="1" algn="r"/>
            <a:r>
              <a:rPr lang="en-US" sz="2000" dirty="0"/>
              <a:t>Minimize shaming and blaming</a:t>
            </a:r>
          </a:p>
          <a:p>
            <a:pPr lvl="1" algn="r"/>
            <a:r>
              <a:rPr lang="en-US" sz="2000" dirty="0"/>
              <a:t>Justice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0D9110-D428-90AC-1D9E-8D4FA3C45939}"/>
              </a:ext>
            </a:extLst>
          </p:cNvPr>
          <p:cNvSpPr txBox="1"/>
          <p:nvPr/>
        </p:nvSpPr>
        <p:spPr>
          <a:xfrm>
            <a:off x="1771650" y="2443163"/>
            <a:ext cx="4572000" cy="163121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Perpetrator focused</a:t>
            </a:r>
          </a:p>
          <a:p>
            <a:pPr lvl="1"/>
            <a:r>
              <a:rPr lang="en-US" sz="2000" dirty="0"/>
              <a:t>Diversion</a:t>
            </a:r>
          </a:p>
          <a:p>
            <a:pPr lvl="1"/>
            <a:r>
              <a:rPr lang="en-US" sz="2000" dirty="0"/>
              <a:t>Adequate therapeutic support where appropriate</a:t>
            </a:r>
          </a:p>
          <a:p>
            <a:pPr lvl="1"/>
            <a:r>
              <a:rPr lang="en-US" sz="2000" dirty="0"/>
              <a:t>Effective prosecution and penalties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A527C7-1935-C4AD-BFB2-A1AD05BB7266}"/>
              </a:ext>
            </a:extLst>
          </p:cNvPr>
          <p:cNvSpPr txBox="1"/>
          <p:nvPr/>
        </p:nvSpPr>
        <p:spPr>
          <a:xfrm>
            <a:off x="4186238" y="4525547"/>
            <a:ext cx="5429250" cy="163121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Context focused</a:t>
            </a:r>
          </a:p>
          <a:p>
            <a:pPr lvl="1"/>
            <a:r>
              <a:rPr lang="en-US" sz="2000" dirty="0"/>
              <a:t>Involve and build resilience in communities</a:t>
            </a:r>
          </a:p>
          <a:p>
            <a:pPr lvl="1"/>
            <a:r>
              <a:rPr lang="en-US" sz="2000" dirty="0"/>
              <a:t>Help parents to talk about CSAM with their children as a normal activity</a:t>
            </a:r>
          </a:p>
          <a:p>
            <a:pPr lvl="1"/>
            <a:r>
              <a:rPr lang="en-US" sz="2000" dirty="0"/>
              <a:t>Make it part of the everyday curriculum </a:t>
            </a:r>
          </a:p>
        </p:txBody>
      </p:sp>
    </p:spTree>
    <p:extLst>
      <p:ext uri="{BB962C8B-B14F-4D97-AF65-F5344CB8AC3E}">
        <p14:creationId xmlns:p14="http://schemas.microsoft.com/office/powerpoint/2010/main" val="21562192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4AE38B-2C82-2B42-A9D0-4D479EA00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How are professionals trained?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7ADA9-E0A7-6038-831F-D8A384AF9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dirty="0"/>
              <a:t>Not comprehensive</a:t>
            </a:r>
          </a:p>
          <a:p>
            <a:r>
              <a:rPr lang="en-US" dirty="0"/>
              <a:t>Specialist training – needs to be generic for all professionals who work with children, including all law enforcement, health, schools, justice.</a:t>
            </a:r>
          </a:p>
          <a:p>
            <a:r>
              <a:rPr lang="en-US" dirty="0"/>
              <a:t>Everyone is learning every day as new threats emerge – training needs to be regular and updated – not just on Internet Safety Day</a:t>
            </a:r>
          </a:p>
          <a:p>
            <a:r>
              <a:rPr lang="en-US" dirty="0"/>
              <a:t>Good multi-agency </a:t>
            </a:r>
            <a:r>
              <a:rPr lang="en-US" dirty="0" err="1"/>
              <a:t>programmes</a:t>
            </a:r>
            <a:r>
              <a:rPr lang="en-US" dirty="0"/>
              <a:t> exist in UK but do not generally cover online</a:t>
            </a:r>
          </a:p>
          <a:p>
            <a:r>
              <a:rPr lang="en-US" dirty="0"/>
              <a:t>Children should be involved in training – help to write content</a:t>
            </a:r>
          </a:p>
        </p:txBody>
      </p:sp>
    </p:spTree>
    <p:extLst>
      <p:ext uri="{BB962C8B-B14F-4D97-AF65-F5344CB8AC3E}">
        <p14:creationId xmlns:p14="http://schemas.microsoft.com/office/powerpoint/2010/main" val="9022652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0991BD-CA5D-1092-8EC2-1E578D81E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056" y="500254"/>
            <a:ext cx="4977976" cy="1454051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Support systems for victims’ families </a:t>
            </a:r>
          </a:p>
        </p:txBody>
      </p:sp>
      <p:pic>
        <p:nvPicPr>
          <p:cNvPr id="7" name="Graphic 6" descr="Group">
            <a:extLst>
              <a:ext uri="{FF2B5EF4-FFF2-40B4-BE49-F238E27FC236}">
                <a16:creationId xmlns:a16="http://schemas.microsoft.com/office/drawing/2014/main" id="{9AE3D53A-6502-FA8A-2396-0AE2D27EE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9F8C2-4B9B-17FB-9ADC-ACAD0453A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1954306"/>
            <a:ext cx="5724908" cy="4751294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Not comprehensive - much more needed</a:t>
            </a:r>
          </a:p>
          <a:p>
            <a:r>
              <a:rPr lang="en-US" sz="2400" dirty="0">
                <a:solidFill>
                  <a:schemeClr val="tx2"/>
                </a:solidFill>
              </a:rPr>
              <a:t>Develop online support forums</a:t>
            </a:r>
          </a:p>
          <a:p>
            <a:r>
              <a:rPr lang="en-US" sz="2400" dirty="0">
                <a:solidFill>
                  <a:schemeClr val="tx2"/>
                </a:solidFill>
              </a:rPr>
              <a:t>UK has a victim support service but limited to justice system</a:t>
            </a:r>
          </a:p>
          <a:p>
            <a:r>
              <a:rPr lang="en-US" sz="2400" dirty="0">
                <a:solidFill>
                  <a:schemeClr val="tx2"/>
                </a:solidFill>
              </a:rPr>
              <a:t>NGO’s </a:t>
            </a:r>
            <a:r>
              <a:rPr lang="en-US" sz="2400" dirty="0" err="1">
                <a:solidFill>
                  <a:schemeClr val="tx2"/>
                </a:solidFill>
              </a:rPr>
              <a:t>e.g</a:t>
            </a:r>
            <a:r>
              <a:rPr lang="en-US" sz="2400" dirty="0">
                <a:solidFill>
                  <a:schemeClr val="tx2"/>
                </a:solidFill>
              </a:rPr>
              <a:t> Lucy Faithfull, NSPCC, offer some support</a:t>
            </a:r>
          </a:p>
          <a:p>
            <a:r>
              <a:rPr lang="en-US" sz="2400" dirty="0">
                <a:solidFill>
                  <a:schemeClr val="tx2"/>
                </a:solidFill>
              </a:rPr>
              <a:t>Welfare services only get involved in serious cases where parents can’t support</a:t>
            </a:r>
          </a:p>
          <a:p>
            <a:r>
              <a:rPr lang="en-US" sz="2400" dirty="0">
                <a:solidFill>
                  <a:schemeClr val="tx2"/>
                </a:solidFill>
              </a:rPr>
              <a:t>Law enforcement ‘give advice’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125654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29574-590B-58D8-FE9E-1AF3B30EC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en-US" sz="5000" b="1"/>
              <a:t>Top 3 Strategic Priorities for Malaysia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03423-3B1A-09EF-FFBC-68AC7176C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481943"/>
            <a:ext cx="8074815" cy="352300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Understand CSAM as an offline AND online problem</a:t>
            </a:r>
          </a:p>
          <a:p>
            <a:r>
              <a:rPr lang="en-US" sz="2400" b="1" u="sng" dirty="0"/>
              <a:t>Comprehensive legislation </a:t>
            </a:r>
            <a:r>
              <a:rPr lang="en-US" sz="2400" dirty="0"/>
              <a:t>– to co-ordinate penal code and manage service providers (e.g. see UK, Australia, Singapore) </a:t>
            </a:r>
          </a:p>
          <a:p>
            <a:r>
              <a:rPr lang="en-US" sz="2400" b="1" u="sng" dirty="0"/>
              <a:t>Victim and perpetrator support</a:t>
            </a:r>
            <a:r>
              <a:rPr lang="en-US" sz="2400" dirty="0"/>
              <a:t>, co-design with communities (parents, schools, local police, religious leaders, businesses, children and young people) increasing awareness</a:t>
            </a:r>
          </a:p>
          <a:p>
            <a:r>
              <a:rPr lang="en-US" sz="2400" b="1" u="sng" dirty="0"/>
              <a:t>Adopt computer tools </a:t>
            </a:r>
            <a:r>
              <a:rPr lang="en-US" sz="2400" dirty="0"/>
              <a:t>and resource and train law enforcement to use them</a:t>
            </a:r>
          </a:p>
        </p:txBody>
      </p:sp>
    </p:spTree>
    <p:extLst>
      <p:ext uri="{BB962C8B-B14F-4D97-AF65-F5344CB8AC3E}">
        <p14:creationId xmlns:p14="http://schemas.microsoft.com/office/powerpoint/2010/main" val="2422920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C06DA8-BD25-175B-B382-62931E8AF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en-US" sz="5000" b="1"/>
              <a:t>Indicators to track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92E53-925D-25C9-99D9-71FE46E02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394857"/>
            <a:ext cx="8773160" cy="3610094"/>
          </a:xfrm>
        </p:spPr>
        <p:txBody>
          <a:bodyPr anchor="t">
            <a:normAutofit/>
          </a:bodyPr>
          <a:lstStyle/>
          <a:p>
            <a:r>
              <a:rPr lang="en-US" sz="3200" dirty="0"/>
              <a:t>Regular (annual) schools’ surveys co-designed with parents and children</a:t>
            </a:r>
          </a:p>
          <a:p>
            <a:r>
              <a:rPr lang="en-US" sz="3200" dirty="0"/>
              <a:t>In UK we have the British Crime Survey for children and adults</a:t>
            </a:r>
          </a:p>
          <a:p>
            <a:r>
              <a:rPr lang="en-US" sz="3200" dirty="0"/>
              <a:t>Reports, arrests, prosecutions under different crime categories</a:t>
            </a:r>
          </a:p>
          <a:p>
            <a:r>
              <a:rPr lang="en-US" sz="3200" dirty="0"/>
              <a:t>Risk Assessment data from Internet services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95952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971EF6-42B5-79AC-BB5F-C239D5C17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153374" cy="5431536"/>
          </a:xfrm>
        </p:spPr>
        <p:txBody>
          <a:bodyPr>
            <a:normAutofit/>
          </a:bodyPr>
          <a:lstStyle/>
          <a:p>
            <a:r>
              <a:rPr lang="en-US" sz="5400" dirty="0"/>
              <a:t>UK Legislation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DF4D7-2873-77ED-DBEF-93BF9952C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2174" y="552091"/>
            <a:ext cx="6905026" cy="5431536"/>
          </a:xfrm>
        </p:spPr>
        <p:txBody>
          <a:bodyPr anchor="ctr">
            <a:normAutofit/>
          </a:bodyPr>
          <a:lstStyle/>
          <a:p>
            <a:r>
              <a:rPr lang="en-US" sz="2200" dirty="0">
                <a:hlinkClick r:id="rId2"/>
              </a:rPr>
              <a:t>Sexual Offences Act 2003</a:t>
            </a:r>
            <a:r>
              <a:rPr lang="en-US" sz="2200" dirty="0"/>
              <a:t> – includes offences specific to children (under 13 and under 18) such as grooming, sexual exploitation, sexual communication, sexual activity with a child</a:t>
            </a:r>
          </a:p>
          <a:p>
            <a:r>
              <a:rPr lang="en-US" sz="2200" dirty="0">
                <a:hlinkClick r:id="rId3"/>
              </a:rPr>
              <a:t>Computer Misuse Act, 1990 </a:t>
            </a:r>
            <a:r>
              <a:rPr lang="en-US" sz="2200" dirty="0"/>
              <a:t>(recently </a:t>
            </a:r>
            <a:r>
              <a:rPr lang="en-US" sz="2200" dirty="0">
                <a:hlinkClick r:id="rId4"/>
              </a:rPr>
              <a:t>reviewed</a:t>
            </a:r>
            <a:r>
              <a:rPr lang="en-US" sz="2200" dirty="0"/>
              <a:t>) – mainly unauthorized acts in relation to a computer </a:t>
            </a:r>
            <a:r>
              <a:rPr lang="en-GB" sz="2200" i="0" dirty="0">
                <a:effectLst/>
                <a:latin typeface="arial" panose="020B0604020202020204" pitchFamily="34" charset="0"/>
              </a:rPr>
              <a:t>causing, or creating risk of, serious damage (to a person or persons)</a:t>
            </a:r>
          </a:p>
          <a:p>
            <a:r>
              <a:rPr lang="en-GB" sz="2200" dirty="0">
                <a:latin typeface="arial" panose="020B0604020202020204" pitchFamily="34" charset="0"/>
                <a:hlinkClick r:id="rId5"/>
              </a:rPr>
              <a:t>Online Safety Act, 2023 </a:t>
            </a:r>
            <a:r>
              <a:rPr lang="en-GB" sz="2200" dirty="0">
                <a:latin typeface="arial" panose="020B0604020202020204" pitchFamily="34" charset="0"/>
              </a:rPr>
              <a:t>(see next slide)</a:t>
            </a:r>
          </a:p>
          <a:p>
            <a:r>
              <a:rPr lang="en-US" sz="2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UK government to introduce </a:t>
            </a:r>
            <a:r>
              <a:rPr lang="en-US" sz="2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6"/>
              </a:rPr>
              <a:t>the first AI related offences </a:t>
            </a:r>
            <a:r>
              <a:rPr lang="en-US" sz="2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 the new Crime and Policing Bill</a:t>
            </a:r>
            <a:endParaRPr lang="en-GB" sz="22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797326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7C1ECF-66E8-DE0F-30BE-6176384D6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B0A125-32CC-5E6A-E741-A661FF511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623275"/>
            <a:ext cx="8074815" cy="141803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spcBef>
                <a:spcPct val="0"/>
              </a:spcBef>
            </a:pPr>
            <a:r>
              <a:rPr lang="en-US" sz="5600" b="1" kern="1200" dirty="0">
                <a:latin typeface="+mj-lt"/>
                <a:ea typeface="+mj-ea"/>
                <a:cs typeface="+mj-cs"/>
              </a:rPr>
              <a:t>UK Online Safety Act, 2023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1702DFAD-CEEE-D70F-9E85-46C4C353A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1843089"/>
            <a:ext cx="9330373" cy="4271962"/>
          </a:xfrm>
        </p:spPr>
        <p:txBody>
          <a:bodyPr anchor="t">
            <a:normAutofit fontScale="92500" lnSpcReduction="20000"/>
          </a:bodyPr>
          <a:lstStyle/>
          <a:p>
            <a:pPr>
              <a:buNone/>
            </a:pPr>
            <a:r>
              <a:rPr lang="en-GB" sz="2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OfCom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(regulator) – Risk Assessment Guidance under the Online Safety Act, 2023</a:t>
            </a:r>
          </a:p>
          <a:p>
            <a:pPr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buNone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Services must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assess the likelihood of illegal harm, and the impact of harm on users.</a:t>
            </a:r>
          </a:p>
          <a:p>
            <a:pPr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Assess the risk of users encountering illegal content, and the risk of a service being used for the commission a priority offence;</a:t>
            </a:r>
          </a:p>
          <a:p>
            <a:pPr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Consider the characteristics of the service: its user base, functionalities, algorithmic systems, and the business model; </a:t>
            </a:r>
          </a:p>
          <a:p>
            <a:pPr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Consider controls to mitigate harm such as governance, use of proactive technology to make services safer;</a:t>
            </a:r>
          </a:p>
          <a:p>
            <a:pPr marL="0" indent="0"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e) Consider both the intended and unintended ways that people may use the service.</a:t>
            </a:r>
          </a:p>
          <a:p>
            <a:pPr marL="426911" indent="-237173" defTabSz="758952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7462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12778-CA5B-0AE2-2E85-E92947AE6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Priority Illegal Content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71EEE-9EBB-FCAD-4CF8-3AE1D21FCB4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83456" y="1066801"/>
            <a:ext cx="11371007" cy="515389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C22F08E-44EE-07E7-E218-14D0D38F4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700262"/>
              </p:ext>
            </p:extLst>
          </p:nvPr>
        </p:nvGraphicFramePr>
        <p:xfrm>
          <a:off x="383455" y="1066801"/>
          <a:ext cx="11371008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5504">
                  <a:extLst>
                    <a:ext uri="{9D8B030D-6E8A-4147-A177-3AD203B41FA5}">
                      <a16:colId xmlns:a16="http://schemas.microsoft.com/office/drawing/2014/main" val="4225222784"/>
                    </a:ext>
                  </a:extLst>
                </a:gridCol>
                <a:gridCol w="5685504">
                  <a:extLst>
                    <a:ext uri="{9D8B030D-6E8A-4147-A177-3AD203B41FA5}">
                      <a16:colId xmlns:a16="http://schemas.microsoft.com/office/drawing/2014/main" val="382613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800" dirty="0"/>
                        <a:t>Terrorism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800" dirty="0"/>
                        <a:t>Child Sexual Exploitation and Abuse (CSEA) a. Grooming b. Image-based Child Sexual Abuse Material (CSAM) c. CSAM URLs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800" dirty="0"/>
                        <a:t>Hate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800" dirty="0"/>
                        <a:t>Harassment, stalking, threats and abuse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800" dirty="0"/>
                        <a:t>Controlling or coercive behaviour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800" dirty="0"/>
                        <a:t>Intimate image abuse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800" dirty="0"/>
                        <a:t>Extreme pornography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800" dirty="0"/>
                        <a:t>Sexual exploitation of adults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9. Human trafficking </a:t>
                      </a:r>
                    </a:p>
                    <a:p>
                      <a:r>
                        <a:rPr lang="en-GB" sz="2800" dirty="0"/>
                        <a:t>10. Unlawful immigration </a:t>
                      </a:r>
                    </a:p>
                    <a:p>
                      <a:r>
                        <a:rPr lang="en-GB" sz="2800" dirty="0"/>
                        <a:t>11. Fraud and financial offences </a:t>
                      </a:r>
                    </a:p>
                    <a:p>
                      <a:r>
                        <a:rPr lang="en-GB" sz="2800" dirty="0"/>
                        <a:t>12. Proceeds of crime </a:t>
                      </a:r>
                    </a:p>
                    <a:p>
                      <a:r>
                        <a:rPr lang="en-GB" sz="2800" dirty="0"/>
                        <a:t>13. Drugs and psychoactive substances </a:t>
                      </a:r>
                    </a:p>
                    <a:p>
                      <a:r>
                        <a:rPr lang="en-GB" sz="2800" dirty="0"/>
                        <a:t>14. Firearms, knives and other weapons </a:t>
                      </a:r>
                    </a:p>
                    <a:p>
                      <a:r>
                        <a:rPr lang="en-GB" sz="2800" dirty="0"/>
                        <a:t>15. Encouraging or assisting suicide </a:t>
                      </a:r>
                    </a:p>
                    <a:p>
                      <a:r>
                        <a:rPr lang="en-GB" sz="2800" dirty="0"/>
                        <a:t>16. Foreign interference </a:t>
                      </a:r>
                    </a:p>
                    <a:p>
                      <a:r>
                        <a:rPr lang="en-GB" sz="2800" dirty="0"/>
                        <a:t>17. Animal cruelty</a:t>
                      </a:r>
                    </a:p>
                    <a:p>
                      <a:r>
                        <a:rPr lang="en-GB" sz="2800" dirty="0"/>
                        <a:t>+ any other illegal content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41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0010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6C4AF6-154C-1E13-3EC3-BD7F3E953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UK Online Safety Act, 2023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81F39-31A4-659E-E759-B1DE3FFD1CDE}"/>
              </a:ext>
            </a:extLst>
          </p:cNvPr>
          <p:cNvSpPr>
            <a:spLocks/>
          </p:cNvSpPr>
          <p:nvPr/>
        </p:nvSpPr>
        <p:spPr>
          <a:xfrm>
            <a:off x="1323571" y="1800911"/>
            <a:ext cx="9544858" cy="421085"/>
          </a:xfrm>
          <a:prstGeom prst="rect">
            <a:avLst/>
          </a:prstGeom>
        </p:spPr>
        <p:txBody>
          <a:bodyPr/>
          <a:lstStyle/>
          <a:p>
            <a:pPr defTabSz="758952">
              <a:spcAft>
                <a:spcPts val="600"/>
              </a:spcAft>
            </a:pPr>
            <a:r>
              <a: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2800" dirty="0"/>
              <a:t>OSA</a:t>
            </a:r>
            <a:r>
              <a: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will improve the accountability of platform providers but has limits:</a:t>
            </a:r>
            <a:endParaRPr lang="en-US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4CC6E-59B4-43BE-24FE-7D90488AB4C3}"/>
              </a:ext>
            </a:extLst>
          </p:cNvPr>
          <p:cNvSpPr>
            <a:spLocks/>
          </p:cNvSpPr>
          <p:nvPr/>
        </p:nvSpPr>
        <p:spPr>
          <a:xfrm>
            <a:off x="1323570" y="2743200"/>
            <a:ext cx="9544858" cy="3409049"/>
          </a:xfrm>
          <a:prstGeom prst="rect">
            <a:avLst/>
          </a:prstGeom>
        </p:spPr>
        <p:txBody>
          <a:bodyPr/>
          <a:lstStyle/>
          <a:p>
            <a:pPr marL="426911" indent="-237173" defTabSz="75895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Risk assessments for OCSEA are specific to provider platforms</a:t>
            </a:r>
          </a:p>
          <a:p>
            <a:pPr marL="426911" indent="-237173" defTabSz="75895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is a duty to </a:t>
            </a:r>
          </a:p>
          <a:p>
            <a:pPr marL="806387" lvl="1" indent="-237173" defTabSz="758952">
              <a:spcAft>
                <a:spcPts val="600"/>
              </a:spcAft>
              <a:buFontTx/>
              <a:buChar char="-"/>
            </a:pPr>
            <a:r>
              <a: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protect children from </a:t>
            </a:r>
            <a:r>
              <a:rPr lang="en-US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encountering</a:t>
            </a:r>
            <a:r>
              <a: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harmful content</a:t>
            </a:r>
          </a:p>
          <a:p>
            <a:pPr marL="806387" lvl="1" indent="-237173" defTabSz="758952">
              <a:spcAft>
                <a:spcPts val="600"/>
              </a:spcAft>
              <a:buFontTx/>
              <a:buChar char="-"/>
            </a:pPr>
            <a:r>
              <a: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Mitigate and manage risks </a:t>
            </a:r>
            <a:r>
              <a:rPr lang="en-US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their service</a:t>
            </a:r>
          </a:p>
          <a:p>
            <a:pPr marL="426911" indent="-237173" defTabSz="75895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S122 – Providers must use ‘accredited technology’ to search for OCSEA (and other illegal) content and prevent users from encountering it</a:t>
            </a:r>
          </a:p>
        </p:txBody>
      </p:sp>
    </p:spTree>
    <p:extLst>
      <p:ext uri="{BB962C8B-B14F-4D97-AF65-F5344CB8AC3E}">
        <p14:creationId xmlns:p14="http://schemas.microsoft.com/office/powerpoint/2010/main" val="12054316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83F56B-30FF-5D56-6738-A7E50BE93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 dirty="0"/>
              <a:t>Key Issues</a:t>
            </a:r>
          </a:p>
        </p:txBody>
      </p:sp>
      <p:pic>
        <p:nvPicPr>
          <p:cNvPr id="5" name="Picture 4" descr="A 3D pattern of ring shapes connected by lines">
            <a:extLst>
              <a:ext uri="{FF2B5EF4-FFF2-40B4-BE49-F238E27FC236}">
                <a16:creationId xmlns:a16="http://schemas.microsoft.com/office/drawing/2014/main" id="{F1B541C4-C34B-293B-904F-9069C6981C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539" r="4726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4B1A7-AAEF-4FA8-9B13-78716B302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14" y="2706623"/>
            <a:ext cx="7112000" cy="4042519"/>
          </a:xfrm>
        </p:spPr>
        <p:txBody>
          <a:bodyPr>
            <a:normAutofit/>
          </a:bodyPr>
          <a:lstStyle/>
          <a:p>
            <a:pPr marL="426911" indent="-237173" defTabSz="75895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latin typeface="+mn-lt"/>
                <a:ea typeface="+mn-ea"/>
                <a:cs typeface="+mn-cs"/>
              </a:rPr>
              <a:t>No tech is 100% accurate and any attempt to circumvent encrypted services compromises the privacy of all users. </a:t>
            </a:r>
          </a:p>
          <a:p>
            <a:pPr marL="426911" indent="-237173" defTabSz="75895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latin typeface="+mn-lt"/>
                <a:ea typeface="+mn-ea"/>
                <a:cs typeface="+mn-cs"/>
              </a:rPr>
              <a:t>No government has found an effective solution</a:t>
            </a:r>
          </a:p>
          <a:p>
            <a:pPr marL="426911" indent="-237173" defTabSz="75895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latin typeface="+mn-lt"/>
                <a:ea typeface="+mn-ea"/>
                <a:cs typeface="+mn-cs"/>
              </a:rPr>
              <a:t>Providers are threatening to withdraw encrypted services from UK users</a:t>
            </a:r>
          </a:p>
          <a:p>
            <a:pPr marL="426911" indent="-237173" defTabSz="75895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latin typeface="+mn-lt"/>
                <a:ea typeface="+mn-ea"/>
                <a:cs typeface="+mn-cs"/>
              </a:rPr>
              <a:t>70+ UK and 400+ global cyber security experts challenge the mass surveillance indicated by the Online Safety Act.</a:t>
            </a:r>
            <a:endParaRPr lang="en-US" sz="24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65651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99C4B-4A08-9D2C-7D3D-7EDF09D20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4000" b="1" dirty="0"/>
              <a:t>Priorities for childhood cyber security everywhere</a:t>
            </a:r>
            <a:endParaRPr lang="en-US" sz="40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F5D9CC-0236-ACCB-1062-BE4D3C48992A}"/>
              </a:ext>
            </a:extLst>
          </p:cNvPr>
          <p:cNvSpPr>
            <a:spLocks/>
          </p:cNvSpPr>
          <p:nvPr/>
        </p:nvSpPr>
        <p:spPr>
          <a:xfrm>
            <a:off x="5286716" y="1019264"/>
            <a:ext cx="6364223" cy="280767"/>
          </a:xfrm>
          <a:prstGeom prst="rect">
            <a:avLst/>
          </a:prstGeom>
        </p:spPr>
        <p:txBody>
          <a:bodyPr/>
          <a:lstStyle/>
          <a:p>
            <a:pPr defTabSz="502920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challenges </a:t>
            </a:r>
            <a:r>
              <a:rPr lang="en-US" sz="2000" dirty="0"/>
              <a:t>for legislation 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mean more emphasis is needed offline:</a:t>
            </a:r>
            <a:endParaRPr lang="en-US" sz="2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EEDB2-EF66-D055-DF07-36C26E82FC37}"/>
              </a:ext>
            </a:extLst>
          </p:cNvPr>
          <p:cNvSpPr>
            <a:spLocks/>
          </p:cNvSpPr>
          <p:nvPr/>
        </p:nvSpPr>
        <p:spPr>
          <a:xfrm>
            <a:off x="5292622" y="1757363"/>
            <a:ext cx="6364223" cy="4572000"/>
          </a:xfrm>
          <a:prstGeom prst="rect">
            <a:avLst/>
          </a:prstGeom>
        </p:spPr>
        <p:txBody>
          <a:bodyPr/>
          <a:lstStyle/>
          <a:p>
            <a:pPr defTabSz="502920">
              <a:spcAft>
                <a:spcPts val="600"/>
              </a:spcAft>
            </a:pPr>
            <a:endParaRPr lang="en-US" sz="154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502920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service providers are to be held accountable, CSEA content must be routinely reported (currently rare)</a:t>
            </a:r>
            <a:r>
              <a:rPr lang="en-US" sz="2000" dirty="0"/>
              <a:t> </a:t>
            </a:r>
          </a:p>
          <a:p>
            <a:pPr defTabSz="502920">
              <a:spcAft>
                <a:spcPts val="600"/>
              </a:spcAft>
            </a:pPr>
            <a:endParaRPr lang="en-US" sz="2000" dirty="0"/>
          </a:p>
          <a:p>
            <a:pPr defTabSz="502920">
              <a:spcAft>
                <a:spcPts val="600"/>
              </a:spcAft>
            </a:pPr>
            <a:r>
              <a:rPr lang="en-US" sz="2000" dirty="0"/>
              <a:t>Early intervention and secondary prevention need funding urgently – is a levy the way forward?</a:t>
            </a:r>
          </a:p>
          <a:p>
            <a:pPr defTabSz="502920">
              <a:spcAft>
                <a:spcPts val="600"/>
              </a:spcAft>
            </a:pP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502920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Community based responses need to be developed that encourage reporting, and support children and parents to prevent OCSEA.</a:t>
            </a:r>
          </a:p>
          <a:p>
            <a:pPr defTabSz="502920">
              <a:spcAft>
                <a:spcPts val="600"/>
              </a:spcAft>
            </a:pPr>
            <a:endParaRPr lang="en-US" sz="2000" dirty="0"/>
          </a:p>
          <a:p>
            <a:pPr defTabSz="502920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Adopt a 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Community based Quality Standards Approach 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local sensitivity and measurable indicators. </a:t>
            </a:r>
          </a:p>
          <a:p>
            <a:pPr defTabSz="502920">
              <a:spcAft>
                <a:spcPts val="600"/>
              </a:spcAft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46965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7257</TotalTime>
  <Words>2612</Words>
  <Application>Microsoft Macintosh PowerPoint</Application>
  <PresentationFormat>Widescreen</PresentationFormat>
  <Paragraphs>259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Aptos</vt:lpstr>
      <vt:lpstr>Arial</vt:lpstr>
      <vt:lpstr>Arial</vt:lpstr>
      <vt:lpstr>Calibri</vt:lpstr>
      <vt:lpstr>Calibri Light</vt:lpstr>
      <vt:lpstr>ElsevierGulliver</vt:lpstr>
      <vt:lpstr>Google Sans</vt:lpstr>
      <vt:lpstr>Helvetica</vt:lpstr>
      <vt:lpstr>Plus Jakarta Sans</vt:lpstr>
      <vt:lpstr>Wingdings</vt:lpstr>
      <vt:lpstr>Office Theme</vt:lpstr>
      <vt:lpstr>Child sexual abuse online: The tech, the social and what it means for a cybercrime strategy.   </vt:lpstr>
      <vt:lpstr>My Background</vt:lpstr>
      <vt:lpstr>What does the international data tell us?</vt:lpstr>
      <vt:lpstr>Scale of the problem</vt:lpstr>
      <vt:lpstr>How has the CSAM threat evolved in the UK?</vt:lpstr>
      <vt:lpstr>Detection Strategies</vt:lpstr>
      <vt:lpstr>International Co-operation</vt:lpstr>
      <vt:lpstr> Prevention - OCSEA Is not homogenous  </vt:lpstr>
      <vt:lpstr>Implications</vt:lpstr>
      <vt:lpstr>Grooming</vt:lpstr>
      <vt:lpstr>Why don’t ESP’s use these solutions</vt:lpstr>
      <vt:lpstr>Characteristics of gaming that increase risk</vt:lpstr>
      <vt:lpstr>Peer on peer - material is increasing </vt:lpstr>
      <vt:lpstr>Tech Safety Solutions</vt:lpstr>
      <vt:lpstr>PowerPoint Presentation</vt:lpstr>
      <vt:lpstr>PowerPoint Presentation</vt:lpstr>
      <vt:lpstr>PowerPoint Presentation</vt:lpstr>
      <vt:lpstr>Prevention is not working well </vt:lpstr>
      <vt:lpstr>Live Streaming</vt:lpstr>
      <vt:lpstr>Sexual abuse of children in domestic and family environments</vt:lpstr>
      <vt:lpstr>Prevention in familiar territory</vt:lpstr>
      <vt:lpstr>Prevention Strategies – Public Health Approach UK</vt:lpstr>
      <vt:lpstr>Prevention</vt:lpstr>
      <vt:lpstr>Impactful Private Sector Collaborations</vt:lpstr>
      <vt:lpstr>A Human-Centric Approach</vt:lpstr>
      <vt:lpstr>How are professionals trained?</vt:lpstr>
      <vt:lpstr>Support systems for victims’ families </vt:lpstr>
      <vt:lpstr>Top 3 Strategic Priorities for Malaysia</vt:lpstr>
      <vt:lpstr>Indicators to track prevention</vt:lpstr>
      <vt:lpstr>UK Legislation</vt:lpstr>
      <vt:lpstr>UK Online Safety Act, 2023</vt:lpstr>
      <vt:lpstr>Priority Illegal Content </vt:lpstr>
      <vt:lpstr>UK Online Safety Act, 2023</vt:lpstr>
      <vt:lpstr>Key Issues</vt:lpstr>
      <vt:lpstr>Priorities for childhood cyber security everywhere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child sexual abuse online: What’s next? The tech industry’s response to child sexual abuse online</dc:title>
  <dc:creator>May-Chahal, Corinne</dc:creator>
  <cp:lastModifiedBy>May-Chahal, Corinne</cp:lastModifiedBy>
  <cp:revision>34</cp:revision>
  <dcterms:created xsi:type="dcterms:W3CDTF">2023-11-09T13:47:31Z</dcterms:created>
  <dcterms:modified xsi:type="dcterms:W3CDTF">2025-04-14T16:13:21Z</dcterms:modified>
</cp:coreProperties>
</file>