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57" r:id="rId4"/>
    <p:sldId id="260" r:id="rId5"/>
    <p:sldId id="261" r:id="rId6"/>
    <p:sldId id="259" r:id="rId7"/>
    <p:sldId id="262" r:id="rId8"/>
    <p:sldId id="263" r:id="rId9"/>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518" autoAdjust="0"/>
  </p:normalViewPr>
  <p:slideViewPr>
    <p:cSldViewPr>
      <p:cViewPr varScale="1">
        <p:scale>
          <a:sx n="66" d="100"/>
          <a:sy n="66" d="100"/>
        </p:scale>
        <p:origin x="-169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9501FD-BFD5-4A8F-AA65-F256D29636DF}" type="doc">
      <dgm:prSet loTypeId="urn:microsoft.com/office/officeart/2011/layout/HexagonRadial" loCatId="officeonline" qsTypeId="urn:microsoft.com/office/officeart/2005/8/quickstyle/simple1" qsCatId="simple" csTypeId="urn:microsoft.com/office/officeart/2005/8/colors/colorful1" csCatId="colorful" phldr="1"/>
      <dgm:spPr/>
      <dgm:t>
        <a:bodyPr/>
        <a:lstStyle/>
        <a:p>
          <a:endParaRPr lang="en-GB"/>
        </a:p>
      </dgm:t>
    </dgm:pt>
    <dgm:pt modelId="{68739B2A-5437-4758-8CCF-329B2E592A99}">
      <dgm:prSet phldrT="[Text]"/>
      <dgm:spPr/>
      <dgm:t>
        <a:bodyPr/>
        <a:lstStyle/>
        <a:p>
          <a:r>
            <a:rPr lang="en-GB" dirty="0" smtClean="0"/>
            <a:t>Donation</a:t>
          </a:r>
          <a:endParaRPr lang="en-GB" dirty="0"/>
        </a:p>
      </dgm:t>
    </dgm:pt>
    <dgm:pt modelId="{06F631FE-99B4-4B1E-A1D3-5C0B0F48E2C4}" type="parTrans" cxnId="{29492889-485D-4B6F-85E8-CA680C019BF9}">
      <dgm:prSet/>
      <dgm:spPr/>
      <dgm:t>
        <a:bodyPr/>
        <a:lstStyle/>
        <a:p>
          <a:endParaRPr lang="en-GB"/>
        </a:p>
      </dgm:t>
    </dgm:pt>
    <dgm:pt modelId="{ECF2E642-1CF9-4861-8022-1912AD32A1B8}" type="sibTrans" cxnId="{29492889-485D-4B6F-85E8-CA680C019BF9}">
      <dgm:prSet/>
      <dgm:spPr/>
      <dgm:t>
        <a:bodyPr/>
        <a:lstStyle/>
        <a:p>
          <a:endParaRPr lang="en-GB"/>
        </a:p>
      </dgm:t>
    </dgm:pt>
    <dgm:pt modelId="{739B8E18-2F80-4532-9402-9B25BFC27DAA}">
      <dgm:prSet phldrT="[Text]"/>
      <dgm:spPr/>
      <dgm:t>
        <a:bodyPr/>
        <a:lstStyle/>
        <a:p>
          <a:r>
            <a:rPr lang="en-GB" dirty="0" smtClean="0"/>
            <a:t>Altruistic</a:t>
          </a:r>
          <a:endParaRPr lang="en-GB" dirty="0"/>
        </a:p>
      </dgm:t>
    </dgm:pt>
    <dgm:pt modelId="{48A7BEC9-ED4A-4E9C-A843-5D45DCE69FE4}" type="parTrans" cxnId="{410B0B5C-629B-4331-90AD-C342A38C57A8}">
      <dgm:prSet/>
      <dgm:spPr/>
      <dgm:t>
        <a:bodyPr/>
        <a:lstStyle/>
        <a:p>
          <a:endParaRPr lang="en-GB"/>
        </a:p>
      </dgm:t>
    </dgm:pt>
    <dgm:pt modelId="{68AE3B6C-7C12-4941-B8BE-416ECCA9E994}" type="sibTrans" cxnId="{410B0B5C-629B-4331-90AD-C342A38C57A8}">
      <dgm:prSet/>
      <dgm:spPr/>
      <dgm:t>
        <a:bodyPr/>
        <a:lstStyle/>
        <a:p>
          <a:endParaRPr lang="en-GB"/>
        </a:p>
      </dgm:t>
    </dgm:pt>
    <dgm:pt modelId="{5EE29BF8-6870-4B84-A214-84FB93370FA0}">
      <dgm:prSet phldrT="[Text]"/>
      <dgm:spPr/>
      <dgm:t>
        <a:bodyPr/>
        <a:lstStyle/>
        <a:p>
          <a:r>
            <a:rPr lang="en-GB" dirty="0" smtClean="0"/>
            <a:t>Voluntary</a:t>
          </a:r>
          <a:endParaRPr lang="en-GB" dirty="0"/>
        </a:p>
      </dgm:t>
    </dgm:pt>
    <dgm:pt modelId="{39DA1158-2117-4160-9C03-15D9EE04C826}" type="parTrans" cxnId="{4842388F-B1E7-4330-BBB6-A3D416B9697C}">
      <dgm:prSet/>
      <dgm:spPr/>
      <dgm:t>
        <a:bodyPr/>
        <a:lstStyle/>
        <a:p>
          <a:endParaRPr lang="en-GB"/>
        </a:p>
      </dgm:t>
    </dgm:pt>
    <dgm:pt modelId="{3DCA8983-6F53-41A2-8046-AAD6C3698A27}" type="sibTrans" cxnId="{4842388F-B1E7-4330-BBB6-A3D416B9697C}">
      <dgm:prSet/>
      <dgm:spPr/>
      <dgm:t>
        <a:bodyPr/>
        <a:lstStyle/>
        <a:p>
          <a:endParaRPr lang="en-GB"/>
        </a:p>
      </dgm:t>
    </dgm:pt>
    <dgm:pt modelId="{E8564ACD-E393-44A8-A037-EFB7BA49D24E}">
      <dgm:prSet phldrT="[Text]"/>
      <dgm:spPr/>
      <dgm:t>
        <a:bodyPr/>
        <a:lstStyle/>
        <a:p>
          <a:r>
            <a:rPr lang="en-GB" dirty="0" smtClean="0"/>
            <a:t>Independent</a:t>
          </a:r>
          <a:endParaRPr lang="en-GB" dirty="0"/>
        </a:p>
      </dgm:t>
    </dgm:pt>
    <dgm:pt modelId="{FF49D4C0-8ACC-48C6-9B23-350124ADB144}" type="parTrans" cxnId="{8B940680-9D5F-4D57-B907-92EE59EB0CE2}">
      <dgm:prSet/>
      <dgm:spPr/>
      <dgm:t>
        <a:bodyPr/>
        <a:lstStyle/>
        <a:p>
          <a:endParaRPr lang="en-GB"/>
        </a:p>
      </dgm:t>
    </dgm:pt>
    <dgm:pt modelId="{93DDB515-226D-4C64-A141-7DD6B72DBD6D}" type="sibTrans" cxnId="{8B940680-9D5F-4D57-B907-92EE59EB0CE2}">
      <dgm:prSet/>
      <dgm:spPr/>
      <dgm:t>
        <a:bodyPr/>
        <a:lstStyle/>
        <a:p>
          <a:endParaRPr lang="en-GB"/>
        </a:p>
      </dgm:t>
    </dgm:pt>
    <dgm:pt modelId="{C908EF90-715D-4D81-89AB-CA78619E1F86}">
      <dgm:prSet phldrT="[Text]"/>
      <dgm:spPr/>
      <dgm:t>
        <a:bodyPr/>
        <a:lstStyle/>
        <a:p>
          <a:r>
            <a:rPr lang="en-GB" dirty="0" smtClean="0"/>
            <a:t>Control</a:t>
          </a:r>
          <a:endParaRPr lang="en-GB" dirty="0"/>
        </a:p>
      </dgm:t>
    </dgm:pt>
    <dgm:pt modelId="{874F83E9-782B-492F-81B5-A7881F4759C6}" type="parTrans" cxnId="{3348E7C0-ED67-4073-AC44-6D4E953D1CA6}">
      <dgm:prSet/>
      <dgm:spPr/>
      <dgm:t>
        <a:bodyPr/>
        <a:lstStyle/>
        <a:p>
          <a:endParaRPr lang="en-GB"/>
        </a:p>
      </dgm:t>
    </dgm:pt>
    <dgm:pt modelId="{5BE592D8-D50D-4207-AC1B-ADF4C4B5453D}" type="sibTrans" cxnId="{3348E7C0-ED67-4073-AC44-6D4E953D1CA6}">
      <dgm:prSet/>
      <dgm:spPr/>
      <dgm:t>
        <a:bodyPr/>
        <a:lstStyle/>
        <a:p>
          <a:endParaRPr lang="en-GB"/>
        </a:p>
      </dgm:t>
    </dgm:pt>
    <dgm:pt modelId="{A1A04B77-D734-4D84-8021-F0708486FF07}">
      <dgm:prSet phldrT="[Text]"/>
      <dgm:spPr/>
      <dgm:t>
        <a:bodyPr/>
        <a:lstStyle/>
        <a:p>
          <a:r>
            <a:rPr lang="en-GB" dirty="0" smtClean="0"/>
            <a:t>?</a:t>
          </a:r>
          <a:endParaRPr lang="en-GB" dirty="0"/>
        </a:p>
      </dgm:t>
    </dgm:pt>
    <dgm:pt modelId="{22474C8F-B69D-4576-8D58-848633E0C34B}" type="parTrans" cxnId="{685F1365-4423-4463-921F-22ED933239E1}">
      <dgm:prSet/>
      <dgm:spPr/>
    </dgm:pt>
    <dgm:pt modelId="{64256840-58D2-4791-A5B1-8DB030F8B0BE}" type="sibTrans" cxnId="{685F1365-4423-4463-921F-22ED933239E1}">
      <dgm:prSet/>
      <dgm:spPr/>
    </dgm:pt>
    <dgm:pt modelId="{55E8C001-C95E-4543-8D57-8C3D0D40D3E4}">
      <dgm:prSet phldrT="[Text]"/>
      <dgm:spPr/>
      <dgm:t>
        <a:bodyPr/>
        <a:lstStyle/>
        <a:p>
          <a:r>
            <a:rPr lang="en-GB" dirty="0" smtClean="0"/>
            <a:t>?</a:t>
          </a:r>
          <a:endParaRPr lang="en-GB" dirty="0"/>
        </a:p>
      </dgm:t>
    </dgm:pt>
    <dgm:pt modelId="{0FF97C5A-6442-42D4-9BCB-D1A8ECD954A7}" type="parTrans" cxnId="{73602447-A3D5-49FF-92CE-322329A40331}">
      <dgm:prSet/>
      <dgm:spPr/>
    </dgm:pt>
    <dgm:pt modelId="{5CEC87E3-C781-45FF-A5E3-A8258B2C0375}" type="sibTrans" cxnId="{73602447-A3D5-49FF-92CE-322329A40331}">
      <dgm:prSet/>
      <dgm:spPr/>
    </dgm:pt>
    <dgm:pt modelId="{56187BD1-7E3C-4406-8192-B7CCAEB03457}" type="pres">
      <dgm:prSet presAssocID="{649501FD-BFD5-4A8F-AA65-F256D29636DF}" presName="Name0" presStyleCnt="0">
        <dgm:presLayoutVars>
          <dgm:chMax val="1"/>
          <dgm:chPref val="1"/>
          <dgm:dir/>
          <dgm:animOne val="branch"/>
          <dgm:animLvl val="lvl"/>
        </dgm:presLayoutVars>
      </dgm:prSet>
      <dgm:spPr/>
    </dgm:pt>
    <dgm:pt modelId="{286F6261-9AD5-46C0-9418-3F6A52033CC2}" type="pres">
      <dgm:prSet presAssocID="{68739B2A-5437-4758-8CCF-329B2E592A99}" presName="Parent" presStyleLbl="node0" presStyleIdx="0" presStyleCnt="1">
        <dgm:presLayoutVars>
          <dgm:chMax val="6"/>
          <dgm:chPref val="6"/>
        </dgm:presLayoutVars>
      </dgm:prSet>
      <dgm:spPr/>
    </dgm:pt>
    <dgm:pt modelId="{4AED3FE1-A27E-44C6-B3B9-B22CA5C22BC0}" type="pres">
      <dgm:prSet presAssocID="{739B8E18-2F80-4532-9402-9B25BFC27DAA}" presName="Accent1" presStyleCnt="0"/>
      <dgm:spPr/>
    </dgm:pt>
    <dgm:pt modelId="{E83352A8-DD04-432A-AF0E-EBC12100DF58}" type="pres">
      <dgm:prSet presAssocID="{739B8E18-2F80-4532-9402-9B25BFC27DAA}" presName="Accent" presStyleLbl="bgShp" presStyleIdx="0" presStyleCnt="6"/>
      <dgm:spPr/>
    </dgm:pt>
    <dgm:pt modelId="{60F6E3D8-501A-4CD6-B27C-EC73A24913EB}" type="pres">
      <dgm:prSet presAssocID="{739B8E18-2F80-4532-9402-9B25BFC27DAA}" presName="Child1" presStyleLbl="node1" presStyleIdx="0" presStyleCnt="6">
        <dgm:presLayoutVars>
          <dgm:chMax val="0"/>
          <dgm:chPref val="0"/>
          <dgm:bulletEnabled val="1"/>
        </dgm:presLayoutVars>
      </dgm:prSet>
      <dgm:spPr/>
      <dgm:t>
        <a:bodyPr/>
        <a:lstStyle/>
        <a:p>
          <a:endParaRPr lang="en-GB"/>
        </a:p>
      </dgm:t>
    </dgm:pt>
    <dgm:pt modelId="{553FDE4E-9FC8-4DF7-BC55-2F7FBBE5025B}" type="pres">
      <dgm:prSet presAssocID="{5EE29BF8-6870-4B84-A214-84FB93370FA0}" presName="Accent2" presStyleCnt="0"/>
      <dgm:spPr/>
    </dgm:pt>
    <dgm:pt modelId="{AA1CE4C7-1E85-404D-A5A4-E66A9FF4A77C}" type="pres">
      <dgm:prSet presAssocID="{5EE29BF8-6870-4B84-A214-84FB93370FA0}" presName="Accent" presStyleLbl="bgShp" presStyleIdx="1" presStyleCnt="6"/>
      <dgm:spPr/>
    </dgm:pt>
    <dgm:pt modelId="{2E1F1B37-B4DC-4EBA-86B1-E3B6EC7C4ECA}" type="pres">
      <dgm:prSet presAssocID="{5EE29BF8-6870-4B84-A214-84FB93370FA0}" presName="Child2" presStyleLbl="node1" presStyleIdx="1" presStyleCnt="6">
        <dgm:presLayoutVars>
          <dgm:chMax val="0"/>
          <dgm:chPref val="0"/>
          <dgm:bulletEnabled val="1"/>
        </dgm:presLayoutVars>
      </dgm:prSet>
      <dgm:spPr/>
      <dgm:t>
        <a:bodyPr/>
        <a:lstStyle/>
        <a:p>
          <a:endParaRPr lang="en-GB"/>
        </a:p>
      </dgm:t>
    </dgm:pt>
    <dgm:pt modelId="{E68A9068-0295-4BA2-B5B0-4A8CCD6EFFC7}" type="pres">
      <dgm:prSet presAssocID="{E8564ACD-E393-44A8-A037-EFB7BA49D24E}" presName="Accent3" presStyleCnt="0"/>
      <dgm:spPr/>
    </dgm:pt>
    <dgm:pt modelId="{319CA25C-C046-4B00-A974-989AE117AC0A}" type="pres">
      <dgm:prSet presAssocID="{E8564ACD-E393-44A8-A037-EFB7BA49D24E}" presName="Accent" presStyleLbl="bgShp" presStyleIdx="2" presStyleCnt="6"/>
      <dgm:spPr/>
    </dgm:pt>
    <dgm:pt modelId="{C7B57C42-85BF-4727-BB8A-EC9C81EFD3BD}" type="pres">
      <dgm:prSet presAssocID="{E8564ACD-E393-44A8-A037-EFB7BA49D24E}" presName="Child3" presStyleLbl="node1" presStyleIdx="2" presStyleCnt="6">
        <dgm:presLayoutVars>
          <dgm:chMax val="0"/>
          <dgm:chPref val="0"/>
          <dgm:bulletEnabled val="1"/>
        </dgm:presLayoutVars>
      </dgm:prSet>
      <dgm:spPr/>
    </dgm:pt>
    <dgm:pt modelId="{46388EB2-798D-431C-89D8-6AE8508270DB}" type="pres">
      <dgm:prSet presAssocID="{C908EF90-715D-4D81-89AB-CA78619E1F86}" presName="Accent4" presStyleCnt="0"/>
      <dgm:spPr/>
    </dgm:pt>
    <dgm:pt modelId="{2D3309AA-A30A-417B-ACFE-E719E3032A08}" type="pres">
      <dgm:prSet presAssocID="{C908EF90-715D-4D81-89AB-CA78619E1F86}" presName="Accent" presStyleLbl="bgShp" presStyleIdx="3" presStyleCnt="6"/>
      <dgm:spPr/>
    </dgm:pt>
    <dgm:pt modelId="{B387ABAE-7126-4C16-8DF2-05240F00C563}" type="pres">
      <dgm:prSet presAssocID="{C908EF90-715D-4D81-89AB-CA78619E1F86}" presName="Child4" presStyleLbl="node1" presStyleIdx="3" presStyleCnt="6">
        <dgm:presLayoutVars>
          <dgm:chMax val="0"/>
          <dgm:chPref val="0"/>
          <dgm:bulletEnabled val="1"/>
        </dgm:presLayoutVars>
      </dgm:prSet>
      <dgm:spPr/>
      <dgm:t>
        <a:bodyPr/>
        <a:lstStyle/>
        <a:p>
          <a:endParaRPr lang="en-GB"/>
        </a:p>
      </dgm:t>
    </dgm:pt>
    <dgm:pt modelId="{5FB8C07B-3E2D-4324-BDCD-0653B7D00333}" type="pres">
      <dgm:prSet presAssocID="{55E8C001-C95E-4543-8D57-8C3D0D40D3E4}" presName="Accent5" presStyleCnt="0"/>
      <dgm:spPr/>
    </dgm:pt>
    <dgm:pt modelId="{3AC141D9-3EC5-4358-A1DD-BC23207D8EF1}" type="pres">
      <dgm:prSet presAssocID="{55E8C001-C95E-4543-8D57-8C3D0D40D3E4}" presName="Accent" presStyleLbl="bgShp" presStyleIdx="4" presStyleCnt="6"/>
      <dgm:spPr/>
    </dgm:pt>
    <dgm:pt modelId="{74114859-AADF-4277-A35F-E7784B02900C}" type="pres">
      <dgm:prSet presAssocID="{55E8C001-C95E-4543-8D57-8C3D0D40D3E4}" presName="Child5" presStyleLbl="node1" presStyleIdx="4" presStyleCnt="6">
        <dgm:presLayoutVars>
          <dgm:chMax val="0"/>
          <dgm:chPref val="0"/>
          <dgm:bulletEnabled val="1"/>
        </dgm:presLayoutVars>
      </dgm:prSet>
      <dgm:spPr/>
    </dgm:pt>
    <dgm:pt modelId="{17D4F696-4F80-4F0C-97FF-2E0BE8EDA5DE}" type="pres">
      <dgm:prSet presAssocID="{A1A04B77-D734-4D84-8021-F0708486FF07}" presName="Accent6" presStyleCnt="0"/>
      <dgm:spPr/>
    </dgm:pt>
    <dgm:pt modelId="{3177A161-BB69-4860-A128-B1FCB311280B}" type="pres">
      <dgm:prSet presAssocID="{A1A04B77-D734-4D84-8021-F0708486FF07}" presName="Accent" presStyleLbl="bgShp" presStyleIdx="5" presStyleCnt="6"/>
      <dgm:spPr/>
    </dgm:pt>
    <dgm:pt modelId="{AFD32308-E888-4099-BA81-AE43A87943B0}" type="pres">
      <dgm:prSet presAssocID="{A1A04B77-D734-4D84-8021-F0708486FF07}" presName="Child6" presStyleLbl="node1" presStyleIdx="5" presStyleCnt="6">
        <dgm:presLayoutVars>
          <dgm:chMax val="0"/>
          <dgm:chPref val="0"/>
          <dgm:bulletEnabled val="1"/>
        </dgm:presLayoutVars>
      </dgm:prSet>
      <dgm:spPr/>
    </dgm:pt>
  </dgm:ptLst>
  <dgm:cxnLst>
    <dgm:cxn modelId="{DBEE6B1F-5663-4174-81E5-F0D4BC8607DD}" type="presOf" srcId="{739B8E18-2F80-4532-9402-9B25BFC27DAA}" destId="{60F6E3D8-501A-4CD6-B27C-EC73A24913EB}" srcOrd="0" destOrd="0" presId="urn:microsoft.com/office/officeart/2011/layout/HexagonRadial"/>
    <dgm:cxn modelId="{012DA76E-80A6-449A-9655-CF62B897FB07}" type="presOf" srcId="{5EE29BF8-6870-4B84-A214-84FB93370FA0}" destId="{2E1F1B37-B4DC-4EBA-86B1-E3B6EC7C4ECA}" srcOrd="0" destOrd="0" presId="urn:microsoft.com/office/officeart/2011/layout/HexagonRadial"/>
    <dgm:cxn modelId="{8B940680-9D5F-4D57-B907-92EE59EB0CE2}" srcId="{68739B2A-5437-4758-8CCF-329B2E592A99}" destId="{E8564ACD-E393-44A8-A037-EFB7BA49D24E}" srcOrd="2" destOrd="0" parTransId="{FF49D4C0-8ACC-48C6-9B23-350124ADB144}" sibTransId="{93DDB515-226D-4C64-A141-7DD6B72DBD6D}"/>
    <dgm:cxn modelId="{3348E7C0-ED67-4073-AC44-6D4E953D1CA6}" srcId="{68739B2A-5437-4758-8CCF-329B2E592A99}" destId="{C908EF90-715D-4D81-89AB-CA78619E1F86}" srcOrd="3" destOrd="0" parTransId="{874F83E9-782B-492F-81B5-A7881F4759C6}" sibTransId="{5BE592D8-D50D-4207-AC1B-ADF4C4B5453D}"/>
    <dgm:cxn modelId="{789985A0-D1A3-4294-A54D-0D62C5C002D3}" type="presOf" srcId="{55E8C001-C95E-4543-8D57-8C3D0D40D3E4}" destId="{74114859-AADF-4277-A35F-E7784B02900C}" srcOrd="0" destOrd="0" presId="urn:microsoft.com/office/officeart/2011/layout/HexagonRadial"/>
    <dgm:cxn modelId="{FA22A74C-387E-42C1-A984-05B9498F23E3}" type="presOf" srcId="{E8564ACD-E393-44A8-A037-EFB7BA49D24E}" destId="{C7B57C42-85BF-4727-BB8A-EC9C81EFD3BD}" srcOrd="0" destOrd="0" presId="urn:microsoft.com/office/officeart/2011/layout/HexagonRadial"/>
    <dgm:cxn modelId="{DFCA2107-7DF9-4525-B207-520D9E0F3131}" type="presOf" srcId="{A1A04B77-D734-4D84-8021-F0708486FF07}" destId="{AFD32308-E888-4099-BA81-AE43A87943B0}" srcOrd="0" destOrd="0" presId="urn:microsoft.com/office/officeart/2011/layout/HexagonRadial"/>
    <dgm:cxn modelId="{73602447-A3D5-49FF-92CE-322329A40331}" srcId="{68739B2A-5437-4758-8CCF-329B2E592A99}" destId="{55E8C001-C95E-4543-8D57-8C3D0D40D3E4}" srcOrd="4" destOrd="0" parTransId="{0FF97C5A-6442-42D4-9BCB-D1A8ECD954A7}" sibTransId="{5CEC87E3-C781-45FF-A5E3-A8258B2C0375}"/>
    <dgm:cxn modelId="{D3C9D676-783A-4075-8BA8-AF8E7C817AD4}" type="presOf" srcId="{68739B2A-5437-4758-8CCF-329B2E592A99}" destId="{286F6261-9AD5-46C0-9418-3F6A52033CC2}" srcOrd="0" destOrd="0" presId="urn:microsoft.com/office/officeart/2011/layout/HexagonRadial"/>
    <dgm:cxn modelId="{685F1365-4423-4463-921F-22ED933239E1}" srcId="{68739B2A-5437-4758-8CCF-329B2E592A99}" destId="{A1A04B77-D734-4D84-8021-F0708486FF07}" srcOrd="5" destOrd="0" parTransId="{22474C8F-B69D-4576-8D58-848633E0C34B}" sibTransId="{64256840-58D2-4791-A5B1-8DB030F8B0BE}"/>
    <dgm:cxn modelId="{8E60C293-55F1-4887-8C62-53770A8006A2}" type="presOf" srcId="{C908EF90-715D-4D81-89AB-CA78619E1F86}" destId="{B387ABAE-7126-4C16-8DF2-05240F00C563}" srcOrd="0" destOrd="0" presId="urn:microsoft.com/office/officeart/2011/layout/HexagonRadial"/>
    <dgm:cxn modelId="{4842388F-B1E7-4330-BBB6-A3D416B9697C}" srcId="{68739B2A-5437-4758-8CCF-329B2E592A99}" destId="{5EE29BF8-6870-4B84-A214-84FB93370FA0}" srcOrd="1" destOrd="0" parTransId="{39DA1158-2117-4160-9C03-15D9EE04C826}" sibTransId="{3DCA8983-6F53-41A2-8046-AAD6C3698A27}"/>
    <dgm:cxn modelId="{E2E646F8-70FA-4672-9C2C-E753A8E629FA}" type="presOf" srcId="{649501FD-BFD5-4A8F-AA65-F256D29636DF}" destId="{56187BD1-7E3C-4406-8192-B7CCAEB03457}" srcOrd="0" destOrd="0" presId="urn:microsoft.com/office/officeart/2011/layout/HexagonRadial"/>
    <dgm:cxn modelId="{29492889-485D-4B6F-85E8-CA680C019BF9}" srcId="{649501FD-BFD5-4A8F-AA65-F256D29636DF}" destId="{68739B2A-5437-4758-8CCF-329B2E592A99}" srcOrd="0" destOrd="0" parTransId="{06F631FE-99B4-4B1E-A1D3-5C0B0F48E2C4}" sibTransId="{ECF2E642-1CF9-4861-8022-1912AD32A1B8}"/>
    <dgm:cxn modelId="{410B0B5C-629B-4331-90AD-C342A38C57A8}" srcId="{68739B2A-5437-4758-8CCF-329B2E592A99}" destId="{739B8E18-2F80-4532-9402-9B25BFC27DAA}" srcOrd="0" destOrd="0" parTransId="{48A7BEC9-ED4A-4E9C-A843-5D45DCE69FE4}" sibTransId="{68AE3B6C-7C12-4941-B8BE-416ECCA9E994}"/>
    <dgm:cxn modelId="{2E2E7B58-B02E-420D-A880-EB1DC8D84CB0}" type="presParOf" srcId="{56187BD1-7E3C-4406-8192-B7CCAEB03457}" destId="{286F6261-9AD5-46C0-9418-3F6A52033CC2}" srcOrd="0" destOrd="0" presId="urn:microsoft.com/office/officeart/2011/layout/HexagonRadial"/>
    <dgm:cxn modelId="{D01DAE4D-1BBD-452C-ADF5-0FAFBFD15008}" type="presParOf" srcId="{56187BD1-7E3C-4406-8192-B7CCAEB03457}" destId="{4AED3FE1-A27E-44C6-B3B9-B22CA5C22BC0}" srcOrd="1" destOrd="0" presId="urn:microsoft.com/office/officeart/2011/layout/HexagonRadial"/>
    <dgm:cxn modelId="{AFCA6EAE-0FDA-43D5-8EC5-BF9DE4690BB4}" type="presParOf" srcId="{4AED3FE1-A27E-44C6-B3B9-B22CA5C22BC0}" destId="{E83352A8-DD04-432A-AF0E-EBC12100DF58}" srcOrd="0" destOrd="0" presId="urn:microsoft.com/office/officeart/2011/layout/HexagonRadial"/>
    <dgm:cxn modelId="{16D31C42-3F21-494C-A8A1-C698B6CBFB23}" type="presParOf" srcId="{56187BD1-7E3C-4406-8192-B7CCAEB03457}" destId="{60F6E3D8-501A-4CD6-B27C-EC73A24913EB}" srcOrd="2" destOrd="0" presId="urn:microsoft.com/office/officeart/2011/layout/HexagonRadial"/>
    <dgm:cxn modelId="{6A8F226B-DC07-48CE-BDC9-70591939AB6D}" type="presParOf" srcId="{56187BD1-7E3C-4406-8192-B7CCAEB03457}" destId="{553FDE4E-9FC8-4DF7-BC55-2F7FBBE5025B}" srcOrd="3" destOrd="0" presId="urn:microsoft.com/office/officeart/2011/layout/HexagonRadial"/>
    <dgm:cxn modelId="{A9063FE4-77C3-4531-9406-96AC5BAE2E7D}" type="presParOf" srcId="{553FDE4E-9FC8-4DF7-BC55-2F7FBBE5025B}" destId="{AA1CE4C7-1E85-404D-A5A4-E66A9FF4A77C}" srcOrd="0" destOrd="0" presId="urn:microsoft.com/office/officeart/2011/layout/HexagonRadial"/>
    <dgm:cxn modelId="{B4DD699D-B2A1-448C-AAC3-0CD67B0875F8}" type="presParOf" srcId="{56187BD1-7E3C-4406-8192-B7CCAEB03457}" destId="{2E1F1B37-B4DC-4EBA-86B1-E3B6EC7C4ECA}" srcOrd="4" destOrd="0" presId="urn:microsoft.com/office/officeart/2011/layout/HexagonRadial"/>
    <dgm:cxn modelId="{C53C1362-6E14-49ED-AA0C-047B4F13EF05}" type="presParOf" srcId="{56187BD1-7E3C-4406-8192-B7CCAEB03457}" destId="{E68A9068-0295-4BA2-B5B0-4A8CCD6EFFC7}" srcOrd="5" destOrd="0" presId="urn:microsoft.com/office/officeart/2011/layout/HexagonRadial"/>
    <dgm:cxn modelId="{6860BC61-B111-4DD5-B556-3D1A6D846A91}" type="presParOf" srcId="{E68A9068-0295-4BA2-B5B0-4A8CCD6EFFC7}" destId="{319CA25C-C046-4B00-A974-989AE117AC0A}" srcOrd="0" destOrd="0" presId="urn:microsoft.com/office/officeart/2011/layout/HexagonRadial"/>
    <dgm:cxn modelId="{3B8A045A-7F29-4331-8463-1C2C6B94F298}" type="presParOf" srcId="{56187BD1-7E3C-4406-8192-B7CCAEB03457}" destId="{C7B57C42-85BF-4727-BB8A-EC9C81EFD3BD}" srcOrd="6" destOrd="0" presId="urn:microsoft.com/office/officeart/2011/layout/HexagonRadial"/>
    <dgm:cxn modelId="{7ACA7D0B-63D5-4A9F-BE4C-9CE5A4809E3D}" type="presParOf" srcId="{56187BD1-7E3C-4406-8192-B7CCAEB03457}" destId="{46388EB2-798D-431C-89D8-6AE8508270DB}" srcOrd="7" destOrd="0" presId="urn:microsoft.com/office/officeart/2011/layout/HexagonRadial"/>
    <dgm:cxn modelId="{AC54C440-66E4-4EED-B8BE-236B3F9CEAE3}" type="presParOf" srcId="{46388EB2-798D-431C-89D8-6AE8508270DB}" destId="{2D3309AA-A30A-417B-ACFE-E719E3032A08}" srcOrd="0" destOrd="0" presId="urn:microsoft.com/office/officeart/2011/layout/HexagonRadial"/>
    <dgm:cxn modelId="{F9D5854D-C2BE-4B23-A3F7-A4C41EE1C2CA}" type="presParOf" srcId="{56187BD1-7E3C-4406-8192-B7CCAEB03457}" destId="{B387ABAE-7126-4C16-8DF2-05240F00C563}" srcOrd="8" destOrd="0" presId="urn:microsoft.com/office/officeart/2011/layout/HexagonRadial"/>
    <dgm:cxn modelId="{C392D362-CE24-4783-A199-A67785F32D7D}" type="presParOf" srcId="{56187BD1-7E3C-4406-8192-B7CCAEB03457}" destId="{5FB8C07B-3E2D-4324-BDCD-0653B7D00333}" srcOrd="9" destOrd="0" presId="urn:microsoft.com/office/officeart/2011/layout/HexagonRadial"/>
    <dgm:cxn modelId="{9DDBB610-D9A6-4CC0-807C-B2042E6431B2}" type="presParOf" srcId="{5FB8C07B-3E2D-4324-BDCD-0653B7D00333}" destId="{3AC141D9-3EC5-4358-A1DD-BC23207D8EF1}" srcOrd="0" destOrd="0" presId="urn:microsoft.com/office/officeart/2011/layout/HexagonRadial"/>
    <dgm:cxn modelId="{670E2617-88C2-414D-B103-76CAD91190B5}" type="presParOf" srcId="{56187BD1-7E3C-4406-8192-B7CCAEB03457}" destId="{74114859-AADF-4277-A35F-E7784B02900C}" srcOrd="10" destOrd="0" presId="urn:microsoft.com/office/officeart/2011/layout/HexagonRadial"/>
    <dgm:cxn modelId="{FE7A7C76-0A9B-47CB-8E58-77311DC066FF}" type="presParOf" srcId="{56187BD1-7E3C-4406-8192-B7CCAEB03457}" destId="{17D4F696-4F80-4F0C-97FF-2E0BE8EDA5DE}" srcOrd="11" destOrd="0" presId="urn:microsoft.com/office/officeart/2011/layout/HexagonRadial"/>
    <dgm:cxn modelId="{7AC2B017-8484-452F-8A75-90F62EA5B662}" type="presParOf" srcId="{17D4F696-4F80-4F0C-97FF-2E0BE8EDA5DE}" destId="{3177A161-BB69-4860-A128-B1FCB311280B}" srcOrd="0" destOrd="0" presId="urn:microsoft.com/office/officeart/2011/layout/HexagonRadial"/>
    <dgm:cxn modelId="{3FFFEFE7-F1FC-470F-B31C-F816554A02BA}" type="presParOf" srcId="{56187BD1-7E3C-4406-8192-B7CCAEB03457}" destId="{AFD32308-E888-4099-BA81-AE43A87943B0}"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6F6261-9AD5-46C0-9418-3F6A52033CC2}">
      <dsp:nvSpPr>
        <dsp:cNvPr id="0" name=""/>
        <dsp:cNvSpPr/>
      </dsp:nvSpPr>
      <dsp:spPr>
        <a:xfrm>
          <a:off x="2730176" y="1765463"/>
          <a:ext cx="2243980" cy="194113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t>Donation</a:t>
          </a:r>
          <a:endParaRPr lang="en-GB" sz="1700" kern="1200" dirty="0"/>
        </a:p>
      </dsp:txBody>
      <dsp:txXfrm>
        <a:off x="3102035" y="2087136"/>
        <a:ext cx="1500262" cy="1297788"/>
      </dsp:txXfrm>
    </dsp:sp>
    <dsp:sp modelId="{AA1CE4C7-1E85-404D-A5A4-E66A9FF4A77C}">
      <dsp:nvSpPr>
        <dsp:cNvPr id="0" name=""/>
        <dsp:cNvSpPr/>
      </dsp:nvSpPr>
      <dsp:spPr>
        <a:xfrm>
          <a:off x="4135339" y="836761"/>
          <a:ext cx="846647" cy="72949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F6E3D8-501A-4CD6-B27C-EC73A24913EB}">
      <dsp:nvSpPr>
        <dsp:cNvPr id="0" name=""/>
        <dsp:cNvSpPr/>
      </dsp:nvSpPr>
      <dsp:spPr>
        <a:xfrm>
          <a:off x="2936879" y="0"/>
          <a:ext cx="1838926" cy="1590887"/>
        </a:xfrm>
        <a:prstGeom prst="hexagon">
          <a:avLst>
            <a:gd name="adj" fmla="val 2857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t>Altruistic</a:t>
          </a:r>
          <a:endParaRPr lang="en-GB" sz="1700" kern="1200" dirty="0"/>
        </a:p>
      </dsp:txBody>
      <dsp:txXfrm>
        <a:off x="3241628" y="263644"/>
        <a:ext cx="1229428" cy="1063599"/>
      </dsp:txXfrm>
    </dsp:sp>
    <dsp:sp modelId="{319CA25C-C046-4B00-A974-989AE117AC0A}">
      <dsp:nvSpPr>
        <dsp:cNvPr id="0" name=""/>
        <dsp:cNvSpPr/>
      </dsp:nvSpPr>
      <dsp:spPr>
        <a:xfrm>
          <a:off x="5123442" y="2200535"/>
          <a:ext cx="846647" cy="72949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1F1B37-B4DC-4EBA-86B1-E3B6EC7C4ECA}">
      <dsp:nvSpPr>
        <dsp:cNvPr id="0" name=""/>
        <dsp:cNvSpPr/>
      </dsp:nvSpPr>
      <dsp:spPr>
        <a:xfrm>
          <a:off x="4623388" y="978502"/>
          <a:ext cx="1838926" cy="1590887"/>
        </a:xfrm>
        <a:prstGeom prst="hexagon">
          <a:avLst>
            <a:gd name="adj" fmla="val 2857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t>Voluntary</a:t>
          </a:r>
          <a:endParaRPr lang="en-GB" sz="1700" kern="1200" dirty="0"/>
        </a:p>
      </dsp:txBody>
      <dsp:txXfrm>
        <a:off x="4928137" y="1242146"/>
        <a:ext cx="1229428" cy="1063599"/>
      </dsp:txXfrm>
    </dsp:sp>
    <dsp:sp modelId="{2D3309AA-A30A-417B-ACFE-E719E3032A08}">
      <dsp:nvSpPr>
        <dsp:cNvPr id="0" name=""/>
        <dsp:cNvSpPr/>
      </dsp:nvSpPr>
      <dsp:spPr>
        <a:xfrm>
          <a:off x="4437042" y="3739980"/>
          <a:ext cx="846647" cy="72949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B57C42-85BF-4727-BB8A-EC9C81EFD3BD}">
      <dsp:nvSpPr>
        <dsp:cNvPr id="0" name=""/>
        <dsp:cNvSpPr/>
      </dsp:nvSpPr>
      <dsp:spPr>
        <a:xfrm>
          <a:off x="4623388" y="2902124"/>
          <a:ext cx="1838926" cy="1590887"/>
        </a:xfrm>
        <a:prstGeom prst="hexagon">
          <a:avLst>
            <a:gd name="adj" fmla="val 2857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t>Independent</a:t>
          </a:r>
          <a:endParaRPr lang="en-GB" sz="1700" kern="1200" dirty="0"/>
        </a:p>
      </dsp:txBody>
      <dsp:txXfrm>
        <a:off x="4928137" y="3165768"/>
        <a:ext cx="1229428" cy="1063599"/>
      </dsp:txXfrm>
    </dsp:sp>
    <dsp:sp modelId="{3AC141D9-3EC5-4358-A1DD-BC23207D8EF1}">
      <dsp:nvSpPr>
        <dsp:cNvPr id="0" name=""/>
        <dsp:cNvSpPr/>
      </dsp:nvSpPr>
      <dsp:spPr>
        <a:xfrm>
          <a:off x="2734352" y="3899780"/>
          <a:ext cx="846647" cy="72949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87ABAE-7126-4C16-8DF2-05240F00C563}">
      <dsp:nvSpPr>
        <dsp:cNvPr id="0" name=""/>
        <dsp:cNvSpPr/>
      </dsp:nvSpPr>
      <dsp:spPr>
        <a:xfrm>
          <a:off x="2936879" y="3881720"/>
          <a:ext cx="1838926" cy="1590887"/>
        </a:xfrm>
        <a:prstGeom prst="hexagon">
          <a:avLst>
            <a:gd name="adj" fmla="val 2857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t>Control</a:t>
          </a:r>
          <a:endParaRPr lang="en-GB" sz="1700" kern="1200" dirty="0"/>
        </a:p>
      </dsp:txBody>
      <dsp:txXfrm>
        <a:off x="3241628" y="4145364"/>
        <a:ext cx="1229428" cy="1063599"/>
      </dsp:txXfrm>
    </dsp:sp>
    <dsp:sp modelId="{3177A161-BB69-4860-A128-B1FCB311280B}">
      <dsp:nvSpPr>
        <dsp:cNvPr id="0" name=""/>
        <dsp:cNvSpPr/>
      </dsp:nvSpPr>
      <dsp:spPr>
        <a:xfrm>
          <a:off x="1730068" y="2536553"/>
          <a:ext cx="846647" cy="72949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114859-AADF-4277-A35F-E7784B02900C}">
      <dsp:nvSpPr>
        <dsp:cNvPr id="0" name=""/>
        <dsp:cNvSpPr/>
      </dsp:nvSpPr>
      <dsp:spPr>
        <a:xfrm>
          <a:off x="1242541" y="2903218"/>
          <a:ext cx="1838926" cy="1590887"/>
        </a:xfrm>
        <a:prstGeom prst="hexagon">
          <a:avLst>
            <a:gd name="adj" fmla="val 2857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t>?</a:t>
          </a:r>
          <a:endParaRPr lang="en-GB" sz="1700" kern="1200" dirty="0"/>
        </a:p>
      </dsp:txBody>
      <dsp:txXfrm>
        <a:off x="1547290" y="3166862"/>
        <a:ext cx="1229428" cy="1063599"/>
      </dsp:txXfrm>
    </dsp:sp>
    <dsp:sp modelId="{AFD32308-E888-4099-BA81-AE43A87943B0}">
      <dsp:nvSpPr>
        <dsp:cNvPr id="0" name=""/>
        <dsp:cNvSpPr/>
      </dsp:nvSpPr>
      <dsp:spPr>
        <a:xfrm>
          <a:off x="1242541" y="976313"/>
          <a:ext cx="1838926" cy="1590887"/>
        </a:xfrm>
        <a:prstGeom prst="hexagon">
          <a:avLst>
            <a:gd name="adj" fmla="val 2857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t>?</a:t>
          </a:r>
          <a:endParaRPr lang="en-GB" sz="1700" kern="1200" dirty="0"/>
        </a:p>
      </dsp:txBody>
      <dsp:txXfrm>
        <a:off x="1547290" y="1239957"/>
        <a:ext cx="1229428" cy="1063599"/>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6478A947-8EFB-4789-BAA6-544ECE821A37}" type="datetimeFigureOut">
              <a:rPr lang="en-GB" smtClean="0"/>
              <a:t>12/12/2014</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F8EEB5D1-81A2-4271-8047-C246211A5D97}" type="slidenum">
              <a:rPr lang="en-GB" smtClean="0"/>
              <a:t>‹#›</a:t>
            </a:fld>
            <a:endParaRPr lang="en-GB"/>
          </a:p>
        </p:txBody>
      </p:sp>
    </p:spTree>
    <p:extLst>
      <p:ext uri="{BB962C8B-B14F-4D97-AF65-F5344CB8AC3E}">
        <p14:creationId xmlns:p14="http://schemas.microsoft.com/office/powerpoint/2010/main" val="3490482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8EEB5D1-81A2-4271-8047-C246211A5D97}" type="slidenum">
              <a:rPr lang="en-GB" smtClean="0"/>
              <a:t>1</a:t>
            </a:fld>
            <a:endParaRPr lang="en-GB"/>
          </a:p>
        </p:txBody>
      </p:sp>
    </p:spTree>
    <p:extLst>
      <p:ext uri="{BB962C8B-B14F-4D97-AF65-F5344CB8AC3E}">
        <p14:creationId xmlns:p14="http://schemas.microsoft.com/office/powerpoint/2010/main" val="2177973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Throughout my research, when writing publications, I have always felt compelled to read and referenced Richard </a:t>
            </a:r>
            <a:r>
              <a:rPr lang="en-GB" sz="1200" kern="1200" dirty="0" err="1" smtClean="0">
                <a:solidFill>
                  <a:schemeClr val="tx1"/>
                </a:solidFill>
                <a:effectLst/>
                <a:latin typeface="+mn-lt"/>
                <a:ea typeface="+mn-ea"/>
                <a:cs typeface="+mn-cs"/>
              </a:rPr>
              <a:t>Titmuss</a:t>
            </a:r>
            <a:r>
              <a:rPr lang="en-GB" sz="1200" kern="1200" dirty="0" smtClean="0">
                <a:solidFill>
                  <a:schemeClr val="tx1"/>
                </a:solidFill>
                <a:effectLst/>
                <a:latin typeface="+mn-lt"/>
                <a:ea typeface="+mn-ea"/>
                <a:cs typeface="+mn-cs"/>
              </a:rPr>
              <a:t>’ work. Even now, the thought of running a conference on donation and not mentioning The Gift Relationship published by </a:t>
            </a:r>
            <a:r>
              <a:rPr lang="en-GB" sz="1200" kern="1200" dirty="0" err="1" smtClean="0">
                <a:solidFill>
                  <a:schemeClr val="tx1"/>
                </a:solidFill>
                <a:effectLst/>
                <a:latin typeface="+mn-lt"/>
                <a:ea typeface="+mn-ea"/>
                <a:cs typeface="+mn-cs"/>
              </a:rPr>
              <a:t>Titmuss</a:t>
            </a:r>
            <a:r>
              <a:rPr lang="en-GB" sz="1200" kern="1200" dirty="0" smtClean="0">
                <a:solidFill>
                  <a:schemeClr val="tx1"/>
                </a:solidFill>
                <a:effectLst/>
                <a:latin typeface="+mn-lt"/>
                <a:ea typeface="+mn-ea"/>
                <a:cs typeface="+mn-cs"/>
              </a:rPr>
              <a:t> on blood donation in 1970 would seem unthinkable!  Type in the word ‘donation’ in google scholar and up pops articles using </a:t>
            </a:r>
            <a:r>
              <a:rPr lang="en-GB" sz="1200" kern="1200" dirty="0" err="1" smtClean="0">
                <a:solidFill>
                  <a:schemeClr val="tx1"/>
                </a:solidFill>
                <a:effectLst/>
                <a:latin typeface="+mn-lt"/>
                <a:ea typeface="+mn-ea"/>
                <a:cs typeface="+mn-cs"/>
              </a:rPr>
              <a:t>Titmuss</a:t>
            </a:r>
            <a:r>
              <a:rPr lang="en-GB" sz="1200" kern="1200" dirty="0" smtClean="0">
                <a:solidFill>
                  <a:schemeClr val="tx1"/>
                </a:solidFill>
                <a:effectLst/>
                <a:latin typeface="+mn-lt"/>
                <a:ea typeface="+mn-ea"/>
                <a:cs typeface="+mn-cs"/>
              </a:rPr>
              <a:t> and the idea of donation being an altruistic gesture.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Is </a:t>
            </a:r>
            <a:r>
              <a:rPr lang="en-GB" sz="1200" kern="1200" dirty="0" err="1" smtClean="0">
                <a:solidFill>
                  <a:schemeClr val="tx1"/>
                </a:solidFill>
                <a:effectLst/>
                <a:latin typeface="+mn-lt"/>
                <a:ea typeface="+mn-ea"/>
                <a:cs typeface="+mn-cs"/>
              </a:rPr>
              <a:t>Titmuss</a:t>
            </a:r>
            <a:r>
              <a:rPr lang="en-GB" sz="1200" kern="1200" dirty="0" smtClean="0">
                <a:solidFill>
                  <a:schemeClr val="tx1"/>
                </a:solidFill>
                <a:effectLst/>
                <a:latin typeface="+mn-lt"/>
                <a:ea typeface="+mn-ea"/>
                <a:cs typeface="+mn-cs"/>
              </a:rPr>
              <a:t>’ work the only way to theorise donation? Is</a:t>
            </a:r>
            <a:r>
              <a:rPr lang="en-GB" sz="1200" kern="1200" baseline="0" dirty="0" smtClean="0">
                <a:solidFill>
                  <a:schemeClr val="tx1"/>
                </a:solidFill>
                <a:effectLst/>
                <a:latin typeface="+mn-lt"/>
                <a:ea typeface="+mn-ea"/>
                <a:cs typeface="+mn-cs"/>
              </a:rPr>
              <a:t> it possible to treat donation as a homogenous entity and therefore apply a theory which relates to all types of donation?</a:t>
            </a:r>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8EEB5D1-81A2-4271-8047-C246211A5D97}" type="slidenum">
              <a:rPr lang="en-GB" smtClean="0"/>
              <a:t>2</a:t>
            </a:fld>
            <a:endParaRPr lang="en-GB"/>
          </a:p>
        </p:txBody>
      </p:sp>
    </p:spTree>
    <p:extLst>
      <p:ext uri="{BB962C8B-B14F-4D97-AF65-F5344CB8AC3E}">
        <p14:creationId xmlns:p14="http://schemas.microsoft.com/office/powerpoint/2010/main" val="3889604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There has been much policy and practice developments relating to all aspects of donation, what can be donated and for what purposes</a:t>
            </a:r>
            <a:r>
              <a:rPr lang="en-GB" sz="1200" kern="1200" baseline="0" dirty="0" smtClean="0">
                <a:solidFill>
                  <a:schemeClr val="tx1"/>
                </a:solidFill>
                <a:effectLst/>
                <a:latin typeface="+mn-lt"/>
                <a:ea typeface="+mn-ea"/>
                <a:cs typeface="+mn-cs"/>
              </a:rPr>
              <a:t> means, raises the question whether our understanding of donation has shifted and evolved from </a:t>
            </a:r>
            <a:r>
              <a:rPr lang="en-GB" sz="1200" kern="1200" baseline="0" dirty="0" err="1" smtClean="0">
                <a:solidFill>
                  <a:schemeClr val="tx1"/>
                </a:solidFill>
                <a:effectLst/>
                <a:latin typeface="+mn-lt"/>
                <a:ea typeface="+mn-ea"/>
                <a:cs typeface="+mn-cs"/>
              </a:rPr>
              <a:t>Titmuss</a:t>
            </a:r>
            <a:r>
              <a:rPr lang="en-GB" sz="1200" kern="1200" baseline="0" dirty="0" smtClean="0">
                <a:solidFill>
                  <a:schemeClr val="tx1"/>
                </a:solidFill>
                <a:effectLst/>
                <a:latin typeface="+mn-lt"/>
                <a:ea typeface="+mn-ea"/>
                <a:cs typeface="+mn-cs"/>
              </a:rPr>
              <a:t>’ version. In essence, what does donation in the 21</a:t>
            </a:r>
            <a:r>
              <a:rPr lang="en-GB" sz="1200" kern="1200" baseline="30000" dirty="0" smtClean="0">
                <a:solidFill>
                  <a:schemeClr val="tx1"/>
                </a:solidFill>
                <a:effectLst/>
                <a:latin typeface="+mn-lt"/>
                <a:ea typeface="+mn-ea"/>
                <a:cs typeface="+mn-cs"/>
              </a:rPr>
              <a:t>st</a:t>
            </a:r>
            <a:r>
              <a:rPr lang="en-GB" sz="1200" kern="1200" baseline="0" dirty="0" smtClean="0">
                <a:solidFill>
                  <a:schemeClr val="tx1"/>
                </a:solidFill>
                <a:effectLst/>
                <a:latin typeface="+mn-lt"/>
                <a:ea typeface="+mn-ea"/>
                <a:cs typeface="+mn-cs"/>
              </a:rPr>
              <a:t> century look like?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What can we learn by applying different theoretical concepts and lens from different disciplines to the concept of donation? When making sense of donation?</a:t>
            </a:r>
            <a:endParaRPr lang="en-GB" sz="1200" kern="1200" baseline="0" dirty="0" smtClean="0">
              <a:solidFill>
                <a:schemeClr val="tx1"/>
              </a:solidFill>
              <a:effectLst/>
              <a:latin typeface="+mn-lt"/>
              <a:ea typeface="+mn-ea"/>
              <a:cs typeface="+mn-cs"/>
            </a:endParaRPr>
          </a:p>
          <a:p>
            <a:endParaRPr lang="en-GB" sz="1200" kern="1200" baseline="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8EEB5D1-81A2-4271-8047-C246211A5D97}" type="slidenum">
              <a:rPr lang="en-GB" smtClean="0"/>
              <a:t>3</a:t>
            </a:fld>
            <a:endParaRPr lang="en-GB"/>
          </a:p>
        </p:txBody>
      </p:sp>
    </p:spTree>
    <p:extLst>
      <p:ext uri="{BB962C8B-B14F-4D97-AF65-F5344CB8AC3E}">
        <p14:creationId xmlns:p14="http://schemas.microsoft.com/office/powerpoint/2010/main" val="424176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8EEB5D1-81A2-4271-8047-C246211A5D97}" type="slidenum">
              <a:rPr lang="en-GB" smtClean="0"/>
              <a:t>4</a:t>
            </a:fld>
            <a:endParaRPr lang="en-GB"/>
          </a:p>
        </p:txBody>
      </p:sp>
    </p:spTree>
    <p:extLst>
      <p:ext uri="{BB962C8B-B14F-4D97-AF65-F5344CB8AC3E}">
        <p14:creationId xmlns:p14="http://schemas.microsoft.com/office/powerpoint/2010/main" val="1992732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I’ve been exploring donation since my PhD 10 years</a:t>
            </a:r>
            <a:r>
              <a:rPr lang="en-GB" sz="1200" kern="1200" baseline="0" dirty="0" smtClean="0">
                <a:solidFill>
                  <a:schemeClr val="tx1"/>
                </a:solidFill>
                <a:effectLst/>
                <a:latin typeface="+mn-lt"/>
                <a:ea typeface="+mn-ea"/>
                <a:cs typeface="+mn-cs"/>
              </a:rPr>
              <a:t> ago. During this time, I have realised that a</a:t>
            </a:r>
            <a:r>
              <a:rPr lang="en-GB" sz="1200" kern="1200" dirty="0" smtClean="0">
                <a:solidFill>
                  <a:schemeClr val="tx1"/>
                </a:solidFill>
                <a:effectLst/>
                <a:latin typeface="+mn-lt"/>
                <a:ea typeface="+mn-ea"/>
                <a:cs typeface="+mn-cs"/>
              </a:rPr>
              <a:t>ll donations are not equal. Donors are treated differently according to what is being donated, for what purpose, and in turn, people’s responses to donation differ according to what</a:t>
            </a:r>
            <a:r>
              <a:rPr lang="en-GB" sz="1200" kern="1200" baseline="0" dirty="0" smtClean="0">
                <a:solidFill>
                  <a:schemeClr val="tx1"/>
                </a:solidFill>
                <a:effectLst/>
                <a:latin typeface="+mn-lt"/>
                <a:ea typeface="+mn-ea"/>
                <a:cs typeface="+mn-cs"/>
              </a:rPr>
              <a:t> is donated and for what purpose. We therefore need </a:t>
            </a:r>
            <a:r>
              <a:rPr lang="en-GB" sz="1200" kern="1200" dirty="0" smtClean="0">
                <a:solidFill>
                  <a:schemeClr val="tx1"/>
                </a:solidFill>
                <a:effectLst/>
                <a:latin typeface="+mn-lt"/>
                <a:ea typeface="+mn-ea"/>
                <a:cs typeface="+mn-cs"/>
              </a:rPr>
              <a:t>to break donation down to its component parts to explore how it is understood today.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8EEB5D1-81A2-4271-8047-C246211A5D97}" type="slidenum">
              <a:rPr lang="en-GB" smtClean="0"/>
              <a:t>5</a:t>
            </a:fld>
            <a:endParaRPr lang="en-GB"/>
          </a:p>
        </p:txBody>
      </p:sp>
    </p:spTree>
    <p:extLst>
      <p:ext uri="{BB962C8B-B14F-4D97-AF65-F5344CB8AC3E}">
        <p14:creationId xmlns:p14="http://schemas.microsoft.com/office/powerpoint/2010/main" val="1869610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baseline="0" dirty="0" smtClean="0">
                <a:solidFill>
                  <a:schemeClr val="tx1"/>
                </a:solidFill>
                <a:effectLst/>
                <a:latin typeface="+mn-lt"/>
                <a:ea typeface="+mn-ea"/>
                <a:cs typeface="+mn-cs"/>
              </a:rPr>
              <a:t>My PhD on donated embryos for stem cell research or infertility treatment in the UK and Australia showed how donors to infertility treatment were perceived as having more needs compared to those donors to stem cell research thereby creating a hierarchy of the purposes of donations, with some perceived as more riskier than others</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Recipients were portrayed as more or less grateful a</a:t>
            </a:r>
            <a:r>
              <a:rPr lang="en-GB" sz="1200" kern="1200" dirty="0" smtClean="0">
                <a:solidFill>
                  <a:schemeClr val="tx1"/>
                </a:solidFill>
                <a:effectLst/>
                <a:latin typeface="+mn-lt"/>
                <a:ea typeface="+mn-ea"/>
                <a:cs typeface="+mn-cs"/>
              </a:rPr>
              <a:t>ccording</a:t>
            </a:r>
            <a:r>
              <a:rPr lang="en-GB" sz="1200" kern="1200" baseline="0" dirty="0" smtClean="0">
                <a:solidFill>
                  <a:schemeClr val="tx1"/>
                </a:solidFill>
                <a:effectLst/>
                <a:latin typeface="+mn-lt"/>
                <a:ea typeface="+mn-ea"/>
                <a:cs typeface="+mn-cs"/>
              </a:rPr>
              <a:t> to the level of risk perceived with the donation. </a:t>
            </a:r>
          </a:p>
          <a:p>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Whilst my postdoc work on cord blood donation</a:t>
            </a:r>
            <a:r>
              <a:rPr lang="en-GB" sz="1200" kern="1200" dirty="0" smtClean="0">
                <a:solidFill>
                  <a:schemeClr val="tx1"/>
                </a:solidFill>
                <a:effectLst/>
                <a:latin typeface="+mn-lt"/>
                <a:ea typeface="+mn-ea"/>
                <a:cs typeface="+mn-cs"/>
              </a:rPr>
              <a:t> challenged the idea that donation was wholly altruistic, and instead donation could be enacted in order to receive something in return, in essence to gain from the act that would not be achieved if the donation had not taken place. In this case, donors claimed to donate in order to receive</a:t>
            </a:r>
            <a:r>
              <a:rPr lang="en-GB" sz="1200" kern="1200" baseline="0" dirty="0" smtClean="0">
                <a:solidFill>
                  <a:schemeClr val="tx1"/>
                </a:solidFill>
                <a:effectLst/>
                <a:latin typeface="+mn-lt"/>
                <a:ea typeface="+mn-ea"/>
                <a:cs typeface="+mn-cs"/>
              </a:rPr>
              <a:t> ‘free’ storage of cord blood for their family in the future as they couldn’t afford to pay for the commercial storage.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My consultancy work with the National Gamete Donation Trust exploring donor satisfaction with the donation process highlighted to me that donors cannot be viewed one-dimensionally, and instead have complex needs</a:t>
            </a:r>
            <a:r>
              <a:rPr lang="en-GB" sz="1200" kern="1200" dirty="0" smtClean="0">
                <a:solidFill>
                  <a:schemeClr val="tx1"/>
                </a:solidFill>
                <a:effectLst/>
                <a:latin typeface="+mn-lt"/>
                <a:ea typeface="+mn-ea"/>
                <a:cs typeface="+mn-cs"/>
              </a:rPr>
              <a:t> just as patients and customers do, which I mention in a</a:t>
            </a:r>
            <a:r>
              <a:rPr lang="en-GB" sz="1200" kern="1200" baseline="0" dirty="0" smtClean="0">
                <a:solidFill>
                  <a:schemeClr val="tx1"/>
                </a:solidFill>
                <a:effectLst/>
                <a:latin typeface="+mn-lt"/>
                <a:ea typeface="+mn-ea"/>
                <a:cs typeface="+mn-cs"/>
              </a:rPr>
              <a:t> forthcoming paper</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Finally,</a:t>
            </a:r>
            <a:r>
              <a:rPr lang="en-GB" sz="1200" kern="1200" baseline="0" dirty="0" smtClean="0">
                <a:solidFill>
                  <a:schemeClr val="tx1"/>
                </a:solidFill>
                <a:effectLst/>
                <a:latin typeface="+mn-lt"/>
                <a:ea typeface="+mn-ea"/>
                <a:cs typeface="+mn-cs"/>
              </a:rPr>
              <a:t> my current research exploring stem cell therapies using cord blood in Japan and the UK has demonstrated the need to consider donation in its wider context – within the wider process such as collection, processing, storage. All of which influence how donation is discussed in terms of costing, contribution, value, to society, government, the donor, and recipients.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8EEB5D1-81A2-4271-8047-C246211A5D97}" type="slidenum">
              <a:rPr lang="en-GB" smtClean="0"/>
              <a:t>6</a:t>
            </a:fld>
            <a:endParaRPr lang="en-GB"/>
          </a:p>
        </p:txBody>
      </p:sp>
    </p:spTree>
    <p:extLst>
      <p:ext uri="{BB962C8B-B14F-4D97-AF65-F5344CB8AC3E}">
        <p14:creationId xmlns:p14="http://schemas.microsoft.com/office/powerpoint/2010/main" val="371354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It is possible to argue that ‘donation’ has never truly been off the research or policy ‘agenda’, but I do wonder if we have stopped looking at the process and act of ‘donation’ with fresh eyes? If we could wipe the slate clean what would donation and the respective donors and recipients look like today?</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Is </a:t>
            </a:r>
            <a:r>
              <a:rPr lang="en-GB" sz="1200" kern="1200" dirty="0" err="1" smtClean="0">
                <a:solidFill>
                  <a:schemeClr val="tx1"/>
                </a:solidFill>
                <a:effectLst/>
                <a:latin typeface="+mn-lt"/>
                <a:ea typeface="+mn-ea"/>
                <a:cs typeface="+mn-cs"/>
              </a:rPr>
              <a:t>Titmuss</a:t>
            </a:r>
            <a:r>
              <a:rPr lang="en-GB" sz="1200" kern="1200" dirty="0" smtClean="0">
                <a:solidFill>
                  <a:schemeClr val="tx1"/>
                </a:solidFill>
                <a:effectLst/>
                <a:latin typeface="+mn-lt"/>
                <a:ea typeface="+mn-ea"/>
                <a:cs typeface="+mn-cs"/>
              </a:rPr>
              <a:t>’ work the only way to theorise donation? What can we learn by applying different theoretical concepts and lenses from different disciplines to the concept of donation? When making sense of donation? And as a consequence,</a:t>
            </a:r>
            <a:r>
              <a:rPr lang="en-GB" sz="1200" kern="1200" baseline="0" dirty="0" smtClean="0">
                <a:solidFill>
                  <a:schemeClr val="tx1"/>
                </a:solidFill>
                <a:effectLst/>
                <a:latin typeface="+mn-lt"/>
                <a:ea typeface="+mn-ea"/>
                <a:cs typeface="+mn-cs"/>
              </a:rPr>
              <a:t> what do we learn about how we understand our bodies and the relationship we have with our bodies?</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I wish to ignite an inter and multi disciplinary dialogue that will continue after the conference is finished by establishing a study group made up of practitioners and researchers working in the field of ‘donation’. To achieve this, I need your help…signatures for BSA proposal. </a:t>
            </a:r>
            <a:endParaRPr lang="en-GB" sz="1200" kern="1200" dirty="0" smtClean="0">
              <a:solidFill>
                <a:schemeClr val="tx1"/>
              </a:solidFill>
              <a:effectLst/>
              <a:latin typeface="+mn-lt"/>
              <a:ea typeface="+mn-ea"/>
              <a:cs typeface="+mn-cs"/>
            </a:endParaRPr>
          </a:p>
          <a:p>
            <a:endParaRPr lang="en-GB" dirty="0" smtClean="0"/>
          </a:p>
          <a:p>
            <a:r>
              <a:rPr lang="en-GB" dirty="0" smtClean="0"/>
              <a:t>- </a:t>
            </a:r>
            <a:endParaRPr lang="en-GB" dirty="0"/>
          </a:p>
        </p:txBody>
      </p:sp>
      <p:sp>
        <p:nvSpPr>
          <p:cNvPr id="4" name="Slide Number Placeholder 3"/>
          <p:cNvSpPr>
            <a:spLocks noGrp="1"/>
          </p:cNvSpPr>
          <p:nvPr>
            <p:ph type="sldNum" sz="quarter" idx="10"/>
          </p:nvPr>
        </p:nvSpPr>
        <p:spPr/>
        <p:txBody>
          <a:bodyPr/>
          <a:lstStyle/>
          <a:p>
            <a:fld id="{F8EEB5D1-81A2-4271-8047-C246211A5D97}" type="slidenum">
              <a:rPr lang="en-GB" smtClean="0"/>
              <a:t>7</a:t>
            </a:fld>
            <a:endParaRPr lang="en-GB"/>
          </a:p>
        </p:txBody>
      </p:sp>
    </p:spTree>
    <p:extLst>
      <p:ext uri="{BB962C8B-B14F-4D97-AF65-F5344CB8AC3E}">
        <p14:creationId xmlns:p14="http://schemas.microsoft.com/office/powerpoint/2010/main" val="84879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8EEB5D1-81A2-4271-8047-C246211A5D97}" type="slidenum">
              <a:rPr lang="en-GB" smtClean="0"/>
              <a:t>8</a:t>
            </a:fld>
            <a:endParaRPr lang="en-GB"/>
          </a:p>
        </p:txBody>
      </p:sp>
    </p:spTree>
    <p:extLst>
      <p:ext uri="{BB962C8B-B14F-4D97-AF65-F5344CB8AC3E}">
        <p14:creationId xmlns:p14="http://schemas.microsoft.com/office/powerpoint/2010/main" val="1008423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238EEAC-8B2D-4830-9E7A-245773186B4D}" type="datetimeFigureOut">
              <a:rPr lang="en-GB" smtClean="0"/>
              <a:t>12/12/2014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407062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238EEAC-8B2D-4830-9E7A-245773186B4D}" type="datetimeFigureOut">
              <a:rPr lang="en-GB" smtClean="0"/>
              <a:t>12/12/2014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124863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38EEAC-8B2D-4830-9E7A-245773186B4D}" type="datetimeFigureOut">
              <a:rPr lang="en-GB" smtClean="0"/>
              <a:t>12/12/2014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3395375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238EEAC-8B2D-4830-9E7A-245773186B4D}" type="datetimeFigureOut">
              <a:rPr lang="en-GB" smtClean="0"/>
              <a:t>12/12/2014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2614811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238EEAC-8B2D-4830-9E7A-245773186B4D}" type="datetimeFigureOut">
              <a:rPr lang="en-GB" smtClean="0"/>
              <a:t>12/12/2014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2013550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238EEAC-8B2D-4830-9E7A-245773186B4D}" type="datetimeFigureOut">
              <a:rPr lang="en-GB" smtClean="0"/>
              <a:t>12/12/2014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859200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8EEAC-8B2D-4830-9E7A-245773186B4D}" type="datetimeFigureOut">
              <a:rPr lang="en-GB" smtClean="0"/>
              <a:t>12/12/2014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434294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38EEAC-8B2D-4830-9E7A-245773186B4D}" type="datetimeFigureOut">
              <a:rPr lang="en-GB" smtClean="0"/>
              <a:t>12/12/2014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699168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38EEAC-8B2D-4830-9E7A-245773186B4D}" type="datetimeFigureOut">
              <a:rPr lang="en-GB" smtClean="0"/>
              <a:t>12/12/2014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1338046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238EEAC-8B2D-4830-9E7A-245773186B4D}" type="datetimeFigureOut">
              <a:rPr lang="en-GB" smtClean="0"/>
              <a:t>12/12/2014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4236640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238EEAC-8B2D-4830-9E7A-245773186B4D}" type="datetimeFigureOut">
              <a:rPr lang="en-GB" smtClean="0"/>
              <a:t>12/12/2014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B4CE62-57EB-4E22-99CD-24F7D744963F}" type="slidenum">
              <a:rPr lang="en-GB" smtClean="0"/>
              <a:t>‹#›</a:t>
            </a:fld>
            <a:endParaRPr lang="en-GB"/>
          </a:p>
        </p:txBody>
      </p:sp>
    </p:spTree>
    <p:extLst>
      <p:ext uri="{BB962C8B-B14F-4D97-AF65-F5344CB8AC3E}">
        <p14:creationId xmlns:p14="http://schemas.microsoft.com/office/powerpoint/2010/main" val="1470806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8EEAC-8B2D-4830-9E7A-245773186B4D}" type="datetimeFigureOut">
              <a:rPr lang="en-GB" smtClean="0"/>
              <a:t>12/12/2014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4CE62-57EB-4E22-99CD-24F7D744963F}" type="slidenum">
              <a:rPr lang="en-GB" smtClean="0"/>
              <a:t>‹#›</a:t>
            </a:fld>
            <a:endParaRPr lang="en-GB"/>
          </a:p>
        </p:txBody>
      </p:sp>
    </p:spTree>
    <p:extLst>
      <p:ext uri="{BB962C8B-B14F-4D97-AF65-F5344CB8AC3E}">
        <p14:creationId xmlns:p14="http://schemas.microsoft.com/office/powerpoint/2010/main" val="2082893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‘donation’?</a:t>
            </a:r>
            <a:endParaRPr lang="en-GB" dirty="0"/>
          </a:p>
        </p:txBody>
      </p:sp>
      <p:sp>
        <p:nvSpPr>
          <p:cNvPr id="4" name="Text Placeholder 3"/>
          <p:cNvSpPr>
            <a:spLocks noGrp="1"/>
          </p:cNvSpPr>
          <p:nvPr>
            <p:ph type="body" idx="1"/>
          </p:nvPr>
        </p:nvSpPr>
        <p:spPr/>
        <p:txBody>
          <a:bodyPr/>
          <a:lstStyle/>
          <a:p>
            <a:r>
              <a:rPr lang="en-GB" dirty="0" smtClean="0"/>
              <a:t>DECONSTRUCTING DONATION  CONFERENCE 2014</a:t>
            </a:r>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60648"/>
            <a:ext cx="2295155" cy="1080140"/>
          </a:xfrm>
          <a:prstGeom prst="rect">
            <a:avLst/>
          </a:prstGeom>
        </p:spPr>
      </p:pic>
      <p:pic>
        <p:nvPicPr>
          <p:cNvPr id="6" name="Picture 5" descr="Ethics in practice- She wants to go hom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7801" y="586725"/>
            <a:ext cx="2702560" cy="688975"/>
          </a:xfrm>
          <a:prstGeom prst="rect">
            <a:avLst/>
          </a:prstGeom>
          <a:noFill/>
          <a:ln>
            <a:noFill/>
          </a:ln>
        </p:spPr>
      </p:pic>
    </p:spTree>
    <p:extLst>
      <p:ext uri="{BB962C8B-B14F-4D97-AF65-F5344CB8AC3E}">
        <p14:creationId xmlns:p14="http://schemas.microsoft.com/office/powerpoint/2010/main" val="1147672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199775657"/>
              </p:ext>
            </p:extLst>
          </p:nvPr>
        </p:nvGraphicFramePr>
        <p:xfrm>
          <a:off x="755576" y="764704"/>
          <a:ext cx="7704856"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0060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8780" t="41107" r="10407" b="5429"/>
          <a:stretch/>
        </p:blipFill>
        <p:spPr bwMode="auto">
          <a:xfrm>
            <a:off x="283568" y="332656"/>
            <a:ext cx="2854712" cy="458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2358" t="40612" r="33008" b="26390"/>
          <a:stretch/>
        </p:blipFill>
        <p:spPr bwMode="auto">
          <a:xfrm>
            <a:off x="2915816" y="0"/>
            <a:ext cx="6122021" cy="2828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22647" t="10666" r="10000" b="49138"/>
          <a:stretch/>
        </p:blipFill>
        <p:spPr bwMode="auto">
          <a:xfrm>
            <a:off x="2846711" y="4526945"/>
            <a:ext cx="6191126" cy="2309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27561" t="20813" r="13089" b="33723"/>
          <a:stretch/>
        </p:blipFill>
        <p:spPr bwMode="auto">
          <a:xfrm>
            <a:off x="251520" y="3645024"/>
            <a:ext cx="6122021" cy="2931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22195" t="21707" r="53740" b="15333"/>
          <a:stretch/>
        </p:blipFill>
        <p:spPr bwMode="auto">
          <a:xfrm>
            <a:off x="3273273" y="836712"/>
            <a:ext cx="3300761" cy="5397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043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10" presetClass="entr" presetSubtype="0" fill="hold" nodeType="afterEffect">
                                  <p:stCondLst>
                                    <p:cond delay="2000"/>
                                  </p:stCondLst>
                                  <p:childTnLst>
                                    <p:set>
                                      <p:cBhvr>
                                        <p:cTn id="10" dur="1" fill="hold">
                                          <p:stCondLst>
                                            <p:cond delay="0"/>
                                          </p:stCondLst>
                                        </p:cTn>
                                        <p:tgtEl>
                                          <p:spTgt spid="1027"/>
                                        </p:tgtEl>
                                        <p:attrNameLst>
                                          <p:attrName>style.visibility</p:attrName>
                                        </p:attrNameLst>
                                      </p:cBhvr>
                                      <p:to>
                                        <p:strVal val="visible"/>
                                      </p:to>
                                    </p:set>
                                    <p:animEffect transition="in" filter="fade">
                                      <p:cBhvr>
                                        <p:cTn id="11" dur="500"/>
                                        <p:tgtEl>
                                          <p:spTgt spid="1027"/>
                                        </p:tgtEl>
                                      </p:cBhvr>
                                    </p:animEffect>
                                  </p:childTnLst>
                                </p:cTn>
                              </p:par>
                            </p:childTnLst>
                          </p:cTn>
                        </p:par>
                        <p:par>
                          <p:cTn id="12" fill="hold">
                            <p:stCondLst>
                              <p:cond delay="3000"/>
                            </p:stCondLst>
                            <p:childTnLst>
                              <p:par>
                                <p:cTn id="13" presetID="10" presetClass="entr" presetSubtype="0" fill="hold" nodeType="afterEffect">
                                  <p:stCondLst>
                                    <p:cond delay="200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500"/>
                                        <p:tgtEl>
                                          <p:spTgt spid="1028"/>
                                        </p:tgtEl>
                                      </p:cBhvr>
                                    </p:animEffect>
                                  </p:childTnLst>
                                </p:cTn>
                              </p:par>
                            </p:childTnLst>
                          </p:cTn>
                        </p:par>
                        <p:par>
                          <p:cTn id="16" fill="hold">
                            <p:stCondLst>
                              <p:cond delay="5500"/>
                            </p:stCondLst>
                            <p:childTnLst>
                              <p:par>
                                <p:cTn id="17" presetID="10" presetClass="entr" presetSubtype="0" fill="hold" nodeType="afterEffect">
                                  <p:stCondLst>
                                    <p:cond delay="2500"/>
                                  </p:stCondLst>
                                  <p:childTnLst>
                                    <p:set>
                                      <p:cBhvr>
                                        <p:cTn id="18" dur="1" fill="hold">
                                          <p:stCondLst>
                                            <p:cond delay="0"/>
                                          </p:stCondLst>
                                        </p:cTn>
                                        <p:tgtEl>
                                          <p:spTgt spid="1029"/>
                                        </p:tgtEl>
                                        <p:attrNameLst>
                                          <p:attrName>style.visibility</p:attrName>
                                        </p:attrNameLst>
                                      </p:cBhvr>
                                      <p:to>
                                        <p:strVal val="visible"/>
                                      </p:to>
                                    </p:set>
                                    <p:animEffect transition="in" filter="fade">
                                      <p:cBhvr>
                                        <p:cTn id="19" dur="500"/>
                                        <p:tgtEl>
                                          <p:spTgt spid="1029"/>
                                        </p:tgtEl>
                                      </p:cBhvr>
                                    </p:animEffect>
                                  </p:childTnLst>
                                </p:cTn>
                              </p:par>
                            </p:childTnLst>
                          </p:cTn>
                        </p:par>
                        <p:par>
                          <p:cTn id="20" fill="hold">
                            <p:stCondLst>
                              <p:cond delay="8500"/>
                            </p:stCondLst>
                            <p:childTnLst>
                              <p:par>
                                <p:cTn id="21" presetID="10" presetClass="entr" presetSubtype="0" fill="hold" nodeType="afterEffect">
                                  <p:stCondLst>
                                    <p:cond delay="250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‘DECONSTRUCT’?</a:t>
            </a:r>
            <a:endParaRPr lang="en-GB" dirty="0"/>
          </a:p>
        </p:txBody>
      </p:sp>
      <p:sp>
        <p:nvSpPr>
          <p:cNvPr id="3" name="Text Placeholder 2"/>
          <p:cNvSpPr>
            <a:spLocks noGrp="1"/>
          </p:cNvSpPr>
          <p:nvPr>
            <p:ph type="body" idx="1"/>
          </p:nvPr>
        </p:nvSpPr>
        <p:spPr/>
        <p:txBody>
          <a:bodyPr/>
          <a:lstStyle/>
          <a:p>
            <a:r>
              <a:rPr lang="en-GB" dirty="0" smtClean="0"/>
              <a:t>DECONSTRUCTING DONATION CONFERENCE 2014</a:t>
            </a:r>
          </a:p>
        </p:txBody>
      </p:sp>
    </p:spTree>
    <p:extLst>
      <p:ext uri="{BB962C8B-B14F-4D97-AF65-F5344CB8AC3E}">
        <p14:creationId xmlns:p14="http://schemas.microsoft.com/office/powerpoint/2010/main" val="1619915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666" t="17585" r="30093" b="29630"/>
          <a:stretch/>
        </p:blipFill>
        <p:spPr bwMode="auto">
          <a:xfrm>
            <a:off x="755576" y="1052736"/>
            <a:ext cx="7302500" cy="4524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7221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1018" t="24296" r="12407" b="26222"/>
          <a:stretch/>
        </p:blipFill>
        <p:spPr bwMode="auto">
          <a:xfrm>
            <a:off x="539552" y="188640"/>
            <a:ext cx="7802240" cy="3151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2578" t="24553" r="10566" b="18289"/>
          <a:stretch/>
        </p:blipFill>
        <p:spPr bwMode="auto">
          <a:xfrm>
            <a:off x="548454" y="2780928"/>
            <a:ext cx="8342835" cy="3877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255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0"/>
                                  </p:stCondLst>
                                  <p:childTnLst>
                                    <p:set>
                                      <p:cBhvr>
                                        <p:cTn id="9"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A conference?</a:t>
            </a:r>
            <a:endParaRPr lang="en-GB" dirty="0"/>
          </a:p>
        </p:txBody>
      </p:sp>
      <p:sp>
        <p:nvSpPr>
          <p:cNvPr id="3" name="Text Placeholder 2"/>
          <p:cNvSpPr>
            <a:spLocks noGrp="1"/>
          </p:cNvSpPr>
          <p:nvPr>
            <p:ph type="body" idx="1"/>
          </p:nvPr>
        </p:nvSpPr>
        <p:spPr/>
        <p:txBody>
          <a:bodyPr/>
          <a:lstStyle/>
          <a:p>
            <a:r>
              <a:rPr lang="en-GB" dirty="0" smtClean="0"/>
              <a:t>DECONSTRUCTING DONATION CONFERENCE 2014</a:t>
            </a:r>
          </a:p>
        </p:txBody>
      </p:sp>
    </p:spTree>
    <p:extLst>
      <p:ext uri="{BB962C8B-B14F-4D97-AF65-F5344CB8AC3E}">
        <p14:creationId xmlns:p14="http://schemas.microsoft.com/office/powerpoint/2010/main" val="1210179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620688"/>
            <a:ext cx="8229600" cy="5904656"/>
          </a:xfrm>
        </p:spPr>
        <p:txBody>
          <a:bodyPr>
            <a:normAutofit fontScale="92500"/>
          </a:bodyPr>
          <a:lstStyle/>
          <a:p>
            <a:r>
              <a:rPr lang="en-GB" dirty="0" smtClean="0">
                <a:solidFill>
                  <a:srgbClr val="FF0000"/>
                </a:solidFill>
              </a:rPr>
              <a:t>Today:</a:t>
            </a:r>
            <a:endParaRPr lang="en-GB" dirty="0" smtClean="0">
              <a:solidFill>
                <a:srgbClr val="FF0000"/>
              </a:solidFill>
            </a:endParaRPr>
          </a:p>
          <a:p>
            <a:pPr lvl="1"/>
            <a:r>
              <a:rPr lang="en-GB" dirty="0" smtClean="0"/>
              <a:t>Health and safety</a:t>
            </a:r>
          </a:p>
          <a:p>
            <a:pPr lvl="1"/>
            <a:r>
              <a:rPr lang="en-GB" dirty="0" smtClean="0"/>
              <a:t>Appointments with Paul Woodgate, </a:t>
            </a:r>
            <a:r>
              <a:rPr lang="en-GB" dirty="0" err="1" smtClean="0"/>
              <a:t>Wellcome</a:t>
            </a:r>
            <a:r>
              <a:rPr lang="en-GB" dirty="0" smtClean="0"/>
              <a:t> Trust</a:t>
            </a:r>
          </a:p>
          <a:p>
            <a:pPr lvl="1"/>
            <a:r>
              <a:rPr lang="en-GB" dirty="0" smtClean="0"/>
              <a:t>Choosing presentations</a:t>
            </a:r>
          </a:p>
          <a:p>
            <a:pPr lvl="1"/>
            <a:r>
              <a:rPr lang="en-GB" dirty="0" smtClean="0"/>
              <a:t>Acknowledge presenters/work</a:t>
            </a:r>
          </a:p>
          <a:p>
            <a:pPr lvl="1"/>
            <a:r>
              <a:rPr lang="en-GB" dirty="0" smtClean="0"/>
              <a:t>Taxis and conference dinner </a:t>
            </a:r>
          </a:p>
          <a:p>
            <a:pPr marL="457200" lvl="1" indent="0">
              <a:buNone/>
            </a:pPr>
            <a:endParaRPr lang="en-GB" dirty="0" smtClean="0"/>
          </a:p>
          <a:p>
            <a:r>
              <a:rPr lang="en-GB" dirty="0" smtClean="0">
                <a:solidFill>
                  <a:srgbClr val="FF0000"/>
                </a:solidFill>
              </a:rPr>
              <a:t>Looking forward:</a:t>
            </a:r>
          </a:p>
          <a:p>
            <a:pPr lvl="1"/>
            <a:r>
              <a:rPr lang="en-GB" dirty="0" smtClean="0"/>
              <a:t>Feedback form</a:t>
            </a:r>
          </a:p>
          <a:p>
            <a:pPr lvl="1"/>
            <a:r>
              <a:rPr lang="en-GB" dirty="0" smtClean="0"/>
              <a:t>Special issue</a:t>
            </a:r>
          </a:p>
          <a:p>
            <a:pPr lvl="1"/>
            <a:r>
              <a:rPr lang="en-GB" dirty="0" smtClean="0"/>
              <a:t>Edited book collection</a:t>
            </a:r>
          </a:p>
          <a:p>
            <a:pPr lvl="1"/>
            <a:r>
              <a:rPr lang="en-GB" dirty="0" smtClean="0"/>
              <a:t>Conference 2015</a:t>
            </a:r>
          </a:p>
          <a:p>
            <a:endParaRPr lang="en-GB" dirty="0"/>
          </a:p>
        </p:txBody>
      </p:sp>
    </p:spTree>
    <p:extLst>
      <p:ext uri="{BB962C8B-B14F-4D97-AF65-F5344CB8AC3E}">
        <p14:creationId xmlns:p14="http://schemas.microsoft.com/office/powerpoint/2010/main" val="15675605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TotalTime>
  <Words>792</Words>
  <Application>Microsoft Office PowerPoint</Application>
  <PresentationFormat>On-screen Show (4:3)</PresentationFormat>
  <Paragraphs>55</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Why ‘donation’?</vt:lpstr>
      <vt:lpstr>PowerPoint Presentation</vt:lpstr>
      <vt:lpstr>PowerPoint Presentation</vt:lpstr>
      <vt:lpstr>Why ‘DECONSTRUCT’?</vt:lpstr>
      <vt:lpstr>PowerPoint Presentation</vt:lpstr>
      <vt:lpstr>PowerPoint Presentation</vt:lpstr>
      <vt:lpstr>Why A conference?</vt:lpstr>
      <vt:lpstr>PowerPoint Presentation</vt:lpstr>
    </vt:vector>
  </TitlesOfParts>
  <Company>Lancaster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machinl</dc:creator>
  <cp:lastModifiedBy>machinl</cp:lastModifiedBy>
  <cp:revision>15</cp:revision>
  <cp:lastPrinted>2014-12-12T18:05:47Z</cp:lastPrinted>
  <dcterms:created xsi:type="dcterms:W3CDTF">2014-12-12T14:17:36Z</dcterms:created>
  <dcterms:modified xsi:type="dcterms:W3CDTF">2014-12-12T18:21:34Z</dcterms:modified>
</cp:coreProperties>
</file>