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1" r:id="rId2"/>
    <p:sldId id="260" r:id="rId3"/>
    <p:sldId id="266" r:id="rId4"/>
    <p:sldId id="267" r:id="rId5"/>
    <p:sldId id="269" r:id="rId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4EEC48-B03E-4309-BB67-5F3E1FBB3B6C}" v="1" dt="2024-02-28T12:53:19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8085" autoAdjust="0"/>
  </p:normalViewPr>
  <p:slideViewPr>
    <p:cSldViewPr snapToGrid="0">
      <p:cViewPr varScale="1">
        <p:scale>
          <a:sx n="76" d="100"/>
          <a:sy n="76" d="100"/>
        </p:scale>
        <p:origin x="18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herty, Michael" userId="d7d2dd78-7818-43cc-9bc2-db127b513d05" providerId="ADAL" clId="{C14EEC48-B03E-4309-BB67-5F3E1FBB3B6C}"/>
    <pc:docChg chg="modSld modNotesMaster">
      <pc:chgData name="Doherty, Michael" userId="d7d2dd78-7818-43cc-9bc2-db127b513d05" providerId="ADAL" clId="{C14EEC48-B03E-4309-BB67-5F3E1FBB3B6C}" dt="2024-02-28T14:48:38.696" v="9" actId="6549"/>
      <pc:docMkLst>
        <pc:docMk/>
      </pc:docMkLst>
      <pc:sldChg chg="modNotesTx">
        <pc:chgData name="Doherty, Michael" userId="d7d2dd78-7818-43cc-9bc2-db127b513d05" providerId="ADAL" clId="{C14EEC48-B03E-4309-BB67-5F3E1FBB3B6C}" dt="2024-02-28T14:48:38.696" v="9" actId="6549"/>
        <pc:sldMkLst>
          <pc:docMk/>
          <pc:sldMk cId="4161459593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B6533-6C65-4F3B-ABE5-98DEAAE89397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EE36E-37FA-4576-8F85-D13AE97FF7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495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onkhe.com/events/the-secret-life-of-students-2024/?utm_medium=email&amp;utm_campaign=Wonkhe%20Monday%20Briefing%20-%208%20January&amp;utm_content=Wonkhe%20Monday%20Briefing%20-%208%20January+CID_abc52eab1e281d4f1640b15c0c08e4dc&amp;utm_source=Email%20marketing%20software&amp;utm_term=Secret%20Life%20of%20Students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Curriculum transformation projects have become a current theme for many universities who are trying to innovate and future proof their education proposition. Yet, curriculum remains a somewhat abstract concept unless we consciously consider all human actors involved in the education. In our paper, we will bring up the debate about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humanness and people centricity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essential for curriculum design with examples from business and legal studies.  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>
                <a:hlinkClick r:id="rId3"/>
              </a:rPr>
              <a:t>The Secret Life of Students 2024 | </a:t>
            </a:r>
            <a:r>
              <a:rPr lang="en-GB" dirty="0" err="1">
                <a:hlinkClick r:id="rId3"/>
              </a:rPr>
              <a:t>Wonkhe</a:t>
            </a:r>
            <a:endParaRPr lang="en-GB" dirty="0"/>
          </a:p>
          <a:p>
            <a:r>
              <a:rPr lang="en-GB" dirty="0"/>
              <a:t>https://wonkhe.com/events/the-secret-life-of-students-2024/?utm_medium=email&amp;utm_campaign=Wonkhe%20Monday%20Briefing%20-%208%20January&amp;utm_content=Wonkhe%20Monday%20Briefing%20-%208%20January+CID_abc52eab1e281d4f1640b15c0c08e4dc&amp;utm_source=Email%20marketing%20software&amp;utm_term=Secret%20Life%20of%20Students</a:t>
            </a:r>
          </a:p>
          <a:p>
            <a:endParaRPr lang="en-GB" dirty="0"/>
          </a:p>
          <a:p>
            <a:endParaRPr lang="en-GB" dirty="0"/>
          </a:p>
          <a:p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EE36E-37FA-4576-8F85-D13AE97FF7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19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EE36E-37FA-4576-8F85-D13AE97FF7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64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EE36E-37FA-4576-8F85-D13AE97FF7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31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Boundary object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D0A42-8B10-46F2-A78C-9F4AB1F17ACF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67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EE36E-37FA-4576-8F85-D13AE97FF7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9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7C2A-90CC-4BFC-BEBA-48628BA62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6F9E7-DF94-456F-A3FC-0AFF59A7A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F31C8-2781-4A98-9F34-48EF9964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8AF1-C16C-429F-92B1-C3FDE704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4995B-FD7E-40D0-BB21-8350678FF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88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8405-5EC1-45BE-A559-9C6AC378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BC87F-5E6B-4144-9C5A-B34EE861F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ED60A-63A1-4B02-91D2-D468944F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F7CB8-6064-4880-9AB0-6625A26A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CF016-CB2A-49E9-B964-00B1AD0C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0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F45BD2-1B80-4775-B865-E87373E38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9CEBF-F9B6-4F06-8A14-3AEBFB32E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346B4-CD07-4FF6-9B20-D8DFCFAC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1B176-7DD1-42BE-8DDB-61A47E23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87CC2-22E1-4BF9-A90A-F829342E5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55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89AEC-3C74-4F0B-BBB5-190EB9184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3717-6881-47A7-8126-869F7D7A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E2D1F-398F-43D8-8653-A3311A38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6E3B4-EC72-4B05-905F-CE34A7BA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1499-BE69-4BE7-A1FD-20FDB0B4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130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5E03-4A31-4A1C-8AEB-0F318D10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D02B2-CE14-4747-A3F9-F18367051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F76EF-E163-49E2-88A6-D01676B7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C37F7-D4EA-416B-A848-82025189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8BB65-1BD0-4EAA-84AA-6C227D3F1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01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4616-C330-45DB-9106-E86B58B1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E12D0-B65C-4150-A28D-451057F69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1BFBB-61D8-40EB-96F3-6A0147E6F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6016-D036-4FBB-AB0E-920F6EF3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1BDAB-4C9E-4030-AED6-E221E3D6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5B361-A177-47EC-8092-B598B234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37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4E092-6B64-4094-A796-A87C4A59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A88C5-D6E1-43C3-8450-0C9C41C58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0F6B7-DE95-45E1-9C24-2D8B88187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4C15B-4858-409F-97FE-8B3399FDC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A83BD2-0284-4CD3-923C-1F6EC3BEB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33FF5-CAD2-49A0-8724-6CBF57FA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DEC54A-4B37-4652-923D-2661EC40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BAAF6-2BD0-4B88-BE75-183AA2599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6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E021-0869-4286-B672-7EE5C5492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2F83E2-EC86-4009-BD7C-FCBA5F27B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E3C6E-9292-437F-98A8-9070BA80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56EE8-DF3F-4CDD-9C05-AD6E637E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90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FA3CA0-445D-44C3-9560-04607593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DEDF9-77D3-4A97-B61E-BCE70142B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92ABF-93D9-46F4-804C-D4EE958B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83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6950-E15B-4A6A-A6D7-1E220C1A6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A1626-6B2E-4082-87C9-A3E6D1314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D4C10-E711-4DF4-8B17-798595CF8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5D382-FE8C-4E4F-9563-3119BD17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B2AE2F-E96A-47EB-B0F9-80DD14E7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B9654-1E4E-436A-ADDE-BF61ACB6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95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854F-D38E-41B2-B0CC-58A91A28C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F2F43-4825-4AF6-9508-F417D503BD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B5FA4-80C2-4CCE-B682-EFF6298A1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579C-8092-414A-AE4C-5CB23DEDA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DEBEF-E170-4FA6-B4C8-D126E83A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9221F-EA05-44C4-9C6C-34783FC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21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FCD5F-2D8A-4870-92A7-362D058C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C4267-091C-429E-B732-B293B8257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46B7E-214D-4204-87A0-A47B50D94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6D211-E18C-4019-AD79-B929178880D3}" type="datetimeFigureOut">
              <a:rPr lang="en-GB" smtClean="0"/>
              <a:t>28/02/2024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ECEF8-4E6C-4DD9-8A6A-D1CEB7D7A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A5-B9C7-46E8-A0D9-6ED301B3B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12962-A7D4-4D02-8188-BF645E8E41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2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646/2056.102.23-01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radkanewto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d4he.co.uk/" TargetMode="External"/><Relationship Id="rId5" Type="http://schemas.openxmlformats.org/officeDocument/2006/relationships/hyperlink" Target="https://wp.lancs.ac.uk/ipr/" TargetMode="External"/><Relationship Id="rId4" Type="http://schemas.openxmlformats.org/officeDocument/2006/relationships/hyperlink" Target="https://www.linkedin.com/in/1michaeldohert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D3FCC7-334D-48D6-852E-F8865C7BF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2993"/>
            <a:ext cx="9144000" cy="2387600"/>
          </a:xfrm>
        </p:spPr>
        <p:txBody>
          <a:bodyPr>
            <a:normAutofit/>
          </a:bodyPr>
          <a:lstStyle/>
          <a:p>
            <a:r>
              <a:rPr lang="en-GB" b="1" dirty="0"/>
              <a:t>Empathy in curriculum design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dirty="0"/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5EC04945-B048-4AC3-AD8E-A8B871DAD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081" y="3790593"/>
            <a:ext cx="9144000" cy="1655762"/>
          </a:xfrm>
        </p:spPr>
        <p:txBody>
          <a:bodyPr/>
          <a:lstStyle/>
          <a:p>
            <a:r>
              <a:rPr lang="en-GB" dirty="0"/>
              <a:t>Newton, R. and Doherty, M. (2023), "Beyond the Survey: Service Design Approaches to Inclusive Programme Review", International Journal of Management and Applied Research, Vol. 10, No. 2, pp. 199-215. </a:t>
            </a:r>
            <a:r>
              <a:rPr lang="en-GB" u="sng" dirty="0">
                <a:hlinkClick r:id="rId3"/>
              </a:rPr>
              <a:t>https://doi.org/10.18646/2056.102.23-016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13736-5CD6-4834-BE2A-D3A536E71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975" y="425385"/>
            <a:ext cx="2528985" cy="8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59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E93CE-4306-481D-B4BA-58DF86FD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Discover your students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4DE849-EB23-490E-819B-FC15265F78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9" y="2543969"/>
            <a:ext cx="5181600" cy="291465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16574-016E-45A4-AA84-51DB9E1A1C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So you think you know me? </a:t>
            </a:r>
          </a:p>
          <a:p>
            <a:pPr marL="0" indent="0">
              <a:buNone/>
            </a:pP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Challenge your assumptions and co-create personas as boundary objects 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Develop trust and genuine interest</a:t>
            </a:r>
          </a:p>
          <a:p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Approach students as human beings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51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266F2-6859-4280-BC9C-501BE055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19" y="4404852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dirty="0">
                <a:solidFill>
                  <a:srgbClr val="262626"/>
                </a:solidFill>
              </a:rPr>
              <a:t>User personas in the law curriculum design </a:t>
            </a: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164DC3-46FC-4BCB-8297-4B425E6DA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19" y="1094542"/>
            <a:ext cx="9151214" cy="29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5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FA30375-68F0-4B43-8591-36960F2D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5661614" cy="1303867"/>
          </a:xfrm>
        </p:spPr>
        <p:txBody>
          <a:bodyPr>
            <a:normAutofit/>
          </a:bodyPr>
          <a:lstStyle/>
          <a:p>
            <a:r>
              <a:rPr lang="en-GB" b="1" dirty="0"/>
              <a:t>Co-created personas in management curriculum </a:t>
            </a:r>
          </a:p>
        </p:txBody>
      </p:sp>
      <p:pic>
        <p:nvPicPr>
          <p:cNvPr id="5" name="Picture 5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E55AAB7A-3678-4C09-A212-4069C0EB25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07" r="5275" b="-2"/>
          <a:stretch/>
        </p:blipFill>
        <p:spPr>
          <a:xfrm rot="5400000">
            <a:off x="1246923" y="1254335"/>
            <a:ext cx="2509223" cy="2508652"/>
          </a:xfrm>
          <a:prstGeom prst="rect">
            <a:avLst/>
          </a:prstGeom>
        </p:spPr>
      </p:pic>
      <p:pic>
        <p:nvPicPr>
          <p:cNvPr id="9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0223823-E50E-4CE0-9E90-DCE12651E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" b="281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pic>
        <p:nvPicPr>
          <p:cNvPr id="11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FE5950E3-2164-44F9-909F-F681354F1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53" r="26559"/>
          <a:stretch/>
        </p:blipFill>
        <p:spPr>
          <a:xfrm rot="5400000">
            <a:off x="1666448" y="3502867"/>
            <a:ext cx="1655734" cy="2494212"/>
          </a:xfrm>
          <a:prstGeom prst="rect">
            <a:avLst/>
          </a:prstGeom>
        </p:spPr>
      </p:pic>
      <p:pic>
        <p:nvPicPr>
          <p:cNvPr id="10" name="Picture 10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2430545A-8273-45ED-9136-0F7B381FAD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5" b="-6"/>
          <a:stretch/>
        </p:blipFill>
        <p:spPr>
          <a:xfrm rot="5400000">
            <a:off x="3579120" y="3250186"/>
            <a:ext cx="2658685" cy="1996622"/>
          </a:xfrm>
          <a:prstGeom prst="rect">
            <a:avLst/>
          </a:prstGeom>
        </p:spPr>
      </p:pic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CBE31D24-DBE5-45BE-8ED2-E9CD3347A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8" y="2556932"/>
            <a:ext cx="4752626" cy="331893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/>
              <a:t>What are students on this </a:t>
            </a:r>
            <a:r>
              <a:rPr lang="en-US" sz="2000" err="1"/>
              <a:t>programme</a:t>
            </a:r>
            <a:r>
              <a:rPr lang="en-US" sz="2000"/>
              <a:t> like?</a:t>
            </a:r>
          </a:p>
          <a:p>
            <a:pPr>
              <a:lnSpc>
                <a:spcPct val="90000"/>
              </a:lnSpc>
              <a:buSzPct val="114999"/>
            </a:pPr>
            <a:r>
              <a:rPr lang="en-US" sz="2000"/>
              <a:t>Where are they from?</a:t>
            </a:r>
          </a:p>
          <a:p>
            <a:pPr>
              <a:lnSpc>
                <a:spcPct val="90000"/>
              </a:lnSpc>
              <a:buSzPct val="114999"/>
            </a:pPr>
            <a:r>
              <a:rPr lang="en-US" sz="2000"/>
              <a:t>Why are they here?</a:t>
            </a:r>
          </a:p>
          <a:p>
            <a:pPr>
              <a:lnSpc>
                <a:spcPct val="90000"/>
              </a:lnSpc>
              <a:buSzPct val="114999"/>
            </a:pPr>
            <a:r>
              <a:rPr lang="en-US" sz="2000"/>
              <a:t>What do we know about their family/friends/hobbies?</a:t>
            </a:r>
          </a:p>
          <a:p>
            <a:pPr>
              <a:lnSpc>
                <a:spcPct val="90000"/>
              </a:lnSpc>
              <a:buSzPct val="114999"/>
            </a:pPr>
            <a:r>
              <a:rPr lang="en-US" sz="2000"/>
              <a:t>What are their career aspirations? </a:t>
            </a:r>
          </a:p>
          <a:p>
            <a:pPr>
              <a:lnSpc>
                <a:spcPct val="90000"/>
              </a:lnSpc>
              <a:buSzPct val="114999"/>
            </a:pPr>
            <a:r>
              <a:rPr lang="en-US" sz="2000"/>
              <a:t>What are their fears and frustrations?</a:t>
            </a:r>
          </a:p>
          <a:p>
            <a:pPr>
              <a:lnSpc>
                <a:spcPct val="90000"/>
              </a:lnSpc>
              <a:buSzPct val="114999"/>
            </a:pPr>
            <a:r>
              <a:rPr lang="en-US" sz="2000"/>
              <a:t>What makes them happy? </a:t>
            </a:r>
          </a:p>
        </p:txBody>
      </p:sp>
    </p:spTree>
    <p:extLst>
      <p:ext uri="{BB962C8B-B14F-4D97-AF65-F5344CB8AC3E}">
        <p14:creationId xmlns:p14="http://schemas.microsoft.com/office/powerpoint/2010/main" val="3848444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D6CF1-A2F5-44E6-81C7-76972A31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About us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F26BB-0707-4BD7-AB08-98BF2488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170453"/>
            <a:ext cx="5157787" cy="823912"/>
          </a:xfrm>
        </p:spPr>
        <p:txBody>
          <a:bodyPr/>
          <a:lstStyle/>
          <a:p>
            <a:r>
              <a:rPr lang="en-GB" dirty="0">
                <a:hlinkClick r:id="rId3"/>
              </a:rPr>
              <a:t>Professor Radka Newton 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54613-5CC7-4CB7-9751-C8EB4C08D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047" y="2197760"/>
            <a:ext cx="5157787" cy="32176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Radka’s personal experience of being an international student contributed to her professional calling to ensure that as educators we create challenging yet attainable education environments. As a continuous improvement and service excellence scholar, she has grown a significant expertise in combining executive coaching, organisation change practice and service design. Radka is a Personal Chair in Management Education and Innovation and a co-founder of the Service Design in Education network.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E08311-8BF2-4DC6-B449-CAA4A24D8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9" y="1170453"/>
            <a:ext cx="5183188" cy="823912"/>
          </a:xfrm>
        </p:spPr>
        <p:txBody>
          <a:bodyPr/>
          <a:lstStyle/>
          <a:p>
            <a:r>
              <a:rPr lang="en-GB" dirty="0">
                <a:hlinkClick r:id="rId4"/>
              </a:rPr>
              <a:t>Professor Michael Doherty 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7ACA09-4559-4A72-A478-F156C7F8E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7760"/>
            <a:ext cx="5183188" cy="31372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Michael is Professor of Law, and Associate Head of the Law School, at Lancaster University. He is co-author of Public Law (3rd </a:t>
            </a:r>
            <a:r>
              <a:rPr lang="en-GB" dirty="0" err="1"/>
              <a:t>edn</a:t>
            </a:r>
            <a:r>
              <a:rPr lang="en-GB" dirty="0"/>
              <a:t>, Routledge 2023). He is active in legal education scholarship, co-created the Connecting Legal Education online community, and is a former Chair of the Association of Law Teachers. Michael’s work in legal and service design encompasses education, cultural studies and </a:t>
            </a:r>
            <a:r>
              <a:rPr lang="en-GB" dirty="0" err="1"/>
              <a:t>disciplinarity</a:t>
            </a:r>
            <a:r>
              <a:rPr lang="en-GB" dirty="0"/>
              <a:t>. He the founding editor-in-chief of Legal Design Journal.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DAD8CD-1B90-437E-8C9D-D08809784E4B}"/>
              </a:ext>
            </a:extLst>
          </p:cNvPr>
          <p:cNvSpPr/>
          <p:nvPr/>
        </p:nvSpPr>
        <p:spPr>
          <a:xfrm>
            <a:off x="2652445" y="6361118"/>
            <a:ext cx="721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IJMAR article is based on the </a:t>
            </a:r>
            <a:r>
              <a:rPr lang="en-GB" b="1" dirty="0">
                <a:hlinkClick r:id="rId5"/>
              </a:rPr>
              <a:t>Inclusive Programme Review method.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63FEA8-464C-4BFF-ABE5-7680B5006037}"/>
              </a:ext>
            </a:extLst>
          </p:cNvPr>
          <p:cNvSpPr/>
          <p:nvPr/>
        </p:nvSpPr>
        <p:spPr>
          <a:xfrm>
            <a:off x="3415505" y="5449090"/>
            <a:ext cx="5928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We are co-editors of the upcoming anthology </a:t>
            </a:r>
          </a:p>
          <a:p>
            <a:pPr algn="ctr"/>
            <a:r>
              <a:rPr lang="en-GB" dirty="0">
                <a:hlinkClick r:id="rId6"/>
              </a:rPr>
              <a:t>Transforming Higher Education with Human-</a:t>
            </a:r>
            <a:r>
              <a:rPr lang="en-GB" dirty="0" err="1">
                <a:hlinkClick r:id="rId6"/>
              </a:rPr>
              <a:t>Centered</a:t>
            </a:r>
            <a:r>
              <a:rPr lang="en-GB" dirty="0">
                <a:hlinkClick r:id="rId6"/>
              </a:rPr>
              <a:t> design </a:t>
            </a:r>
            <a:endParaRPr lang="en-GB" dirty="0"/>
          </a:p>
          <a:p>
            <a:pPr algn="ctr"/>
            <a:r>
              <a:rPr lang="en-GB" dirty="0"/>
              <a:t>(Autumn 2024)</a:t>
            </a:r>
          </a:p>
        </p:txBody>
      </p:sp>
    </p:spTree>
    <p:extLst>
      <p:ext uri="{BB962C8B-B14F-4D97-AF65-F5344CB8AC3E}">
        <p14:creationId xmlns:p14="http://schemas.microsoft.com/office/powerpoint/2010/main" val="133295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Office PowerPoint</Application>
  <PresentationFormat>Widescreen</PresentationFormat>
  <Paragraphs>38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Empathy in curriculum design </vt:lpstr>
      <vt:lpstr>Discover your students </vt:lpstr>
      <vt:lpstr>User personas in the law curriculum design </vt:lpstr>
      <vt:lpstr>Co-created personas in management curriculum </vt:lpstr>
      <vt:lpstr>About 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Newton, Radka</dc:creator>
  <cp:lastModifiedBy>Doherty, Michael</cp:lastModifiedBy>
  <cp:revision>70</cp:revision>
  <cp:lastPrinted>2024-02-28T12:53:21Z</cp:lastPrinted>
  <dcterms:created xsi:type="dcterms:W3CDTF">2023-03-18T16:23:09Z</dcterms:created>
  <dcterms:modified xsi:type="dcterms:W3CDTF">2024-02-28T14:48:45Z</dcterms:modified>
</cp:coreProperties>
</file>